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9" r:id="rId4"/>
    <p:sldId id="260" r:id="rId5"/>
    <p:sldId id="270" r:id="rId6"/>
    <p:sldId id="271" r:id="rId7"/>
    <p:sldId id="269" r:id="rId8"/>
    <p:sldId id="261" r:id="rId9"/>
    <p:sldId id="262" r:id="rId10"/>
    <p:sldId id="263" r:id="rId11"/>
    <p:sldId id="264" r:id="rId12"/>
    <p:sldId id="266" r:id="rId13"/>
    <p:sldId id="267" r:id="rId14"/>
  </p:sldIdLst>
  <p:sldSz cx="9144000" cy="5143500" type="screen16x9"/>
  <p:notesSz cx="6858000" cy="9144000"/>
  <p:embeddedFontLst>
    <p:embeddedFont>
      <p:font typeface="Roboto"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50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2090332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f9e470d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f9e47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192183da6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192183da6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92183da6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92183da6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192183da6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192183da6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c6f9e470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c6f9e470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192183da6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192183da6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6f9e470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6f9e470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192183da6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192183da6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192183da6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192183da6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192183da6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192183da6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c6f9e470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c6f9e470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192183da6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192183da6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92183da6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192183da6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aij.gob.ar/corte-suprema-justicia-nacion-federal-ciudad-autonoma-buenos-aires-mendoza-beatriz-silvia-otros-estado-nacional-otros-danos-perjuicios-danos-derivados-contaminacion-ambiental-rio-matanza-riachuelo-fa06000248-2006-06-20/123456789-842-0006-0ots-eupmocsollaf#CT0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b="1" dirty="0"/>
              <a:t>RESPONSABILIDAD </a:t>
            </a:r>
            <a:endParaRPr b="1" dirty="0"/>
          </a:p>
          <a:p>
            <a:pPr marL="0" lvl="0" indent="0" algn="l" rtl="0">
              <a:spcBef>
                <a:spcPts val="0"/>
              </a:spcBef>
              <a:spcAft>
                <a:spcPts val="0"/>
              </a:spcAft>
              <a:buNone/>
            </a:pPr>
            <a:r>
              <a:rPr lang="es" b="1" dirty="0"/>
              <a:t>DEL ESTADO</a:t>
            </a:r>
            <a:endParaRPr b="1" dirty="0"/>
          </a:p>
        </p:txBody>
      </p:sp>
      <p:sp>
        <p:nvSpPr>
          <p:cNvPr id="86" name="Google Shape;86;p13"/>
          <p:cNvSpPr txBox="1">
            <a:spLocks noGrp="1"/>
          </p:cNvSpPr>
          <p:nvPr>
            <p:ph type="subTitle" idx="1"/>
          </p:nvPr>
        </p:nvSpPr>
        <p:spPr>
          <a:xfrm>
            <a:off x="598100" y="2715925"/>
            <a:ext cx="83877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MODULO 1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s" dirty="0"/>
              <a:t>CICLO DE CAPACITACIONES 2023 - 13/03</a:t>
            </a:r>
            <a:endParaRPr dirty="0"/>
          </a:p>
          <a:p>
            <a:pPr marL="0" lvl="0" indent="0" algn="l" rtl="0">
              <a:spcBef>
                <a:spcPts val="0"/>
              </a:spcBef>
              <a:spcAft>
                <a:spcPts val="0"/>
              </a:spcAft>
              <a:buNone/>
            </a:pPr>
            <a:endParaRPr dirty="0"/>
          </a:p>
          <a:p>
            <a:pPr marL="0" lvl="0" indent="0" algn="r" rtl="0">
              <a:spcBef>
                <a:spcPts val="0"/>
              </a:spcBef>
              <a:spcAft>
                <a:spcPts val="0"/>
              </a:spcAft>
              <a:buNone/>
            </a:pPr>
            <a:r>
              <a:rPr lang="es" sz="1500" dirty="0"/>
              <a:t>DR. JAVIER URRUTIGOITY</a:t>
            </a:r>
            <a:endParaRPr sz="1500" dirty="0"/>
          </a:p>
          <a:p>
            <a:pPr marL="0" lvl="0" indent="0" algn="r" rtl="0">
              <a:spcBef>
                <a:spcPts val="0"/>
              </a:spcBef>
              <a:spcAft>
                <a:spcPts val="0"/>
              </a:spcAft>
              <a:buNone/>
            </a:pPr>
            <a:r>
              <a:rPr lang="es" sz="1500" dirty="0"/>
              <a:t>DRA. SILVINA BARÓN KNOLL</a:t>
            </a:r>
            <a:endParaRPr sz="1500" dirty="0"/>
          </a:p>
          <a:p>
            <a:pPr marL="0" lvl="0" indent="0" algn="r" rtl="0">
              <a:spcBef>
                <a:spcPts val="0"/>
              </a:spcBef>
              <a:spcAft>
                <a:spcPts val="0"/>
              </a:spcAft>
              <a:buNone/>
            </a:pPr>
            <a:r>
              <a:rPr lang="es" sz="1500" dirty="0"/>
              <a:t>DR. FEDERICO MORANDINI</a:t>
            </a:r>
            <a:endParaRPr sz="1500" dirty="0"/>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CASO 3</a:t>
            </a:r>
            <a:endParaRPr/>
          </a:p>
        </p:txBody>
      </p:sp>
      <p:sp>
        <p:nvSpPr>
          <p:cNvPr id="128" name="Google Shape;128;p2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t>CSJN “GIMENEZ, MARCELO ANTONIO C/ SCOLLO”</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s" dirty="0" smtClean="0"/>
              <a:t>2023</a:t>
            </a:r>
            <a:endParaRPr dirty="0"/>
          </a:p>
        </p:txBody>
      </p:sp>
      <p:sp>
        <p:nvSpPr>
          <p:cNvPr id="129" name="Google Shape;129;p20"/>
          <p:cNvSpPr txBox="1">
            <a:spLocks noGrp="1"/>
          </p:cNvSpPr>
          <p:nvPr>
            <p:ph type="body" idx="2"/>
          </p:nvPr>
        </p:nvSpPr>
        <p:spPr>
          <a:xfrm>
            <a:off x="4932466" y="583523"/>
            <a:ext cx="3837000" cy="3695100"/>
          </a:xfrm>
          <a:prstGeom prst="rect">
            <a:avLst/>
          </a:prstGeom>
        </p:spPr>
        <p:txBody>
          <a:bodyPr spcFirstLastPara="1" wrap="square" lIns="91425" tIns="91425" rIns="91425" bIns="91425" anchor="ctr" anchorCtr="0">
            <a:noAutofit/>
          </a:bodyPr>
          <a:lstStyle/>
          <a:p>
            <a:pPr marL="0" lvl="0" indent="0">
              <a:spcAft>
                <a:spcPts val="1600"/>
              </a:spcAft>
              <a:buNone/>
            </a:pPr>
            <a:endParaRPr lang="es-AR" sz="1400" dirty="0" smtClean="0"/>
          </a:p>
          <a:p>
            <a:pPr marL="0" lvl="0" indent="0">
              <a:spcAft>
                <a:spcPts val="1600"/>
              </a:spcAft>
              <a:buNone/>
            </a:pPr>
            <a:r>
              <a:rPr lang="es-AR" sz="1400" dirty="0" smtClean="0"/>
              <a:t>El </a:t>
            </a:r>
            <a:r>
              <a:rPr lang="es-AR" sz="1400" dirty="0"/>
              <a:t>Sr. Marcelo </a:t>
            </a:r>
            <a:r>
              <a:rPr lang="es-AR" sz="1400" dirty="0" err="1"/>
              <a:t>Gimenez</a:t>
            </a:r>
            <a:r>
              <a:rPr lang="es-AR" sz="1400" dirty="0"/>
              <a:t> y la Sra. María Alejandra </a:t>
            </a:r>
            <a:r>
              <a:rPr lang="es-AR" sz="1400" dirty="0" err="1"/>
              <a:t>Gónzález</a:t>
            </a:r>
            <a:r>
              <a:rPr lang="es-AR" sz="1400" dirty="0"/>
              <a:t>, por sí y en representación de sus hijas Candela, Victoria y Sofía </a:t>
            </a:r>
            <a:r>
              <a:rPr lang="es-AR" sz="1400" dirty="0" err="1"/>
              <a:t>Gimenez</a:t>
            </a:r>
            <a:r>
              <a:rPr lang="es-AR" sz="1400" dirty="0"/>
              <a:t>, promueven demanda de daños y perjuicios contra el Sr. Hugo </a:t>
            </a:r>
            <a:r>
              <a:rPr lang="es-AR" sz="1400" dirty="0" err="1"/>
              <a:t>Scollo</a:t>
            </a:r>
            <a:r>
              <a:rPr lang="es-AR" sz="1400" dirty="0"/>
              <a:t> y contra la Provincia de Mendoza, por la suma de $ 21.950.000. </a:t>
            </a:r>
            <a:r>
              <a:rPr lang="es-AR" sz="1400" b="1" dirty="0"/>
              <a:t>Relatan que el día </a:t>
            </a:r>
            <a:r>
              <a:rPr lang="es-AR" sz="1400" b="1" dirty="0" smtClean="0"/>
              <a:t>29/10/2016</a:t>
            </a:r>
            <a:r>
              <a:rPr lang="es-AR" sz="1400" dirty="0"/>
              <a:t>, aproximadamente a las 03.35 </a:t>
            </a:r>
            <a:r>
              <a:rPr lang="es-AR" sz="1400" dirty="0" err="1"/>
              <a:t>hs</a:t>
            </a:r>
            <a:r>
              <a:rPr lang="es-AR" sz="1400" dirty="0"/>
              <a:t>., el Sr. </a:t>
            </a:r>
            <a:r>
              <a:rPr lang="es-AR" sz="1400" dirty="0" err="1"/>
              <a:t>Scollo</a:t>
            </a:r>
            <a:r>
              <a:rPr lang="es-AR" sz="1400" dirty="0"/>
              <a:t> conducía un Renault 12 a excesiva velocidad y de modo zigzagueante por la Avenida Hipólito </a:t>
            </a:r>
            <a:r>
              <a:rPr lang="es-AR" sz="1400" dirty="0" err="1"/>
              <a:t>Yrigoyen</a:t>
            </a:r>
            <a:r>
              <a:rPr lang="es-AR" sz="1400" dirty="0"/>
              <a:t> de San Rafael, atropellando a la joven Candela que se encontraba cruzando la calle. El conductor se dio a la fuga. La víctima sufrió lesiones de </a:t>
            </a:r>
            <a:r>
              <a:rPr lang="es-AR" sz="1400" dirty="0" smtClean="0"/>
              <a:t>gravedad.</a:t>
            </a:r>
          </a:p>
          <a:p>
            <a:pPr marL="0" lvl="0" indent="0">
              <a:spcAft>
                <a:spcPts val="1600"/>
              </a:spcAft>
              <a:buNone/>
            </a:pPr>
            <a:r>
              <a:rPr lang="es-ES" sz="1400" dirty="0"/>
              <a:t>Atribuyen también responsabilidad objetiva y directa al Estado Provincial, por omisión en el control específico de conducción por parte del autor del hecho, sancionado en reiteradas oportunidades por ebriedad. </a:t>
            </a:r>
            <a:endParaRPr sz="1400" dirty="0"/>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r>
              <a:rPr lang="es" sz="2000" b="1" dirty="0" smtClean="0"/>
              <a:t>Derecho Transitorio</a:t>
            </a:r>
            <a:r>
              <a:rPr lang="es" sz="1400" dirty="0" smtClean="0"/>
              <a:t/>
            </a:r>
            <a:br>
              <a:rPr lang="es" sz="1400" dirty="0" smtClean="0"/>
            </a:br>
            <a:r>
              <a:rPr lang="es" sz="1400" dirty="0" smtClean="0"/>
              <a:t/>
            </a:r>
            <a:br>
              <a:rPr lang="es" sz="1400" dirty="0" smtClean="0"/>
            </a:br>
            <a:r>
              <a:rPr lang="es-ES" sz="1400" dirty="0"/>
              <a:t>El hecho generador del daño que se describe en la demanda tuvo lugar el día 29 de octubre de 2016, ya vigente el Código Civil y Comercial de la Nación.</a:t>
            </a:r>
            <a:br>
              <a:rPr lang="es-ES" sz="1400" dirty="0"/>
            </a:br>
            <a:r>
              <a:rPr lang="es" sz="1400" dirty="0" smtClean="0"/>
              <a:t/>
            </a:r>
            <a:br>
              <a:rPr lang="es" sz="1400" dirty="0" smtClean="0"/>
            </a:br>
            <a:r>
              <a:rPr lang="es-ES" sz="1400" dirty="0"/>
              <a:t>El art. 1765 </a:t>
            </a:r>
            <a:r>
              <a:rPr lang="es-ES" sz="1400" dirty="0" err="1"/>
              <a:t>CcyCN</a:t>
            </a:r>
            <a:r>
              <a:rPr lang="es-ES" sz="1400" dirty="0"/>
              <a:t> dispone en forma expresa que “la responsabilidad del Estado se rige por las normas y principios del derecho administrativo nacional o local según corresponda”. En el mismo sentido, el art. 1764 </a:t>
            </a:r>
            <a:r>
              <a:rPr lang="es-ES" sz="1400" dirty="0" err="1"/>
              <a:t>CcyCN</a:t>
            </a:r>
            <a:r>
              <a:rPr lang="es-ES" sz="1400" dirty="0"/>
              <a:t> establece que “Las disposiciones de este Título no son aplicables a la responsabilidad del Estado, ni de manera directa, ni subsidiaria”.</a:t>
            </a:r>
            <a:br>
              <a:rPr lang="es-ES" sz="1400" dirty="0"/>
            </a:br>
            <a:r>
              <a:rPr lang="es-ES" sz="1400" dirty="0"/>
              <a:t/>
            </a:r>
            <a:br>
              <a:rPr lang="es-ES" sz="1400" dirty="0"/>
            </a:br>
            <a:r>
              <a:rPr lang="es-ES" sz="1400" dirty="0"/>
              <a:t>Ahora bien, la ley local que regula la responsabilidad del Estado provincial y las municipalidades (Ley 8968) se dictó con posterioridad al hecho invocado como generador del daño (mayo de 2017). Por ello, su aplicación al caso queda reducida a la cuantificación del perjuicio y demás consecuencias que hoy puedan establecerse en la sentencia, no así a lo que se vincula con la causa, los factores de atribución, etc</a:t>
            </a:r>
            <a:r>
              <a:rPr lang="es-ES" sz="1400" dirty="0" smtClean="0"/>
              <a:t>.</a:t>
            </a:r>
            <a:br>
              <a:rPr lang="es-ES" sz="1400" dirty="0" smtClean="0"/>
            </a:br>
            <a:r>
              <a:rPr lang="es-ES" sz="1400" dirty="0"/>
              <a:t/>
            </a:r>
            <a:br>
              <a:rPr lang="es-ES" sz="1400" dirty="0"/>
            </a:br>
            <a:r>
              <a:rPr lang="es-ES" sz="1400" dirty="0"/>
              <a:t>Así las cosas, entiendo que debe estarse a </a:t>
            </a:r>
            <a:r>
              <a:rPr lang="es-ES" sz="1400" b="1" dirty="0"/>
              <a:t>las normas y principios del derecho administrativo, aplicando en forma analógica el régimen previsto en la Ley de Responsabilidad del Estado N° 26.944 </a:t>
            </a:r>
            <a:r>
              <a:rPr lang="es-ES" sz="1400" dirty="0"/>
              <a:t>sancionada el 2 de julio de 2014 y promulgada de hecho el 7 de agosto de 2014, tal como ya lo ha sostenido este Tribunal en anteriores pronunciamientos (Autos n° 13-04170366-5/1, “</a:t>
            </a:r>
            <a:r>
              <a:rPr lang="es-ES" sz="1400" i="1" dirty="0" err="1"/>
              <a:t>Caseres</a:t>
            </a:r>
            <a:r>
              <a:rPr lang="es-ES" sz="1400" i="1" dirty="0"/>
              <a:t> </a:t>
            </a:r>
            <a:r>
              <a:rPr lang="es-ES" sz="1400" i="1" dirty="0" err="1"/>
              <a:t>Ali</a:t>
            </a:r>
            <a:r>
              <a:rPr lang="es-ES" sz="1400" i="1" dirty="0"/>
              <a:t>...”</a:t>
            </a:r>
            <a:r>
              <a:rPr lang="es-ES" sz="1400" dirty="0"/>
              <a:t>, 09/05/2022; Autos n° 13-04313309-2/1, </a:t>
            </a:r>
            <a:r>
              <a:rPr lang="es-ES" sz="1400" i="1" dirty="0"/>
              <a:t>“Silva Mónica”</a:t>
            </a:r>
            <a:r>
              <a:rPr lang="es-ES" sz="1400" dirty="0"/>
              <a:t>, 27/07/2022, entre otros</a:t>
            </a:r>
            <a:r>
              <a:rPr lang="es-ES" sz="1400" dirty="0" smtClean="0"/>
              <a:t>).</a:t>
            </a:r>
            <a:r>
              <a:rPr lang="es" sz="1400" dirty="0" smtClean="0"/>
              <a:t/>
            </a:r>
            <a:br>
              <a:rPr lang="es" sz="1400" dirty="0" smtClean="0"/>
            </a:br>
            <a:endParaRPr sz="1400" dirty="0"/>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04800" y="316325"/>
            <a:ext cx="5066100" cy="103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4000"/>
              <a:t>Aspectos debatidos</a:t>
            </a:r>
            <a:endParaRPr sz="4000"/>
          </a:p>
        </p:txBody>
      </p:sp>
      <p:sp>
        <p:nvSpPr>
          <p:cNvPr id="146" name="Google Shape;146;p23"/>
          <p:cNvSpPr txBox="1">
            <a:spLocks noGrp="1"/>
          </p:cNvSpPr>
          <p:nvPr>
            <p:ph type="body" idx="1"/>
          </p:nvPr>
        </p:nvSpPr>
        <p:spPr>
          <a:xfrm>
            <a:off x="311700" y="1599500"/>
            <a:ext cx="8520600" cy="1281900"/>
          </a:xfrm>
          <a:prstGeom prst="rect">
            <a:avLst/>
          </a:prstGeom>
        </p:spPr>
        <p:txBody>
          <a:bodyPr spcFirstLastPara="1" wrap="square" lIns="91425" tIns="91425" rIns="91425" bIns="91425" anchor="t" anchorCtr="0">
            <a:noAutofit/>
          </a:bodyPr>
          <a:lstStyle/>
          <a:p>
            <a:pPr lvl="0" algn="l">
              <a:lnSpc>
                <a:spcPct val="150000"/>
              </a:lnSpc>
              <a:buChar char="-"/>
            </a:pPr>
            <a:r>
              <a:rPr lang="es" dirty="0"/>
              <a:t>Principios constitucionales aplicables.</a:t>
            </a:r>
          </a:p>
          <a:p>
            <a:pPr marL="457200" lvl="0" indent="-342900" algn="l" rtl="0">
              <a:lnSpc>
                <a:spcPct val="150000"/>
              </a:lnSpc>
              <a:spcBef>
                <a:spcPts val="0"/>
              </a:spcBef>
              <a:spcAft>
                <a:spcPts val="0"/>
              </a:spcAft>
              <a:buSzPts val="1800"/>
              <a:buChar char="-"/>
            </a:pPr>
            <a:r>
              <a:rPr lang="es" dirty="0" smtClean="0"/>
              <a:t>Otras </a:t>
            </a:r>
            <a:r>
              <a:rPr lang="es" dirty="0"/>
              <a:t>aplicaciones de la RE</a:t>
            </a:r>
            <a:br>
              <a:rPr lang="es" dirty="0"/>
            </a:br>
            <a:r>
              <a:rPr lang="es" dirty="0"/>
              <a:t>- RE y enriquecimiento sin causa</a:t>
            </a:r>
            <a:br>
              <a:rPr lang="es" dirty="0"/>
            </a:br>
            <a:r>
              <a:rPr lang="es" dirty="0"/>
              <a:t>- RE en materia ambiental</a:t>
            </a:r>
            <a:br>
              <a:rPr lang="es" dirty="0"/>
            </a:br>
            <a:r>
              <a:rPr lang="es" dirty="0"/>
              <a:t>- RE y violación del derecho a la privacidad</a:t>
            </a:r>
            <a:endParaRPr dirty="0"/>
          </a:p>
          <a:p>
            <a:pPr marL="457200" lvl="0" indent="0" algn="l" rtl="0">
              <a:spcBef>
                <a:spcPts val="1600"/>
              </a:spcBef>
              <a:spcAft>
                <a:spcPts val="1600"/>
              </a:spcAft>
              <a:buNone/>
            </a:pPr>
            <a:endParaRPr dirty="0"/>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MUCHAS GRACIAS</a:t>
            </a:r>
            <a:endParaRPr/>
          </a:p>
        </p:txBody>
      </p:sp>
      <p:sp>
        <p:nvSpPr>
          <p:cNvPr id="3" name="2 Rectángulo"/>
          <p:cNvSpPr/>
          <p:nvPr/>
        </p:nvSpPr>
        <p:spPr>
          <a:xfrm>
            <a:off x="4761914" y="3865099"/>
            <a:ext cx="4572000" cy="523220"/>
          </a:xfrm>
          <a:prstGeom prst="rect">
            <a:avLst/>
          </a:prstGeom>
        </p:spPr>
        <p:txBody>
          <a:bodyPr>
            <a:spAutoFit/>
          </a:bodyPr>
          <a:lstStyle/>
          <a:p>
            <a:pPr lvl="0">
              <a:buClr>
                <a:srgbClr val="FFFFFF"/>
              </a:buClr>
              <a:buSzPts val="2100"/>
            </a:pPr>
            <a:r>
              <a:rPr lang="es-ES" dirty="0">
                <a:solidFill>
                  <a:srgbClr val="FFFFFF"/>
                </a:solidFill>
                <a:latin typeface="Roboto"/>
                <a:ea typeface="Roboto"/>
                <a:sym typeface="Roboto"/>
              </a:rPr>
              <a:t>CICLO DE CAPACITACIONES 2023 </a:t>
            </a:r>
            <a:endParaRPr lang="es-ES" dirty="0" smtClean="0">
              <a:solidFill>
                <a:srgbClr val="FFFFFF"/>
              </a:solidFill>
              <a:latin typeface="Roboto"/>
              <a:ea typeface="Roboto"/>
              <a:sym typeface="Roboto"/>
            </a:endParaRPr>
          </a:p>
          <a:p>
            <a:pPr lvl="0">
              <a:buClr>
                <a:srgbClr val="FFFFFF"/>
              </a:buClr>
              <a:buSzPts val="2100"/>
            </a:pPr>
            <a:r>
              <a:rPr lang="es-ES" dirty="0" smtClean="0">
                <a:solidFill>
                  <a:srgbClr val="FFFFFF"/>
                </a:solidFill>
                <a:latin typeface="Roboto"/>
                <a:ea typeface="Roboto"/>
                <a:sym typeface="Roboto"/>
              </a:rPr>
              <a:t>13/03</a:t>
            </a:r>
            <a:endParaRPr lang="es-ES" dirty="0">
              <a:solidFill>
                <a:srgbClr val="FFFFFF"/>
              </a:solidFill>
              <a:latin typeface="Roboto"/>
              <a:ea typeface="Roboto"/>
              <a:sym typeface="Roboto"/>
            </a:endParaRPr>
          </a:p>
        </p:txBody>
      </p:sp>
      <p:sp>
        <p:nvSpPr>
          <p:cNvPr id="6" name="5 Rectángulo"/>
          <p:cNvSpPr/>
          <p:nvPr/>
        </p:nvSpPr>
        <p:spPr>
          <a:xfrm>
            <a:off x="4761914" y="2799001"/>
            <a:ext cx="4572000" cy="1077218"/>
          </a:xfrm>
          <a:prstGeom prst="rect">
            <a:avLst/>
          </a:prstGeom>
        </p:spPr>
        <p:txBody>
          <a:bodyPr>
            <a:spAutoFit/>
          </a:bodyPr>
          <a:lstStyle/>
          <a:p>
            <a:pPr lvl="0">
              <a:buClr>
                <a:srgbClr val="FFFFFF"/>
              </a:buClr>
              <a:buSzPts val="4200"/>
            </a:pPr>
            <a:r>
              <a:rPr lang="es-AR" sz="3200" b="1" dirty="0" smtClean="0">
                <a:solidFill>
                  <a:srgbClr val="FFFFFF"/>
                </a:solidFill>
                <a:latin typeface="Roboto"/>
                <a:ea typeface="Roboto"/>
                <a:sym typeface="Roboto"/>
              </a:rPr>
              <a:t>RESPONSABILIDAD DEL </a:t>
            </a:r>
            <a:r>
              <a:rPr lang="es-AR" sz="3200" b="1" dirty="0">
                <a:solidFill>
                  <a:srgbClr val="FFFFFF"/>
                </a:solidFill>
                <a:latin typeface="Roboto"/>
                <a:ea typeface="Roboto"/>
                <a:sym typeface="Roboto"/>
              </a:rPr>
              <a:t>ESTADO</a:t>
            </a:r>
            <a:endParaRPr lang="es-AR" sz="3200" dirty="0"/>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4"/>
          <p:cNvPicPr preferRelativeResize="0"/>
          <p:nvPr/>
        </p:nvPicPr>
        <p:blipFill>
          <a:blip r:embed="rId3">
            <a:alphaModFix/>
          </a:blip>
          <a:stretch>
            <a:fillRect/>
          </a:stretch>
        </p:blipFill>
        <p:spPr>
          <a:xfrm>
            <a:off x="232117" y="190566"/>
            <a:ext cx="5348385" cy="4754229"/>
          </a:xfrm>
          <a:prstGeom prst="rect">
            <a:avLst/>
          </a:prstGeom>
          <a:noFill/>
          <a:ln>
            <a:noFill/>
          </a:ln>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117" y="182880"/>
            <a:ext cx="6818621" cy="472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5"/>
                                        </p:tgtEl>
                                        <p:attrNameLst>
                                          <p:attrName>style.visibility</p:attrName>
                                        </p:attrNameLst>
                                      </p:cBhvr>
                                      <p:to>
                                        <p:strVal val="visible"/>
                                      </p:to>
                                    </p:set>
                                    <p:anim calcmode="lin" valueType="num">
                                      <p:cBhvr additive="base">
                                        <p:cTn id="12" dur="500" fill="hold"/>
                                        <p:tgtEl>
                                          <p:spTgt spid="2055"/>
                                        </p:tgtEl>
                                        <p:attrNameLst>
                                          <p:attrName>ppt_x</p:attrName>
                                        </p:attrNameLst>
                                      </p:cBhvr>
                                      <p:tavLst>
                                        <p:tav tm="0">
                                          <p:val>
                                            <p:strVal val="#ppt_x"/>
                                          </p:val>
                                        </p:tav>
                                        <p:tav tm="100000">
                                          <p:val>
                                            <p:strVal val="#ppt_x"/>
                                          </p:val>
                                        </p:tav>
                                      </p:tavLst>
                                    </p:anim>
                                    <p:anim calcmode="lin" valueType="num">
                                      <p:cBhvr additive="base">
                                        <p:cTn id="13"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CASO 1</a:t>
            </a:r>
            <a:endParaRPr/>
          </a:p>
        </p:txBody>
      </p:sp>
      <p:sp>
        <p:nvSpPr>
          <p:cNvPr id="104" name="Google Shape;104;p16"/>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CSJN “BARRETO”</a:t>
            </a:r>
            <a:endParaRPr/>
          </a:p>
          <a:p>
            <a:pPr marL="0" lvl="0" indent="0" algn="ctr" rtl="0">
              <a:spcBef>
                <a:spcPts val="0"/>
              </a:spcBef>
              <a:spcAft>
                <a:spcPts val="0"/>
              </a:spcAft>
              <a:buNone/>
            </a:pPr>
            <a:endParaRPr/>
          </a:p>
          <a:p>
            <a:pPr marL="0" lvl="0" indent="0" algn="ctr" rtl="0">
              <a:spcBef>
                <a:spcPts val="0"/>
              </a:spcBef>
              <a:spcAft>
                <a:spcPts val="0"/>
              </a:spcAft>
              <a:buNone/>
            </a:pPr>
            <a:r>
              <a:rPr lang="es"/>
              <a:t>2006</a:t>
            </a:r>
            <a:endParaRPr/>
          </a:p>
        </p:txBody>
      </p:sp>
      <p:sp>
        <p:nvSpPr>
          <p:cNvPr id="105" name="Google Shape;105;p1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spcAft>
                <a:spcPts val="1600"/>
              </a:spcAft>
              <a:buNone/>
            </a:pPr>
            <a:r>
              <a:rPr lang="es-ES" sz="1400" dirty="0" smtClean="0"/>
              <a:t>Alberto </a:t>
            </a:r>
            <a:r>
              <a:rPr lang="es-ES" sz="1400" dirty="0"/>
              <a:t>Damián Barreto y Mirta Liliana Galarza, quienes denuncian tener su domicilio en la Capital Federal, promueven demanda, con fundamento en el art. 1112 del Código Civil, contra la Provincia de Buenos Aires y contra Javier Francisco Talavera, con domicilio en ese Estado local, a fin de obtener una indemnización por los daños y perjuicios sufridos a raíz de la muerte de su hija — Gisela Barreto— , quien fue asesinada por un oficial de la policía bonaerense.</a:t>
            </a:r>
            <a:endParaRPr sz="1400" dirty="0"/>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r>
              <a:rPr lang="es" sz="2000" b="1" dirty="0" smtClean="0"/>
              <a:t>Régimen de derecho local</a:t>
            </a:r>
            <a:r>
              <a:rPr lang="es" sz="2000" dirty="0" smtClean="0"/>
              <a:t/>
            </a:r>
            <a:br>
              <a:rPr lang="es" sz="2000" dirty="0" smtClean="0"/>
            </a:br>
            <a:r>
              <a:rPr lang="es" sz="2000" dirty="0" smtClean="0"/>
              <a:t/>
            </a:r>
            <a:br>
              <a:rPr lang="es" sz="2000" dirty="0" smtClean="0"/>
            </a:br>
            <a:r>
              <a:rPr lang="es" sz="1400" b="1" dirty="0" smtClean="0"/>
              <a:t>C</a:t>
            </a:r>
            <a:r>
              <a:rPr lang="es-ES" sz="1400" b="1" dirty="0" err="1" smtClean="0"/>
              <a:t>ompetencia</a:t>
            </a:r>
            <a:r>
              <a:rPr lang="es-ES" sz="1400" b="1" dirty="0" smtClean="0"/>
              <a:t> </a:t>
            </a:r>
            <a:r>
              <a:rPr lang="es-ES" sz="1400" b="1" dirty="0"/>
              <a:t>originaria de la </a:t>
            </a:r>
            <a:r>
              <a:rPr lang="es-ES" sz="1400" b="1" dirty="0" smtClean="0"/>
              <a:t>Corte </a:t>
            </a:r>
            <a:r>
              <a:rPr lang="es-ES" sz="1400" dirty="0" smtClean="0"/>
              <a:t>(art</a:t>
            </a:r>
            <a:r>
              <a:rPr lang="es-ES" sz="1400" dirty="0"/>
              <a:t>. 117 </a:t>
            </a:r>
            <a:r>
              <a:rPr lang="es-ES" sz="1400" dirty="0" smtClean="0"/>
              <a:t>CN y </a:t>
            </a:r>
            <a:r>
              <a:rPr lang="es-ES" sz="1400" dirty="0" err="1" smtClean="0"/>
              <a:t>regl</a:t>
            </a:r>
            <a:r>
              <a:rPr lang="es-ES" sz="1400" dirty="0" smtClean="0"/>
              <a:t>. art</a:t>
            </a:r>
            <a:r>
              <a:rPr lang="es-ES" sz="1400" dirty="0"/>
              <a:t>. 24, inc. 1°, del decreto-ley </a:t>
            </a:r>
            <a:r>
              <a:rPr lang="es-ES" sz="1400" dirty="0" smtClean="0"/>
              <a:t>1285/58 &gt; </a:t>
            </a:r>
            <a:r>
              <a:rPr lang="es-ES" sz="1400" u="sng" dirty="0" smtClean="0"/>
              <a:t>causas </a:t>
            </a:r>
            <a:r>
              <a:rPr lang="es-ES" sz="1400" u="sng" dirty="0"/>
              <a:t>civiles </a:t>
            </a:r>
            <a:r>
              <a:rPr lang="es-ES" sz="1400" dirty="0"/>
              <a:t>en que una Provincia es parte, resulta necesario que el otro litigante tenga </a:t>
            </a:r>
            <a:r>
              <a:rPr lang="es-ES" sz="1400" u="sng" dirty="0"/>
              <a:t>distinta vecindad </a:t>
            </a:r>
            <a:r>
              <a:rPr lang="es-ES" sz="1400" dirty="0"/>
              <a:t>respecto a dicho Estado local (Fallos: 269:270; 272:17; 294:217; 310:1074; 313:548, entre muchos otros</a:t>
            </a:r>
            <a:r>
              <a:rPr lang="es-ES" sz="1400" dirty="0" smtClean="0"/>
              <a:t>).</a:t>
            </a:r>
            <a:br>
              <a:rPr lang="es-ES" sz="1400" dirty="0" smtClean="0"/>
            </a:br>
            <a:r>
              <a:rPr lang="es-ES" sz="1400" dirty="0"/>
              <a:t/>
            </a:r>
            <a:br>
              <a:rPr lang="es-ES" sz="1400" dirty="0"/>
            </a:br>
            <a:r>
              <a:rPr lang="es-ES" sz="1400" dirty="0"/>
              <a:t>sólo procede en razón de las personas cuando a la condición de vecino de otra provincia — o de extranjero— se une el requisito de que el litigio asuma el carácter de "causa civil" (doctrina de Fallos: 272:17; 294:217, entre otros</a:t>
            </a:r>
            <a:r>
              <a:rPr lang="es-ES" sz="1400" dirty="0" smtClean="0"/>
              <a:t>).</a:t>
            </a:r>
            <a:br>
              <a:rPr lang="es-ES" sz="1400" dirty="0" smtClean="0"/>
            </a:br>
            <a:r>
              <a:rPr lang="es-ES" sz="1400" dirty="0"/>
              <a:t/>
            </a:r>
            <a:br>
              <a:rPr lang="es-ES" sz="1400" dirty="0"/>
            </a:br>
            <a:r>
              <a:rPr lang="es-ES" sz="1400" dirty="0"/>
              <a:t>Sobre la base de esta premisa, y </a:t>
            </a:r>
            <a:r>
              <a:rPr lang="es-ES" sz="1400" b="1" dirty="0"/>
              <a:t>acreditada </a:t>
            </a:r>
            <a:r>
              <a:rPr lang="es-ES" sz="1400" dirty="0"/>
              <a:t>la distinta vecindad, o extranjería, del reclamante, el Tribunal ha declarado desde entonces su competencia </a:t>
            </a:r>
            <a:r>
              <a:rPr lang="es-ES" sz="1400" dirty="0" smtClean="0"/>
              <a:t>originaria.</a:t>
            </a:r>
            <a:r>
              <a:rPr lang="es-ES" sz="2000" dirty="0"/>
              <a:t/>
            </a:r>
            <a:br>
              <a:rPr lang="es-ES" sz="2000" dirty="0"/>
            </a:br>
            <a:r>
              <a:rPr lang="es" sz="2000" dirty="0" smtClean="0"/>
              <a:t/>
            </a:r>
            <a:br>
              <a:rPr lang="es" sz="2000" dirty="0" smtClean="0"/>
            </a:br>
            <a:endParaRPr sz="2000" dirty="0"/>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r>
              <a:rPr lang="es-ES" sz="1400" dirty="0" smtClean="0"/>
              <a:t/>
            </a:r>
            <a:br>
              <a:rPr lang="es-ES" sz="1400" dirty="0" smtClean="0"/>
            </a:br>
            <a:r>
              <a:rPr lang="es-ES" sz="1400" dirty="0"/>
              <a:t/>
            </a:r>
            <a:br>
              <a:rPr lang="es-ES" sz="1400" dirty="0"/>
            </a:br>
            <a:r>
              <a:rPr lang="es-ES" sz="1400" dirty="0"/>
              <a:t>8°) Que una calificación de esa naturaleza se ha atribuido a los casos en los que su decisión hace sustancialmente aplicables disposiciones de derecho común, entendiendo como tal el que se relaciona con el régimen de legislación contenido en la facultad del art. 75, inc. 12, de la Constitución Nacional. </a:t>
            </a:r>
            <a:r>
              <a:rPr lang="es-ES" sz="1400" dirty="0" smtClean="0"/>
              <a:t/>
            </a:r>
            <a:br>
              <a:rPr lang="es-ES" sz="1400" dirty="0" smtClean="0"/>
            </a:br>
            <a:r>
              <a:rPr lang="es-ES" sz="1400" dirty="0"/>
              <a:t/>
            </a:r>
            <a:br>
              <a:rPr lang="es-ES" sz="1400" dirty="0"/>
            </a:br>
            <a:r>
              <a:rPr lang="es-ES" sz="1400" b="1" dirty="0"/>
              <a:t>Por el contrario, quedan excluidos de tal concepto los supuestos en los que, a pesar de demandarse restituciones, compensaciones o indemnizaciones de carácter civil, se requiere para su solución la aplicación de normas de derecho público provincial o el examen o revisión, en sentido estricto, de actos administrativos, legislativos o judiciales de las provincias en los que éstas procedieron dentro de las facultades propias reconocidas por los arts. 121 y </a:t>
            </a:r>
            <a:r>
              <a:rPr lang="es-ES" sz="1400" b="1" dirty="0" err="1"/>
              <a:t>sgtes</a:t>
            </a:r>
            <a:r>
              <a:rPr lang="es-ES" sz="1400" b="1" dirty="0"/>
              <a:t>. de la Constitución Nacional (Fallos: 180:87; 187:436; 311:1597, entre otros). </a:t>
            </a:r>
            <a:r>
              <a:rPr lang="es-ES" sz="1400" dirty="0"/>
              <a:t/>
            </a:r>
            <a:br>
              <a:rPr lang="es-ES" sz="1400" dirty="0"/>
            </a:br>
            <a:r>
              <a:rPr lang="es-ES" sz="1400" dirty="0" smtClean="0"/>
              <a:t/>
            </a:r>
            <a:br>
              <a:rPr lang="es-ES" sz="1400" dirty="0" smtClean="0"/>
            </a:br>
            <a:r>
              <a:rPr lang="es-ES" sz="1400" dirty="0"/>
              <a:t>Tampoco obsta a lo expuesto la circunstancia de que, ante la ausencia de normas propias del derecho público local se apliquen subsidiariamente disposiciones de derecho común, toda vez que ellas pasan a integrarse en el plexo de principios de derecho administrativo en el que, prima facie, se encuadra el presente </a:t>
            </a:r>
            <a:r>
              <a:rPr lang="es-ES" sz="1400" dirty="0" smtClean="0"/>
              <a:t>caso.</a:t>
            </a:r>
            <a:br>
              <a:rPr lang="es-ES" sz="1400" dirty="0" smtClean="0"/>
            </a:br>
            <a:r>
              <a:rPr lang="es-ES" sz="1400" dirty="0"/>
              <a:t/>
            </a:r>
            <a:br>
              <a:rPr lang="es-ES" sz="1400" dirty="0"/>
            </a:br>
            <a:r>
              <a:rPr lang="es-ES" sz="1400" dirty="0"/>
              <a:t>14) Que el desarrollo argumentativo expresado impone entender por "</a:t>
            </a:r>
            <a:r>
              <a:rPr lang="es-ES" sz="1400" b="1" dirty="0"/>
              <a:t>causa civil</a:t>
            </a:r>
            <a:r>
              <a:rPr lang="es-ES" sz="1400" dirty="0"/>
              <a:t>" </a:t>
            </a:r>
            <a:r>
              <a:rPr lang="es-ES" sz="1400" dirty="0" smtClean="0"/>
              <a:t>a </a:t>
            </a:r>
            <a:r>
              <a:rPr lang="es-ES" sz="1400" dirty="0"/>
              <a:t>aquellos litigios regidos exclusivamente por </a:t>
            </a:r>
            <a:r>
              <a:rPr lang="es-ES" sz="1400" b="1" dirty="0"/>
              <a:t>normas y principios de derecho privado</a:t>
            </a:r>
            <a:r>
              <a:rPr lang="es-ES" sz="1400" dirty="0"/>
              <a:t>, tanto en lo que concierne a la </a:t>
            </a:r>
            <a:r>
              <a:rPr lang="es-ES" sz="1400" u="sng" dirty="0"/>
              <a:t>relación jurídica </a:t>
            </a:r>
            <a:r>
              <a:rPr lang="es-ES" sz="1400" dirty="0"/>
              <a:t>de que se trata, como en el examen sobre la </a:t>
            </a:r>
            <a:r>
              <a:rPr lang="es-ES" sz="1400" u="sng" dirty="0"/>
              <a:t>concurrencia de cada uno de los presupuestos </a:t>
            </a:r>
            <a:r>
              <a:rPr lang="es-ES" sz="1400" dirty="0"/>
              <a:t>de la responsabilidad patrimonial ventilada y, en su caso, en la determinación y valuación del </a:t>
            </a:r>
            <a:r>
              <a:rPr lang="es-ES" sz="1400" u="sng" dirty="0"/>
              <a:t>daño resarcible</a:t>
            </a:r>
            <a:r>
              <a:rPr lang="es-ES" sz="1400" dirty="0"/>
              <a:t>.</a:t>
            </a:r>
            <a:r>
              <a:rPr lang="es-ES" sz="1400" dirty="0" smtClean="0"/>
              <a:t/>
            </a:r>
            <a:br>
              <a:rPr lang="es-ES" sz="1400" dirty="0" smtClean="0"/>
            </a:br>
            <a:r>
              <a:rPr lang="es-ES" sz="1400" dirty="0"/>
              <a:t/>
            </a:r>
            <a:br>
              <a:rPr lang="es-ES" sz="1400" dirty="0"/>
            </a:br>
            <a:r>
              <a:rPr lang="es" sz="1400" dirty="0" smtClean="0"/>
              <a:t/>
            </a:r>
            <a:br>
              <a:rPr lang="es" sz="1400" dirty="0" smtClean="0"/>
            </a:br>
            <a:endParaRPr sz="1400" dirty="0"/>
          </a:p>
        </p:txBody>
      </p:sp>
    </p:spTree>
    <p:extLst>
      <p:ext uri="{BB962C8B-B14F-4D97-AF65-F5344CB8AC3E}">
        <p14:creationId xmlns:p14="http://schemas.microsoft.com/office/powerpoint/2010/main" val="74280111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r>
              <a:rPr lang="es-ES" sz="1400" dirty="0" smtClean="0"/>
              <a:t/>
            </a:r>
            <a:br>
              <a:rPr lang="es-ES" sz="1400" dirty="0" smtClean="0"/>
            </a:br>
            <a:r>
              <a:rPr lang="es-ES" sz="1400" dirty="0" smtClean="0"/>
              <a:t/>
            </a:r>
            <a:br>
              <a:rPr lang="es-ES" sz="1400" dirty="0" smtClean="0"/>
            </a:br>
            <a:r>
              <a:rPr lang="es-ES" sz="1400" dirty="0" smtClean="0"/>
              <a:t>CSJN (200&amp;) “Mendoza, Beatriz Silvia y otros c/ Estado Nacional y otros s/ daños y perjuicios (daños derivados de la contaminación ambiental del Río Matanza - Riachuelo)”.</a:t>
            </a:r>
            <a:br>
              <a:rPr lang="es-ES" sz="1400" dirty="0" smtClean="0"/>
            </a:br>
            <a:r>
              <a:rPr lang="es-ES" sz="1400" dirty="0" smtClean="0"/>
              <a:t/>
            </a:r>
            <a:br>
              <a:rPr lang="es-ES" sz="1400" dirty="0" smtClean="0"/>
            </a:br>
            <a:r>
              <a:rPr lang="es-ES" sz="1400" dirty="0" smtClean="0"/>
              <a:t>Es inadmisible la acumulación de pretensiones en la jurisdicción originaria de la Corte Suprema, si la adecuada ponderación de la naturaleza y objeto respectivos demuestra que no todas ellas corresponden a la competencia originaria prevista en el art. </a:t>
            </a:r>
            <a:r>
              <a:rPr lang="es-ES" sz="1400" dirty="0" smtClean="0">
                <a:hlinkClick r:id="rId3"/>
              </a:rPr>
              <a:t>117</a:t>
            </a:r>
            <a:r>
              <a:rPr lang="es-ES" sz="1400" dirty="0" smtClean="0"/>
              <a:t> de la Constitución Nacional.</a:t>
            </a:r>
            <a:br>
              <a:rPr lang="es-ES" sz="1400" dirty="0" smtClean="0"/>
            </a:br>
            <a:r>
              <a:rPr lang="es-ES" sz="1400" dirty="0" smtClean="0"/>
              <a:t/>
            </a:r>
            <a:br>
              <a:rPr lang="es-ES" sz="1400" dirty="0" smtClean="0"/>
            </a:br>
            <a:r>
              <a:rPr lang="es-ES" sz="1400" dirty="0">
                <a:latin typeface="Courier"/>
              </a:rPr>
              <a:t>II. Declarar la </a:t>
            </a:r>
            <a:r>
              <a:rPr lang="es-ES" sz="1400" b="1" dirty="0">
                <a:latin typeface="Courier"/>
              </a:rPr>
              <a:t>competencia originaria </a:t>
            </a:r>
            <a:r>
              <a:rPr lang="es-ES" sz="1400" dirty="0">
                <a:latin typeface="Courier"/>
              </a:rPr>
              <a:t>del Tribunal </a:t>
            </a:r>
            <a:r>
              <a:rPr lang="es-ES" sz="1400" dirty="0" smtClean="0">
                <a:latin typeface="Courier"/>
              </a:rPr>
              <a:t>con respecto </a:t>
            </a:r>
            <a:r>
              <a:rPr lang="es-ES" sz="1400" dirty="0">
                <a:latin typeface="Courier"/>
              </a:rPr>
              <a:t>a las pretensiones concernientes a la prevención</a:t>
            </a:r>
            <a:r>
              <a:rPr lang="es-ES" sz="1400" dirty="0" smtClean="0">
                <a:latin typeface="Courier"/>
              </a:rPr>
              <a:t>, recomposición </a:t>
            </a:r>
            <a:r>
              <a:rPr lang="es-ES" sz="1400" dirty="0">
                <a:latin typeface="Courier"/>
              </a:rPr>
              <a:t>y el resarcimiento del daño colectivo </a:t>
            </a:r>
            <a:r>
              <a:rPr lang="es-ES" sz="1400" dirty="0" smtClean="0">
                <a:latin typeface="Courier"/>
              </a:rPr>
              <a:t>individualizadas en </a:t>
            </a:r>
            <a:r>
              <a:rPr lang="es-ES" sz="1400" dirty="0">
                <a:latin typeface="Courier"/>
              </a:rPr>
              <a:t>el punto 7 del escrito de demanda</a:t>
            </a:r>
            <a:r>
              <a:rPr lang="es-ES" sz="1400" dirty="0" smtClean="0">
                <a:latin typeface="Courier"/>
              </a:rPr>
              <a:t>.</a:t>
            </a:r>
            <a:br>
              <a:rPr lang="es-ES" sz="1400" dirty="0" smtClean="0">
                <a:latin typeface="Courier"/>
              </a:rPr>
            </a:br>
            <a:r>
              <a:rPr lang="es-ES" sz="1400" dirty="0">
                <a:latin typeface="Courier"/>
              </a:rPr>
              <a:t/>
            </a:r>
            <a:br>
              <a:rPr lang="es-ES" sz="1400" dirty="0">
                <a:latin typeface="Courier"/>
              </a:rPr>
            </a:br>
            <a:r>
              <a:rPr lang="es-ES" sz="1400" dirty="0">
                <a:latin typeface="Courier"/>
              </a:rPr>
              <a:t>III. Declarar la </a:t>
            </a:r>
            <a:r>
              <a:rPr lang="es-ES" sz="1400" b="1" dirty="0">
                <a:latin typeface="Courier"/>
              </a:rPr>
              <a:t>incompetencia de esta Corte </a:t>
            </a:r>
            <a:r>
              <a:rPr lang="es-ES" sz="1400" dirty="0">
                <a:latin typeface="Courier"/>
              </a:rPr>
              <a:t>para </a:t>
            </a:r>
            <a:r>
              <a:rPr lang="es-ES" sz="1400" dirty="0" smtClean="0">
                <a:latin typeface="Courier"/>
              </a:rPr>
              <a:t>conocer en </a:t>
            </a:r>
            <a:r>
              <a:rPr lang="es-ES" sz="1400" dirty="0">
                <a:latin typeface="Courier"/>
              </a:rPr>
              <a:t>su instancia originaria con respecto a la demanda por </a:t>
            </a:r>
            <a:r>
              <a:rPr lang="es-ES" sz="1400" dirty="0" smtClean="0">
                <a:latin typeface="Courier"/>
              </a:rPr>
              <a:t>el resarcimiento </a:t>
            </a:r>
            <a:r>
              <a:rPr lang="es-ES" sz="1400" dirty="0">
                <a:latin typeface="Courier"/>
              </a:rPr>
              <a:t>de los daños y perjuicios individuales </a:t>
            </a:r>
            <a:r>
              <a:rPr lang="es-ES" sz="1400" dirty="0" smtClean="0">
                <a:latin typeface="Courier"/>
              </a:rPr>
              <a:t>reclamados en </a:t>
            </a:r>
            <a:r>
              <a:rPr lang="es-ES" sz="1400" dirty="0">
                <a:latin typeface="Courier"/>
              </a:rPr>
              <a:t>el punto 6. del escrito de demanda.</a:t>
            </a:r>
            <a:r>
              <a:rPr lang="es-ES" sz="1400" dirty="0" smtClean="0"/>
              <a:t/>
            </a:r>
            <a:br>
              <a:rPr lang="es-ES" sz="1400" dirty="0" smtClean="0"/>
            </a:br>
            <a:endParaRPr sz="1400" dirty="0"/>
          </a:p>
        </p:txBody>
      </p:sp>
    </p:spTree>
    <p:extLst>
      <p:ext uri="{BB962C8B-B14F-4D97-AF65-F5344CB8AC3E}">
        <p14:creationId xmlns:p14="http://schemas.microsoft.com/office/powerpoint/2010/main" val="224923181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xfrm>
            <a:off x="311700" y="951618"/>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smtClean="0"/>
              <a:t>Temporalidad de la Norma</a:t>
            </a:r>
            <a:endParaRPr b="1" dirty="0"/>
          </a:p>
        </p:txBody>
      </p:sp>
      <p:sp>
        <p:nvSpPr>
          <p:cNvPr id="177" name="Google Shape;177;p26"/>
          <p:cNvSpPr/>
          <p:nvPr/>
        </p:nvSpPr>
        <p:spPr>
          <a:xfrm>
            <a:off x="432350" y="2289635"/>
            <a:ext cx="2469300" cy="607800"/>
          </a:xfrm>
          <a:prstGeom prst="homePlate">
            <a:avLst>
              <a:gd name="adj" fmla="val 50000"/>
            </a:avLst>
          </a:prstGeom>
          <a:solidFill>
            <a:schemeClr val="dk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78" name="Google Shape;178;p26"/>
          <p:cNvSpPr txBox="1">
            <a:spLocks noGrp="1"/>
          </p:cNvSpPr>
          <p:nvPr>
            <p:ph type="body" idx="4294967295"/>
          </p:nvPr>
        </p:nvSpPr>
        <p:spPr>
          <a:xfrm>
            <a:off x="432350" y="2436336"/>
            <a:ext cx="2257200" cy="314400"/>
          </a:xfrm>
          <a:prstGeom prst="rect">
            <a:avLst/>
          </a:prstGeom>
        </p:spPr>
        <p:txBody>
          <a:bodyPr spcFirstLastPara="1" wrap="square" lIns="91425" tIns="91425" rIns="91425" bIns="91425" anchor="ctr" anchorCtr="0">
            <a:noAutofit/>
          </a:bodyPr>
          <a:lstStyle/>
          <a:p>
            <a:pPr marL="0" lvl="0" indent="0">
              <a:lnSpc>
                <a:spcPct val="100000"/>
              </a:lnSpc>
              <a:buNone/>
            </a:pPr>
            <a:r>
              <a:rPr lang="es" dirty="0">
                <a:solidFill>
                  <a:schemeClr val="lt1"/>
                </a:solidFill>
              </a:rPr>
              <a:t>LREN Ley 26944</a:t>
            </a:r>
            <a:endParaRPr dirty="0">
              <a:solidFill>
                <a:schemeClr val="lt1"/>
              </a:solidFill>
            </a:endParaRPr>
          </a:p>
        </p:txBody>
      </p:sp>
      <p:sp>
        <p:nvSpPr>
          <p:cNvPr id="179" name="Google Shape;179;p26"/>
          <p:cNvSpPr txBox="1">
            <a:spLocks noGrp="1"/>
          </p:cNvSpPr>
          <p:nvPr>
            <p:ph type="body" idx="4294967295"/>
          </p:nvPr>
        </p:nvSpPr>
        <p:spPr>
          <a:xfrm>
            <a:off x="432350" y="3322632"/>
            <a:ext cx="2471700" cy="265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AR" sz="1600" b="1" dirty="0" smtClean="0"/>
              <a:t>7/08/2014</a:t>
            </a:r>
            <a:endParaRPr sz="1600" b="1" dirty="0"/>
          </a:p>
        </p:txBody>
      </p:sp>
      <p:sp>
        <p:nvSpPr>
          <p:cNvPr id="180" name="Google Shape;180;p26"/>
          <p:cNvSpPr/>
          <p:nvPr/>
        </p:nvSpPr>
        <p:spPr>
          <a:xfrm>
            <a:off x="3044777" y="2289635"/>
            <a:ext cx="2760600" cy="607800"/>
          </a:xfrm>
          <a:prstGeom prst="chevron">
            <a:avLst>
              <a:gd name="adj" fmla="val 50000"/>
            </a:avLst>
          </a:prstGeom>
          <a:solidFill>
            <a:schemeClr val="dk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81" name="Google Shape;181;p26"/>
          <p:cNvSpPr txBox="1">
            <a:spLocks noGrp="1"/>
          </p:cNvSpPr>
          <p:nvPr>
            <p:ph type="body" idx="4294967295"/>
          </p:nvPr>
        </p:nvSpPr>
        <p:spPr>
          <a:xfrm>
            <a:off x="3336150" y="2436336"/>
            <a:ext cx="2257200" cy="314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s" dirty="0" smtClean="0">
                <a:solidFill>
                  <a:schemeClr val="lt1"/>
                </a:solidFill>
              </a:rPr>
              <a:t>CCCU Ley 26994</a:t>
            </a:r>
            <a:endParaRPr dirty="0">
              <a:solidFill>
                <a:schemeClr val="lt1"/>
              </a:solidFill>
            </a:endParaRPr>
          </a:p>
        </p:txBody>
      </p:sp>
      <p:sp>
        <p:nvSpPr>
          <p:cNvPr id="182" name="Google Shape;182;p26"/>
          <p:cNvSpPr txBox="1">
            <a:spLocks noGrp="1"/>
          </p:cNvSpPr>
          <p:nvPr>
            <p:ph type="body" idx="4294967295"/>
          </p:nvPr>
        </p:nvSpPr>
        <p:spPr>
          <a:xfrm>
            <a:off x="3333677" y="3329665"/>
            <a:ext cx="2471700" cy="265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AR" sz="1600" b="1" dirty="0" smtClean="0"/>
              <a:t>7/10/2014 (</a:t>
            </a:r>
            <a:r>
              <a:rPr lang="es-AR" sz="1600" b="1" dirty="0" err="1" smtClean="0"/>
              <a:t>vig</a:t>
            </a:r>
            <a:r>
              <a:rPr lang="es-AR" sz="1600" b="1" dirty="0" smtClean="0"/>
              <a:t>. 01/08/15)</a:t>
            </a:r>
            <a:endParaRPr sz="1600" b="1" dirty="0"/>
          </a:p>
        </p:txBody>
      </p:sp>
      <p:sp>
        <p:nvSpPr>
          <p:cNvPr id="183" name="Google Shape;183;p26"/>
          <p:cNvSpPr/>
          <p:nvPr/>
        </p:nvSpPr>
        <p:spPr>
          <a:xfrm>
            <a:off x="5948502" y="2289635"/>
            <a:ext cx="2760600" cy="607800"/>
          </a:xfrm>
          <a:prstGeom prst="chevron">
            <a:avLst>
              <a:gd name="adj" fmla="val 50000"/>
            </a:avLst>
          </a:prstGeom>
          <a:solidFill>
            <a:schemeClr val="dk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84" name="Google Shape;184;p26"/>
          <p:cNvSpPr txBox="1">
            <a:spLocks noGrp="1"/>
          </p:cNvSpPr>
          <p:nvPr>
            <p:ph type="body" idx="4294967295"/>
          </p:nvPr>
        </p:nvSpPr>
        <p:spPr>
          <a:xfrm>
            <a:off x="6254233" y="2436336"/>
            <a:ext cx="2257200" cy="314400"/>
          </a:xfrm>
          <a:prstGeom prst="rect">
            <a:avLst/>
          </a:prstGeom>
        </p:spPr>
        <p:txBody>
          <a:bodyPr spcFirstLastPara="1" wrap="square" lIns="91425" tIns="91425" rIns="91425" bIns="91425" anchor="ctr" anchorCtr="0">
            <a:noAutofit/>
          </a:bodyPr>
          <a:lstStyle/>
          <a:p>
            <a:pPr marL="0" lvl="0" indent="0">
              <a:lnSpc>
                <a:spcPct val="100000"/>
              </a:lnSpc>
              <a:buNone/>
            </a:pPr>
            <a:r>
              <a:rPr lang="es" dirty="0">
                <a:solidFill>
                  <a:schemeClr val="lt1"/>
                </a:solidFill>
              </a:rPr>
              <a:t>LREMza Ley </a:t>
            </a:r>
            <a:r>
              <a:rPr lang="es" dirty="0" smtClean="0">
                <a:solidFill>
                  <a:schemeClr val="lt1"/>
                </a:solidFill>
              </a:rPr>
              <a:t>8968</a:t>
            </a:r>
            <a:endParaRPr dirty="0">
              <a:solidFill>
                <a:schemeClr val="lt1"/>
              </a:solidFill>
            </a:endParaRPr>
          </a:p>
        </p:txBody>
      </p:sp>
      <p:sp>
        <p:nvSpPr>
          <p:cNvPr id="185" name="Google Shape;185;p26"/>
          <p:cNvSpPr txBox="1">
            <a:spLocks noGrp="1"/>
          </p:cNvSpPr>
          <p:nvPr>
            <p:ph type="body" idx="4294967295"/>
          </p:nvPr>
        </p:nvSpPr>
        <p:spPr>
          <a:xfrm>
            <a:off x="6237402" y="3350767"/>
            <a:ext cx="2471700" cy="2650800"/>
          </a:xfrm>
          <a:prstGeom prst="rect">
            <a:avLst/>
          </a:prstGeom>
        </p:spPr>
        <p:txBody>
          <a:bodyPr spcFirstLastPara="1" wrap="square" lIns="91425" tIns="91425" rIns="91425" bIns="91425" anchor="t" anchorCtr="0">
            <a:noAutofit/>
          </a:bodyPr>
          <a:lstStyle/>
          <a:p>
            <a:pPr marL="0" lvl="0" indent="0">
              <a:buNone/>
            </a:pPr>
            <a:r>
              <a:rPr lang="es-AR" sz="1600" b="1" dirty="0" smtClean="0"/>
              <a:t>11/05/2017</a:t>
            </a:r>
          </a:p>
          <a:p>
            <a:pPr marL="0" lvl="0" indent="0">
              <a:buNone/>
            </a:pPr>
            <a:endParaRPr lang="es-AR" sz="1600" dirty="0"/>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CASO 2</a:t>
            </a:r>
            <a:endParaRPr/>
          </a:p>
        </p:txBody>
      </p:sp>
      <p:sp>
        <p:nvSpPr>
          <p:cNvPr id="116" name="Google Shape;116;p18"/>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SCJM “CALABRIGO C/ MUNICIPALIDAD DE GLLEN.”</a:t>
            </a:r>
            <a:endParaRPr/>
          </a:p>
          <a:p>
            <a:pPr marL="0" lvl="0" indent="0" algn="ctr" rtl="0">
              <a:spcBef>
                <a:spcPts val="0"/>
              </a:spcBef>
              <a:spcAft>
                <a:spcPts val="0"/>
              </a:spcAft>
              <a:buNone/>
            </a:pPr>
            <a:endParaRPr/>
          </a:p>
          <a:p>
            <a:pPr marL="0" lvl="0" indent="0" algn="ctr" rtl="0">
              <a:spcBef>
                <a:spcPts val="0"/>
              </a:spcBef>
              <a:spcAft>
                <a:spcPts val="0"/>
              </a:spcAft>
              <a:buNone/>
            </a:pPr>
            <a:r>
              <a:rPr lang="es"/>
              <a:t>2021</a:t>
            </a:r>
            <a:endParaRPr/>
          </a:p>
        </p:txBody>
      </p:sp>
      <p:sp>
        <p:nvSpPr>
          <p:cNvPr id="117" name="Google Shape;117;p1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spcAft>
                <a:spcPts val="1600"/>
              </a:spcAft>
              <a:buNone/>
            </a:pPr>
            <a:r>
              <a:rPr lang="es-ES" sz="1400" dirty="0" smtClean="0"/>
              <a:t>La </a:t>
            </a:r>
            <a:r>
              <a:rPr lang="es-ES" sz="1400" dirty="0"/>
              <a:t>Sra. María Teresa </a:t>
            </a:r>
            <a:r>
              <a:rPr lang="es-ES" sz="1400" dirty="0" err="1"/>
              <a:t>Calabrigo</a:t>
            </a:r>
            <a:r>
              <a:rPr lang="es-ES" sz="1400" dirty="0"/>
              <a:t> </a:t>
            </a:r>
            <a:r>
              <a:rPr lang="es-ES" sz="1400" dirty="0" smtClean="0"/>
              <a:t>comparece e </a:t>
            </a:r>
            <a:r>
              <a:rPr lang="es-ES" sz="1400" dirty="0"/>
              <a:t>interpone demanda por daños y perjuicios contra la Municipalidad de </a:t>
            </a:r>
            <a:r>
              <a:rPr lang="es-ES" sz="1400" dirty="0" err="1"/>
              <a:t>Guaymallén</a:t>
            </a:r>
            <a:r>
              <a:rPr lang="es-ES" sz="1400" dirty="0"/>
              <a:t>. Relata que luego de adquirir un inmueble en calle General Espejo </a:t>
            </a:r>
            <a:r>
              <a:rPr lang="es-ES" sz="1400" dirty="0" smtClean="0"/>
              <a:t>N XXXXX de XXXXX  </a:t>
            </a:r>
            <a:r>
              <a:rPr lang="es-ES" sz="1400" dirty="0" err="1"/>
              <a:t>Guaymallén</a:t>
            </a:r>
            <a:r>
              <a:rPr lang="es-ES" sz="1400" dirty="0"/>
              <a:t> (en adelante el “Inmueble”), solicitó autorización a la demandada para la construcción de departamentos para vivienda, locales comerciales y cocheras en cumplimiento con el Código de Edificación y Ordenamiento Territorial de la Comuna.</a:t>
            </a:r>
          </a:p>
          <a:p>
            <a:pPr marL="0" lvl="0" indent="0">
              <a:spcAft>
                <a:spcPts val="1600"/>
              </a:spcAft>
              <a:buNone/>
            </a:pPr>
            <a:endParaRPr lang="es-ES" sz="1400" dirty="0"/>
          </a:p>
          <a:p>
            <a:pPr marL="0" lvl="0" indent="0">
              <a:spcAft>
                <a:spcPts val="1600"/>
              </a:spcAft>
              <a:buNone/>
            </a:pPr>
            <a:r>
              <a:rPr lang="es-ES" sz="1400" dirty="0" smtClean="0"/>
              <a:t>La </a:t>
            </a:r>
            <a:r>
              <a:rPr lang="es-ES" sz="1400" dirty="0"/>
              <a:t>Municipalidad otorgó la </a:t>
            </a:r>
            <a:r>
              <a:rPr lang="es-ES" sz="1400" b="1" dirty="0"/>
              <a:t>factibilidad de uso en fecha 17/12/12</a:t>
            </a:r>
            <a:endParaRPr sz="1400" b="1" dirty="0"/>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r>
              <a:rPr lang="es" sz="3000" b="1" dirty="0" smtClean="0"/>
              <a:t>Derecho Transitorio</a:t>
            </a:r>
            <a:r>
              <a:rPr lang="es" sz="1400" dirty="0" smtClean="0"/>
              <a:t/>
            </a:r>
            <a:br>
              <a:rPr lang="es" sz="1400" dirty="0" smtClean="0"/>
            </a:br>
            <a:r>
              <a:rPr lang="es" sz="1400" dirty="0" smtClean="0"/>
              <a:t/>
            </a:r>
            <a:br>
              <a:rPr lang="es" sz="1400" dirty="0" smtClean="0"/>
            </a:br>
            <a:r>
              <a:rPr lang="es-ES" sz="1400" dirty="0"/>
              <a:t>Municipalidad otorgó la factibilidad de uso en fecha </a:t>
            </a:r>
            <a:r>
              <a:rPr lang="es-ES" sz="1400" dirty="0" smtClean="0"/>
              <a:t>17/12/12 – Juicio en 2014</a:t>
            </a:r>
            <a:r>
              <a:rPr lang="es" sz="1400" dirty="0" smtClean="0"/>
              <a:t/>
            </a:r>
            <a:br>
              <a:rPr lang="es" sz="1400" dirty="0" smtClean="0"/>
            </a:br>
            <a:r>
              <a:rPr lang="es" sz="1400" dirty="0"/>
              <a:t/>
            </a:r>
            <a:br>
              <a:rPr lang="es" sz="1400" dirty="0"/>
            </a:br>
            <a:r>
              <a:rPr lang="es-ES" sz="1400" dirty="0" smtClean="0"/>
              <a:t>materia </a:t>
            </a:r>
            <a:r>
              <a:rPr lang="es-ES" sz="1400" dirty="0"/>
              <a:t>de responsabilidad por daños, este Tribunal ha adherido al criterio conforme el cual “los </a:t>
            </a:r>
            <a:r>
              <a:rPr lang="es-ES" sz="1400" b="1" dirty="0"/>
              <a:t>hechos dañosos acaecidos antes del 1° de agosto de 2015 se rigen por el Código Civil</a:t>
            </a:r>
            <a:r>
              <a:rPr lang="es-ES" sz="1400" dirty="0"/>
              <a:t>. Esta regla rige los siguientes aspectos: (i) todos los presupuestos de la responsabilidad civil como relación </a:t>
            </a:r>
            <a:r>
              <a:rPr lang="es-ES" sz="1400" dirty="0" err="1"/>
              <a:t>creditoria</a:t>
            </a:r>
            <a:r>
              <a:rPr lang="es-ES" sz="1400" dirty="0"/>
              <a:t>: la antijuridicidad, los factores de atribución; la relación causal y el daño; (ii) la legitimación para reclamar; (iii) la pérdida de chances como daño resarcible, aún si se trata de daños causados en las relaciones de consumo” (Aída KEMELMAJER DE CARLUCCI –“La aplicación del Código Civil y Comercial a las relaciones y situaciones jurídicas existentes” - Segunda Parte – Ed. </a:t>
            </a:r>
            <a:r>
              <a:rPr lang="es-ES" sz="1400" dirty="0" err="1"/>
              <a:t>Rubinzal</a:t>
            </a:r>
            <a:r>
              <a:rPr lang="es-ES" sz="1400" dirty="0"/>
              <a:t> </a:t>
            </a:r>
            <a:r>
              <a:rPr lang="es-ES" sz="1400" dirty="0" err="1"/>
              <a:t>Culzoni</a:t>
            </a:r>
            <a:r>
              <a:rPr lang="es-ES" sz="1400" dirty="0"/>
              <a:t> – 1° edición – Santa Fe – 2016 – Página: 232).</a:t>
            </a:r>
            <a:r>
              <a:rPr lang="es" sz="1400" dirty="0"/>
              <a:t/>
            </a:r>
            <a:br>
              <a:rPr lang="es" sz="1400" dirty="0"/>
            </a:br>
            <a:r>
              <a:rPr lang="es" sz="1400" dirty="0" smtClean="0"/>
              <a:t/>
            </a:r>
            <a:br>
              <a:rPr lang="es" sz="1400" dirty="0" smtClean="0"/>
            </a:br>
            <a:r>
              <a:rPr lang="es-ES" sz="1400" dirty="0"/>
              <a:t>Cabe destacar que esta normativa resulta aplicable a los casos de </a:t>
            </a:r>
            <a:r>
              <a:rPr lang="es-ES" sz="1400" b="1" dirty="0"/>
              <a:t>responsabilidad del Estado por su actuación en el ámbito del derecho público</a:t>
            </a:r>
            <a:r>
              <a:rPr lang="es-ES" sz="1400" dirty="0"/>
              <a:t>, conforme la jurisprudencia elaborada por la Corte Suprema de Justicia de la Nación, por vía subsidiaria (“</a:t>
            </a:r>
            <a:r>
              <a:rPr lang="es-ES" sz="1400" dirty="0" err="1"/>
              <a:t>Vadell</a:t>
            </a:r>
            <a:r>
              <a:rPr lang="es-ES" sz="1400" dirty="0"/>
              <a:t>”, Fallos: 306:2030), a pesar de tratarse de una cuestión cuya regulación corresponde al derecho administrativo y de exclusivo resorte local (CSJN “Barreto”, Fallo: 329:759), ya que, antes del dictado de las leyes de responsabilidad estatal, nacional Nº 26.944 y provincial Nº 8968, dicha normativa no existía, por lo que </a:t>
            </a:r>
            <a:r>
              <a:rPr lang="es-ES" sz="1400" b="1" dirty="0"/>
              <a:t>se aplicaba subsidiariamente el Código Civil de </a:t>
            </a:r>
            <a:r>
              <a:rPr lang="es-ES" sz="1400" b="1" dirty="0" err="1"/>
              <a:t>Velez</a:t>
            </a:r>
            <a:r>
              <a:rPr lang="es-ES" sz="1400" b="1" dirty="0"/>
              <a:t>.</a:t>
            </a:r>
            <a:r>
              <a:rPr lang="es-ES" sz="1400" dirty="0"/>
              <a:t/>
            </a:r>
            <a:br>
              <a:rPr lang="es-ES" sz="1400" dirty="0"/>
            </a:br>
            <a:r>
              <a:rPr lang="es-ES" sz="1400" dirty="0"/>
              <a:t/>
            </a:r>
            <a:br>
              <a:rPr lang="es-ES" sz="1400" dirty="0"/>
            </a:br>
            <a:endParaRPr sz="1400" dirty="0"/>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426</Words>
  <Application>Microsoft Office PowerPoint</Application>
  <PresentationFormat>Presentación en pantalla (16:9)</PresentationFormat>
  <Paragraphs>47</Paragraphs>
  <Slides>13</Slides>
  <Notes>13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Courier</vt:lpstr>
      <vt:lpstr>Roboto</vt:lpstr>
      <vt:lpstr>Geometric</vt:lpstr>
      <vt:lpstr>RESPONSABILIDAD  DEL ESTADO</vt:lpstr>
      <vt:lpstr>Presentación de PowerPoint</vt:lpstr>
      <vt:lpstr>CASO 1</vt:lpstr>
      <vt:lpstr>Régimen de derecho local  Competencia originaria de la Corte (art. 117 CN y regl. art. 24, inc. 1°, del decreto-ley 1285/58 &gt; causas civiles en que una Provincia es parte, resulta necesario que el otro litigante tenga distinta vecindad respecto a dicho Estado local (Fallos: 269:270; 272:17; 294:217; 310:1074; 313:548, entre muchos otros).  sólo procede en razón de las personas cuando a la condición de vecino de otra provincia — o de extranjero— se une el requisito de que el litigio asuma el carácter de "causa civil" (doctrina de Fallos: 272:17; 294:217, entre otros).  Sobre la base de esta premisa, y acreditada la distinta vecindad, o extranjería, del reclamante, el Tribunal ha declarado desde entonces su competencia originaria.  </vt:lpstr>
      <vt:lpstr>  8°) Que una calificación de esa naturaleza se ha atribuido a los casos en los que su decisión hace sustancialmente aplicables disposiciones de derecho común, entendiendo como tal el que se relaciona con el régimen de legislación contenido en la facultad del art. 75, inc. 12, de la Constitución Nacional.   Por el contrario, quedan excluidos de tal concepto los supuestos en los que, a pesar de demandarse restituciones, compensaciones o indemnizaciones de carácter civil, se requiere para su solución la aplicación de normas de derecho público provincial o el examen o revisión, en sentido estricto, de actos administrativos, legislativos o judiciales de las provincias en los que éstas procedieron dentro de las facultades propias reconocidas por los arts. 121 y sgtes. de la Constitución Nacional (Fallos: 180:87; 187:436; 311:1597, entre otros).   Tampoco obsta a lo expuesto la circunstancia de que, ante la ausencia de normas propias del derecho público local se apliquen subsidiariamente disposiciones de derecho común, toda vez que ellas pasan a integrarse en el plexo de principios de derecho administrativo en el que, prima facie, se encuadra el presente caso.  14) Que el desarrollo argumentativo expresado impone entender por "causa civil" a aquellos litigios regidos exclusivamente por normas y principios de derecho privado, tanto en lo que concierne a la relación jurídica de que se trata, como en el examen sobre la concurrencia de cada uno de los presupuestos de la responsabilidad patrimonial ventilada y, en su caso, en la determinación y valuación del daño resarcible.   </vt:lpstr>
      <vt:lpstr>  CSJN (200&amp;) “Mendoza, Beatriz Silvia y otros c/ Estado Nacional y otros s/ daños y perjuicios (daños derivados de la contaminación ambiental del Río Matanza - Riachuelo)”.  Es inadmisible la acumulación de pretensiones en la jurisdicción originaria de la Corte Suprema, si la adecuada ponderación de la naturaleza y objeto respectivos demuestra que no todas ellas corresponden a la competencia originaria prevista en el art. 117 de la Constitución Nacional.  II. Declarar la competencia originaria del Tribunal con respecto a las pretensiones concernientes a la prevención, recomposición y el resarcimiento del daño colectivo individualizadas en el punto 7 del escrito de demanda.  III. Declarar la incompetencia de esta Corte para conocer en su instancia originaria con respecto a la demanda por el resarcimiento de los daños y perjuicios individuales reclamados en el punto 6. del escrito de demanda. </vt:lpstr>
      <vt:lpstr>Temporalidad de la Norma</vt:lpstr>
      <vt:lpstr>CASO 2</vt:lpstr>
      <vt:lpstr>Derecho Transitorio  Municipalidad otorgó la factibilidad de uso en fecha 17/12/12 – Juicio en 2014  materia de responsabilidad por daños, este Tribunal ha adherido al criterio conforme el cual “los hechos dañosos acaecidos antes del 1° de agosto de 2015 se rigen por el Código Civil. Esta regla rige los siguientes aspectos: (i) todos los presupuestos de la responsabilidad civil como relación creditoria: la antijuridicidad, los factores de atribución; la relación causal y el daño; (ii) la legitimación para reclamar; (iii) la pérdida de chances como daño resarcible, aún si se trata de daños causados en las relaciones de consumo” (Aída KEMELMAJER DE CARLUCCI –“La aplicación del Código Civil y Comercial a las relaciones y situaciones jurídicas existentes” - Segunda Parte – Ed. Rubinzal Culzoni – 1° edición – Santa Fe – 2016 – Página: 232).  Cabe destacar que esta normativa resulta aplicable a los casos de responsabilidad del Estado por su actuación en el ámbito del derecho público, conforme la jurisprudencia elaborada por la Corte Suprema de Justicia de la Nación, por vía subsidiaria (“Vadell”, Fallos: 306:2030), a pesar de tratarse de una cuestión cuya regulación corresponde al derecho administrativo y de exclusivo resorte local (CSJN “Barreto”, Fallo: 329:759), ya que, antes del dictado de las leyes de responsabilidad estatal, nacional Nº 26.944 y provincial Nº 8968, dicha normativa no existía, por lo que se aplicaba subsidiariamente el Código Civil de Velez.  </vt:lpstr>
      <vt:lpstr>CASO 3</vt:lpstr>
      <vt:lpstr>Derecho Transitorio  El hecho generador del daño que se describe en la demanda tuvo lugar el día 29 de octubre de 2016, ya vigente el Código Civil y Comercial de la Nación.  El art. 1765 CcyCN dispone en forma expresa que “la responsabilidad del Estado se rige por las normas y principios del derecho administrativo nacional o local según corresponda”. En el mismo sentido, el art. 1764 CcyCN establece que “Las disposiciones de este Título no son aplicables a la responsabilidad del Estado, ni de manera directa, ni subsidiaria”.  Ahora bien, la ley local que regula la responsabilidad del Estado provincial y las municipalidades (Ley 8968) se dictó con posterioridad al hecho invocado como generador del daño (mayo de 2017). Por ello, su aplicación al caso queda reducida a la cuantificación del perjuicio y demás consecuencias que hoy puedan establecerse en la sentencia, no así a lo que se vincula con la causa, los factores de atribución, etc.  Así las cosas, entiendo que debe estarse a las normas y principios del derecho administrativo, aplicando en forma analógica el régimen previsto en la Ley de Responsabilidad del Estado N° 26.944 sancionada el 2 de julio de 2014 y promulgada de hecho el 7 de agosto de 2014, tal como ya lo ha sostenido este Tribunal en anteriores pronunciamientos (Autos n° 13-04170366-5/1, “Caseres Ali...”, 09/05/2022; Autos n° 13-04313309-2/1, “Silva Mónica”, 27/07/2022, entre otros). </vt:lpstr>
      <vt:lpstr>Aspectos debatidos</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RESPONSABILIDAD  DEL ESTADO</dc:title>
  <cp:lastModifiedBy>Federico Morandini</cp:lastModifiedBy>
  <cp:revision>30</cp:revision>
  <dcterms:modified xsi:type="dcterms:W3CDTF">2023-03-13T12:32:38Z</dcterms:modified>
</cp:coreProperties>
</file>