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8"/>
  </p:notesMasterIdLst>
  <p:sldIdLst>
    <p:sldId id="256" r:id="rId2"/>
    <p:sldId id="257" r:id="rId3"/>
    <p:sldId id="258" r:id="rId4"/>
    <p:sldId id="264" r:id="rId5"/>
    <p:sldId id="259" r:id="rId6"/>
    <p:sldId id="260" r:id="rId7"/>
    <p:sldId id="261" r:id="rId8"/>
    <p:sldId id="262" r:id="rId9"/>
    <p:sldId id="263" r:id="rId10"/>
    <p:sldId id="265" r:id="rId11"/>
    <p:sldId id="266" r:id="rId12"/>
    <p:sldId id="267" r:id="rId13"/>
    <p:sldId id="268" r:id="rId14"/>
    <p:sldId id="269" r:id="rId15"/>
    <p:sldId id="270" r:id="rId16"/>
    <p:sldId id="273" r:id="rId17"/>
    <p:sldId id="274" r:id="rId18"/>
    <p:sldId id="271" r:id="rId19"/>
    <p:sldId id="272" r:id="rId20"/>
    <p:sldId id="275" r:id="rId21"/>
    <p:sldId id="276" r:id="rId22"/>
    <p:sldId id="277" r:id="rId23"/>
    <p:sldId id="278" r:id="rId24"/>
    <p:sldId id="281" r:id="rId25"/>
    <p:sldId id="279" r:id="rId26"/>
    <p:sldId id="280" r:id="rId2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384" y="4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DBFD1B-970E-4B84-8C87-16F2D527D612}" type="datetimeFigureOut">
              <a:rPr lang="es-AR" smtClean="0"/>
              <a:pPr/>
              <a:t>7/6/2020</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B6EB1C-28E8-4098-904B-01A95BFB0123}"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A67E41EB-70C6-4995-AED7-C2AF1AA1B40A}" type="datetimeFigureOut">
              <a:rPr lang="es-AR" smtClean="0"/>
              <a:pPr/>
              <a:t>7/6/2020</a:t>
            </a:fld>
            <a:endParaRPr lang="es-AR"/>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AR"/>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3A0FD855-D061-4A6E-AEDE-6253E8528EF5}"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7E41EB-70C6-4995-AED7-C2AF1AA1B40A}" type="datetimeFigureOut">
              <a:rPr lang="es-AR" smtClean="0"/>
              <a:pPr/>
              <a:t>7/6/2020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3A0FD855-D061-4A6E-AEDE-6253E8528EF5}"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7E41EB-70C6-4995-AED7-C2AF1AA1B40A}" type="datetimeFigureOut">
              <a:rPr lang="es-AR" smtClean="0"/>
              <a:pPr/>
              <a:t>7/6/2020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3A0FD855-D061-4A6E-AEDE-6253E8528EF5}"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A67E41EB-70C6-4995-AED7-C2AF1AA1B40A}" type="datetimeFigureOut">
              <a:rPr lang="es-AR" smtClean="0"/>
              <a:pPr/>
              <a:t>7/6/2020</a:t>
            </a:fld>
            <a:endParaRPr lang="es-AR"/>
          </a:p>
        </p:txBody>
      </p:sp>
      <p:sp>
        <p:nvSpPr>
          <p:cNvPr id="9" name="8 Marcador de número de diapositiva"/>
          <p:cNvSpPr>
            <a:spLocks noGrp="1"/>
          </p:cNvSpPr>
          <p:nvPr>
            <p:ph type="sldNum" sz="quarter" idx="15"/>
          </p:nvPr>
        </p:nvSpPr>
        <p:spPr/>
        <p:txBody>
          <a:bodyPr rtlCol="0"/>
          <a:lstStyle/>
          <a:p>
            <a:fld id="{3A0FD855-D061-4A6E-AEDE-6253E8528EF5}" type="slidenum">
              <a:rPr lang="es-AR" smtClean="0"/>
              <a:pPr/>
              <a:t>‹Nº›</a:t>
            </a:fld>
            <a:endParaRPr lang="es-AR"/>
          </a:p>
        </p:txBody>
      </p:sp>
      <p:sp>
        <p:nvSpPr>
          <p:cNvPr id="10" name="9 Marcador de pie de página"/>
          <p:cNvSpPr>
            <a:spLocks noGrp="1"/>
          </p:cNvSpPr>
          <p:nvPr>
            <p:ph type="ftr" sz="quarter" idx="16"/>
          </p:nvPr>
        </p:nvSpPr>
        <p:spPr/>
        <p:txBody>
          <a:bodyPr rtlCol="0"/>
          <a:lstStyle/>
          <a:p>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A67E41EB-70C6-4995-AED7-C2AF1AA1B40A}" type="datetimeFigureOut">
              <a:rPr lang="es-AR" smtClean="0"/>
              <a:pPr/>
              <a:t>7/6/2020</a:t>
            </a:fld>
            <a:endParaRPr lang="es-AR"/>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AR"/>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3A0FD855-D061-4A6E-AEDE-6253E8528EF5}"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A67E41EB-70C6-4995-AED7-C2AF1AA1B40A}" type="datetimeFigureOut">
              <a:rPr lang="es-AR" smtClean="0"/>
              <a:pPr/>
              <a:t>7/6/2020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3A0FD855-D061-4A6E-AEDE-6253E8528EF5}" type="slidenum">
              <a:rPr lang="es-AR" smtClean="0"/>
              <a:pPr/>
              <a:t>‹Nº›</a:t>
            </a:fld>
            <a:endParaRPr lang="es-AR"/>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A67E41EB-70C6-4995-AED7-C2AF1AA1B40A}" type="datetimeFigureOut">
              <a:rPr lang="es-AR" smtClean="0"/>
              <a:pPr/>
              <a:t>7/6/2020</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3A0FD855-D061-4A6E-AEDE-6253E8528EF5}" type="slidenum">
              <a:rPr lang="es-AR" smtClean="0"/>
              <a:pPr/>
              <a:t>‹Nº›</a:t>
            </a:fld>
            <a:endParaRPr lang="es-AR"/>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A67E41EB-70C6-4995-AED7-C2AF1AA1B40A}" type="datetimeFigureOut">
              <a:rPr lang="es-AR" smtClean="0"/>
              <a:pPr/>
              <a:t>7/6/2020</a:t>
            </a:fld>
            <a:endParaRPr lang="es-AR"/>
          </a:p>
        </p:txBody>
      </p:sp>
      <p:sp>
        <p:nvSpPr>
          <p:cNvPr id="7" name="6 Marcador de número de diapositiva"/>
          <p:cNvSpPr>
            <a:spLocks noGrp="1"/>
          </p:cNvSpPr>
          <p:nvPr>
            <p:ph type="sldNum" sz="quarter" idx="11"/>
          </p:nvPr>
        </p:nvSpPr>
        <p:spPr/>
        <p:txBody>
          <a:bodyPr rtlCol="0"/>
          <a:lstStyle/>
          <a:p>
            <a:fld id="{3A0FD855-D061-4A6E-AEDE-6253E8528EF5}" type="slidenum">
              <a:rPr lang="es-AR" smtClean="0"/>
              <a:pPr/>
              <a:t>‹Nº›</a:t>
            </a:fld>
            <a:endParaRPr lang="es-AR"/>
          </a:p>
        </p:txBody>
      </p:sp>
      <p:sp>
        <p:nvSpPr>
          <p:cNvPr id="8" name="7 Marcador de pie de página"/>
          <p:cNvSpPr>
            <a:spLocks noGrp="1"/>
          </p:cNvSpPr>
          <p:nvPr>
            <p:ph type="ftr" sz="quarter" idx="12"/>
          </p:nvPr>
        </p:nvSpPr>
        <p:spPr/>
        <p:txBody>
          <a:bodyPr rtlCol="0"/>
          <a:lstStyle/>
          <a:p>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67E41EB-70C6-4995-AED7-C2AF1AA1B40A}" type="datetimeFigureOut">
              <a:rPr lang="es-AR" smtClean="0"/>
              <a:pPr/>
              <a:t>7/6/2020</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3A0FD855-D061-4A6E-AEDE-6253E8528EF5}"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A67E41EB-70C6-4995-AED7-C2AF1AA1B40A}" type="datetimeFigureOut">
              <a:rPr lang="es-AR" smtClean="0"/>
              <a:pPr/>
              <a:t>7/6/2020</a:t>
            </a:fld>
            <a:endParaRPr lang="es-AR"/>
          </a:p>
        </p:txBody>
      </p:sp>
      <p:sp>
        <p:nvSpPr>
          <p:cNvPr id="22" name="21 Marcador de número de diapositiva"/>
          <p:cNvSpPr>
            <a:spLocks noGrp="1"/>
          </p:cNvSpPr>
          <p:nvPr>
            <p:ph type="sldNum" sz="quarter" idx="15"/>
          </p:nvPr>
        </p:nvSpPr>
        <p:spPr/>
        <p:txBody>
          <a:bodyPr rtlCol="0"/>
          <a:lstStyle/>
          <a:p>
            <a:fld id="{3A0FD855-D061-4A6E-AEDE-6253E8528EF5}" type="slidenum">
              <a:rPr lang="es-AR" smtClean="0"/>
              <a:pPr/>
              <a:t>‹Nº›</a:t>
            </a:fld>
            <a:endParaRPr lang="es-AR"/>
          </a:p>
        </p:txBody>
      </p:sp>
      <p:sp>
        <p:nvSpPr>
          <p:cNvPr id="23" name="22 Marcador de pie de página"/>
          <p:cNvSpPr>
            <a:spLocks noGrp="1"/>
          </p:cNvSpPr>
          <p:nvPr>
            <p:ph type="ftr" sz="quarter" idx="16"/>
          </p:nvPr>
        </p:nvSpPr>
        <p:spPr/>
        <p:txBody>
          <a:bodyPr rtlCol="0"/>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A67E41EB-70C6-4995-AED7-C2AF1AA1B40A}" type="datetimeFigureOut">
              <a:rPr lang="es-AR" smtClean="0"/>
              <a:pPr/>
              <a:t>7/6/2020</a:t>
            </a:fld>
            <a:endParaRPr lang="es-AR"/>
          </a:p>
        </p:txBody>
      </p:sp>
      <p:sp>
        <p:nvSpPr>
          <p:cNvPr id="18" name="17 Marcador de número de diapositiva"/>
          <p:cNvSpPr>
            <a:spLocks noGrp="1"/>
          </p:cNvSpPr>
          <p:nvPr>
            <p:ph type="sldNum" sz="quarter" idx="11"/>
          </p:nvPr>
        </p:nvSpPr>
        <p:spPr/>
        <p:txBody>
          <a:bodyPr rtlCol="0"/>
          <a:lstStyle/>
          <a:p>
            <a:fld id="{3A0FD855-D061-4A6E-AEDE-6253E8528EF5}" type="slidenum">
              <a:rPr lang="es-AR" smtClean="0"/>
              <a:pPr/>
              <a:t>‹Nº›</a:t>
            </a:fld>
            <a:endParaRPr lang="es-AR"/>
          </a:p>
        </p:txBody>
      </p:sp>
      <p:sp>
        <p:nvSpPr>
          <p:cNvPr id="21" name="20 Marcador de pie de página"/>
          <p:cNvSpPr>
            <a:spLocks noGrp="1"/>
          </p:cNvSpPr>
          <p:nvPr>
            <p:ph type="ftr" sz="quarter" idx="12"/>
          </p:nvPr>
        </p:nvSpPr>
        <p:spPr/>
        <p:txBody>
          <a:bodyPr rtlCol="0"/>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67E41EB-70C6-4995-AED7-C2AF1AA1B40A}" type="datetimeFigureOut">
              <a:rPr lang="es-AR" smtClean="0"/>
              <a:pPr/>
              <a:t>7/6/2020</a:t>
            </a:fld>
            <a:endParaRPr lang="es-AR"/>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AR"/>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A0FD855-D061-4A6E-AEDE-6253E8528EF5}"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57290" y="1785926"/>
            <a:ext cx="7406640" cy="1472184"/>
          </a:xfrm>
        </p:spPr>
        <p:txBody>
          <a:bodyPr>
            <a:normAutofit/>
          </a:bodyPr>
          <a:lstStyle/>
          <a:p>
            <a:r>
              <a:rPr lang="es-AR" sz="4000" dirty="0" smtClean="0">
                <a:solidFill>
                  <a:schemeClr val="tx1"/>
                </a:solidFill>
              </a:rPr>
              <a:t>CESIÓN DE LOS DERECHOS POSESORIOS</a:t>
            </a:r>
            <a:endParaRPr lang="es-AR" sz="4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a:bodyPr>
          <a:lstStyle/>
          <a:p>
            <a:r>
              <a:rPr lang="es-AR" sz="3200" b="1" dirty="0" smtClean="0"/>
              <a:t>Qué ocurre en el mundo de los negocios?</a:t>
            </a:r>
            <a:endParaRPr lang="es-AR" sz="3200" b="1" dirty="0"/>
          </a:p>
        </p:txBody>
      </p:sp>
      <p:sp>
        <p:nvSpPr>
          <p:cNvPr id="3" name="2 Marcador de contenido"/>
          <p:cNvSpPr>
            <a:spLocks noGrp="1"/>
          </p:cNvSpPr>
          <p:nvPr>
            <p:ph sz="quarter" idx="1"/>
          </p:nvPr>
        </p:nvSpPr>
        <p:spPr>
          <a:xfrm>
            <a:off x="457200" y="1600200"/>
            <a:ext cx="8258204" cy="5043510"/>
          </a:xfrm>
        </p:spPr>
        <p:txBody>
          <a:bodyPr>
            <a:normAutofit lnSpcReduction="10000"/>
          </a:bodyPr>
          <a:lstStyle/>
          <a:p>
            <a:r>
              <a:rPr lang="es-AR" sz="2800" dirty="0" smtClean="0"/>
              <a:t>Es de estilo la elaboración de un documento acreditativo de la transmisión de los derechos que ese hecho posesorio ya ha generado en el poseedor transmitente.</a:t>
            </a:r>
          </a:p>
          <a:p>
            <a:r>
              <a:rPr lang="es-AR" sz="2800" dirty="0" smtClean="0"/>
              <a:t> Para dejar constancia de todas las prerrogativas que la posesión ha generado en cabeza del poseedor transmitente, a los fines  que sean válidamente </a:t>
            </a:r>
            <a:r>
              <a:rPr lang="es-AR" sz="2800" dirty="0" err="1" smtClean="0"/>
              <a:t>esgrimibles</a:t>
            </a:r>
            <a:r>
              <a:rPr lang="es-AR" sz="2800" dirty="0" smtClean="0"/>
              <a:t> por el nuevo poseedor a quien aquel ha subrogado en todos sus derechos y acciones</a:t>
            </a:r>
            <a:r>
              <a:rPr lang="es-AR" sz="2800" dirty="0" smtClean="0"/>
              <a:t>.</a:t>
            </a:r>
          </a:p>
          <a:p>
            <a:r>
              <a:rPr lang="es-AR" sz="2800" dirty="0" smtClean="0"/>
              <a:t>No se transmite la posesión sino los derechos que ella generó en cabez</a:t>
            </a:r>
            <a:r>
              <a:rPr lang="es-AR" sz="2800" dirty="0" smtClean="0"/>
              <a:t>a del cedente.</a:t>
            </a:r>
            <a:endParaRPr lang="es-AR"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00042"/>
            <a:ext cx="7467600" cy="5973910"/>
          </a:xfrm>
        </p:spPr>
        <p:txBody>
          <a:bodyPr>
            <a:normAutofit lnSpcReduction="10000"/>
          </a:bodyPr>
          <a:lstStyle/>
          <a:p>
            <a:r>
              <a:rPr lang="es-AR" dirty="0" smtClean="0"/>
              <a:t>La regla es la libre cesibilidad, tal como lo impone el art. 1616 CCCN, que indica que “todo derecho puede ser cedido, excepto que lo contrario resulte de la ley, de la convención que lo origina, o de la naturaleza del derecho”.</a:t>
            </a:r>
          </a:p>
          <a:p>
            <a:r>
              <a:rPr lang="es-AR" dirty="0" smtClean="0"/>
              <a:t>No estamos frente a derechos inherentes a la persona humana, tampoco el derecho a percibir alimentos (art. 539)  o algún pacto de preferencia (art. 1165), no se trata de un derecho real de habitación (art. 2160) o una servidumbre separada del inmueble dominante (art. 2172), no se trata de un negocio jurídico indirecto con finalidad ilícita (art. 1014) o  que  genere un supuesto de fraude a la ley (art. 12), por lo que resulta perfectamente admisible el ceder los derechos derivados de la posesión ejercida.</a:t>
            </a:r>
          </a:p>
          <a:p>
            <a:endParaRPr lang="es-A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868346"/>
          </a:xfrm>
        </p:spPr>
        <p:style>
          <a:lnRef idx="1">
            <a:schemeClr val="accent1"/>
          </a:lnRef>
          <a:fillRef idx="3">
            <a:schemeClr val="accent1"/>
          </a:fillRef>
          <a:effectRef idx="2">
            <a:schemeClr val="accent1"/>
          </a:effectRef>
          <a:fontRef idx="minor">
            <a:schemeClr val="lt1"/>
          </a:fontRef>
        </p:style>
        <p:txBody>
          <a:bodyPr>
            <a:normAutofit/>
          </a:bodyPr>
          <a:lstStyle/>
          <a:p>
            <a:r>
              <a:rPr lang="es-AR" sz="4000" b="1" dirty="0" smtClean="0"/>
              <a:t>Critica de la doctrina</a:t>
            </a:r>
            <a:endParaRPr lang="es-AR" sz="4000" b="1" dirty="0"/>
          </a:p>
        </p:txBody>
      </p:sp>
      <p:sp>
        <p:nvSpPr>
          <p:cNvPr id="3" name="2 Marcador de contenido"/>
          <p:cNvSpPr>
            <a:spLocks noGrp="1"/>
          </p:cNvSpPr>
          <p:nvPr>
            <p:ph sz="quarter" idx="1"/>
          </p:nvPr>
        </p:nvSpPr>
        <p:spPr/>
        <p:txBody>
          <a:bodyPr>
            <a:normAutofit lnSpcReduction="10000"/>
          </a:bodyPr>
          <a:lstStyle/>
          <a:p>
            <a:r>
              <a:rPr lang="es-AR" dirty="0" smtClean="0"/>
              <a:t>Para los puristas que conciben a la “posesión como un derecho” (débil y claudicante frente a otro derecho pero derecho al fin), critican a los sostenedores que la conciben como un hecho,  por considerar que para estos sería inconcebible que se puedan ceder derechos cuando se trata de hechos.</a:t>
            </a:r>
          </a:p>
          <a:p>
            <a:r>
              <a:rPr lang="es-AR" dirty="0" smtClean="0"/>
              <a:t>Se olvidan que la transmisión de la posesión se realiza mediante la tradición (entrega voluntaria y material de la cosa), por lo que el “título” sólo resulta útil para poder justificar o acreditar el tiempo y las cualidades de esa relación real, además de dotarlo de la veracidad que le impone la actuación notarial.</a:t>
            </a:r>
            <a:endParaRPr lang="es-A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a:bodyPr>
          <a:lstStyle/>
          <a:p>
            <a:r>
              <a:rPr lang="es-AR" sz="5400" dirty="0" smtClean="0"/>
              <a:t>Utilidad </a:t>
            </a:r>
            <a:endParaRPr lang="es-AR" sz="5400" dirty="0"/>
          </a:p>
        </p:txBody>
      </p:sp>
      <p:sp>
        <p:nvSpPr>
          <p:cNvPr id="3" name="2 Marcador de contenido"/>
          <p:cNvSpPr>
            <a:spLocks noGrp="1"/>
          </p:cNvSpPr>
          <p:nvPr>
            <p:ph sz="quarter" idx="1"/>
          </p:nvPr>
        </p:nvSpPr>
        <p:spPr/>
        <p:txBody>
          <a:bodyPr>
            <a:normAutofit lnSpcReduction="10000"/>
          </a:bodyPr>
          <a:lstStyle/>
          <a:p>
            <a:r>
              <a:rPr lang="es-AR" dirty="0" smtClean="0"/>
              <a:t>El documento acreditativo de la cesión de los derechos posesorios, generalmente por escritura pública permite unir o anexar la posesión actual del adquirente, a la de su antecesor.</a:t>
            </a:r>
          </a:p>
          <a:p>
            <a:r>
              <a:rPr lang="es-AR" dirty="0" smtClean="0"/>
              <a:t>Finalidad: sumar dos o más posesiones, de manera que se pueda aprovechar el tiempo de la posesión ejercida por el anterior poseedor  a los fines de poder usucapir.</a:t>
            </a:r>
          </a:p>
          <a:p>
            <a:r>
              <a:rPr lang="es-AR" dirty="0" smtClean="0"/>
              <a:t>El art. 1901 CCCN “…el sucesor particular puede unir su posesión a la de sus antecesores, siempre que derive inmediatamente de las otras. En la prescripción breve las posesiones unidas deben ser de buena fe y estar ligadas por un vínculo jurídico.”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style>
          <a:lnRef idx="1">
            <a:schemeClr val="accent1"/>
          </a:lnRef>
          <a:fillRef idx="3">
            <a:schemeClr val="accent1"/>
          </a:fillRef>
          <a:effectRef idx="2">
            <a:schemeClr val="accent1"/>
          </a:effectRef>
          <a:fontRef idx="minor">
            <a:schemeClr val="lt1"/>
          </a:fontRef>
        </p:style>
        <p:txBody>
          <a:bodyPr>
            <a:normAutofit/>
          </a:bodyPr>
          <a:lstStyle/>
          <a:p>
            <a:r>
              <a:rPr lang="es-AR" sz="4000" b="1" dirty="0" smtClean="0"/>
              <a:t>Unión de posesiones</a:t>
            </a:r>
            <a:endParaRPr lang="es-AR" sz="4000" b="1" dirty="0"/>
          </a:p>
        </p:txBody>
      </p:sp>
      <p:sp>
        <p:nvSpPr>
          <p:cNvPr id="3" name="2 Marcador de contenido"/>
          <p:cNvSpPr>
            <a:spLocks noGrp="1"/>
          </p:cNvSpPr>
          <p:nvPr>
            <p:ph sz="quarter" idx="1"/>
          </p:nvPr>
        </p:nvSpPr>
        <p:spPr>
          <a:xfrm>
            <a:off x="357158" y="1600200"/>
            <a:ext cx="7567642" cy="4400568"/>
          </a:xfrm>
        </p:spPr>
        <p:txBody>
          <a:bodyPr/>
          <a:lstStyle/>
          <a:p>
            <a:r>
              <a:rPr lang="es-AR" dirty="0" smtClean="0"/>
              <a:t>La </a:t>
            </a:r>
            <a:r>
              <a:rPr lang="es-AR" i="1" dirty="0" err="1" smtClean="0"/>
              <a:t>accesio</a:t>
            </a:r>
            <a:r>
              <a:rPr lang="es-AR" i="1" dirty="0" smtClean="0"/>
              <a:t> </a:t>
            </a:r>
            <a:r>
              <a:rPr lang="es-AR" i="1" dirty="0" err="1" smtClean="0"/>
              <a:t>posesionis</a:t>
            </a:r>
            <a:r>
              <a:rPr lang="es-AR" dirty="0" smtClean="0"/>
              <a:t> se configura cuando el causahabiente del poseedor lo es por título inter vivos, por lo que requiere a los fines de dotar con la idoneidad de la posesión precedente e integrada a la del adquirente de ciertos recaudos, porqué no existe sucesión jurídica sino la unión de dos posesiones originarias. </a:t>
            </a:r>
          </a:p>
          <a:p>
            <a:r>
              <a:rPr lang="es-AR" dirty="0" smtClean="0"/>
              <a:t>No es obligatoria sino facultativa por lo que resulta indispensable considerar la conveniencia de dicha </a:t>
            </a:r>
            <a:r>
              <a:rPr lang="es-AR" i="1" dirty="0" smtClean="0"/>
              <a:t>“</a:t>
            </a:r>
            <a:r>
              <a:rPr lang="es-AR" i="1" dirty="0" err="1" smtClean="0"/>
              <a:t>accesio</a:t>
            </a:r>
            <a:r>
              <a:rPr lang="es-AR" i="1" dirty="0" smtClean="0"/>
              <a:t>”</a:t>
            </a:r>
            <a:r>
              <a:rPr lang="es-AR" dirty="0" smtClean="0"/>
              <a:t> .</a:t>
            </a:r>
          </a:p>
          <a:p>
            <a:pPr>
              <a:buNone/>
            </a:pPr>
            <a:endParaRPr lang="es-A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style>
          <a:lnRef idx="1">
            <a:schemeClr val="accent1"/>
          </a:lnRef>
          <a:fillRef idx="3">
            <a:schemeClr val="accent1"/>
          </a:fillRef>
          <a:effectRef idx="2">
            <a:schemeClr val="accent1"/>
          </a:effectRef>
          <a:fontRef idx="minor">
            <a:schemeClr val="lt1"/>
          </a:fontRef>
        </p:style>
        <p:txBody>
          <a:bodyPr>
            <a:normAutofit/>
          </a:bodyPr>
          <a:lstStyle/>
          <a:p>
            <a:r>
              <a:rPr lang="es-AR" sz="3600" dirty="0" smtClean="0"/>
              <a:t>recaudos</a:t>
            </a:r>
            <a:endParaRPr lang="es-AR" sz="3600" dirty="0"/>
          </a:p>
        </p:txBody>
      </p:sp>
      <p:sp>
        <p:nvSpPr>
          <p:cNvPr id="3" name="2 Marcador de contenido"/>
          <p:cNvSpPr>
            <a:spLocks noGrp="1"/>
          </p:cNvSpPr>
          <p:nvPr>
            <p:ph sz="quarter" idx="1"/>
          </p:nvPr>
        </p:nvSpPr>
        <p:spPr>
          <a:xfrm>
            <a:off x="457200" y="1357298"/>
            <a:ext cx="7467600" cy="5116654"/>
          </a:xfrm>
        </p:spPr>
        <p:txBody>
          <a:bodyPr>
            <a:normAutofit fontScale="92500" lnSpcReduction="10000"/>
          </a:bodyPr>
          <a:lstStyle/>
          <a:p>
            <a:r>
              <a:rPr lang="es-AR" dirty="0" smtClean="0"/>
              <a:t>Encadenamiento sucesivo (que procede la una de la otra).</a:t>
            </a:r>
          </a:p>
          <a:p>
            <a:r>
              <a:rPr lang="es-AR" dirty="0" smtClean="0"/>
              <a:t>Puede ser más de una (plural).</a:t>
            </a:r>
          </a:p>
          <a:p>
            <a:r>
              <a:rPr lang="es-AR" dirty="0" smtClean="0"/>
              <a:t>En la prescripción breve ambas deben ser de buena fe y estar ligadas por un vínculo jurídico (justo título en inmuebles e inscripción registral en automotores).</a:t>
            </a:r>
          </a:p>
          <a:p>
            <a:r>
              <a:rPr lang="es-AR" sz="2800" dirty="0" smtClean="0"/>
              <a:t>¿Qué debe entenderse por justo título?</a:t>
            </a:r>
          </a:p>
          <a:p>
            <a:r>
              <a:rPr lang="es-AR" sz="2800" dirty="0" smtClean="0"/>
              <a:t>El JUSTO TÍTULO para la prescripción adquisitiva es el que tiene por finalidad transmitir un derecho real principal que se ejerce por la posesión, revestido de las formas exigidas para su validez, cuando su otorgante no es capaz o no está legitimado al efecto (art. 1902).</a:t>
            </a:r>
          </a:p>
          <a:p>
            <a:endParaRPr lang="es-A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style>
          <a:lnRef idx="1">
            <a:schemeClr val="accent1"/>
          </a:lnRef>
          <a:fillRef idx="3">
            <a:schemeClr val="accent1"/>
          </a:fillRef>
          <a:effectRef idx="2">
            <a:schemeClr val="accent1"/>
          </a:effectRef>
          <a:fontRef idx="minor">
            <a:schemeClr val="lt1"/>
          </a:fontRef>
        </p:style>
        <p:txBody>
          <a:bodyPr>
            <a:normAutofit/>
          </a:bodyPr>
          <a:lstStyle/>
          <a:p>
            <a:r>
              <a:rPr lang="es-AR" sz="3600" dirty="0" smtClean="0"/>
              <a:t>recaudos</a:t>
            </a:r>
            <a:endParaRPr lang="es-AR" sz="3600" dirty="0"/>
          </a:p>
        </p:txBody>
      </p:sp>
      <p:sp>
        <p:nvSpPr>
          <p:cNvPr id="3" name="2 Marcador de contenido"/>
          <p:cNvSpPr>
            <a:spLocks noGrp="1"/>
          </p:cNvSpPr>
          <p:nvPr>
            <p:ph sz="quarter" idx="1"/>
          </p:nvPr>
        </p:nvSpPr>
        <p:spPr>
          <a:xfrm>
            <a:off x="457200" y="1357298"/>
            <a:ext cx="7467600" cy="5116654"/>
          </a:xfrm>
        </p:spPr>
        <p:txBody>
          <a:bodyPr>
            <a:normAutofit fontScale="92500" lnSpcReduction="20000"/>
          </a:bodyPr>
          <a:lstStyle/>
          <a:p>
            <a:r>
              <a:rPr lang="es-AR" dirty="0" smtClean="0"/>
              <a:t>¿La cesión de derechos posesorios es justo título?</a:t>
            </a:r>
          </a:p>
          <a:p>
            <a:r>
              <a:rPr lang="es-AR" dirty="0" smtClean="0"/>
              <a:t>a) no cuenta con finalidad traslativa del derecho real sino solamente de la “posesión”.</a:t>
            </a:r>
          </a:p>
          <a:p>
            <a:r>
              <a:rPr lang="es-AR" dirty="0" smtClean="0"/>
              <a:t>b) si bien puede cumplir las condiciones de forma es inidóneo para ser considerar el acto jurídico requerido.</a:t>
            </a:r>
          </a:p>
          <a:p>
            <a:r>
              <a:rPr lang="es-AR" dirty="0" smtClean="0"/>
              <a:t>“La cesión de derechos respecto de un inmueble no es justo título a efectos de la prescripción adquisitiva, por no ser aquella traslativa de dominio y es que el mencionado contrato puede llegar a legitimar la posesión, pero es insuficiente para transmitir la propiedad del inmueble, pues para ello es necesario el otorgamiento de la escritura pública” (</a:t>
            </a:r>
            <a:r>
              <a:rPr lang="es-AR" dirty="0" err="1" smtClean="0"/>
              <a:t>Cám</a:t>
            </a:r>
            <a:r>
              <a:rPr lang="es-AR" dirty="0" smtClean="0"/>
              <a:t>. </a:t>
            </a:r>
            <a:r>
              <a:rPr lang="es-AR" dirty="0" err="1" smtClean="0"/>
              <a:t>Nac</a:t>
            </a:r>
            <a:r>
              <a:rPr lang="es-AR" dirty="0" smtClean="0"/>
              <a:t>. </a:t>
            </a:r>
            <a:r>
              <a:rPr lang="es-AR" dirty="0" err="1" smtClean="0"/>
              <a:t>Apel</a:t>
            </a:r>
            <a:r>
              <a:rPr lang="es-AR" dirty="0" smtClean="0"/>
              <a:t>. Comercial - Sala: A, “</a:t>
            </a:r>
            <a:r>
              <a:rPr lang="es-AR" dirty="0" err="1" smtClean="0"/>
              <a:t>Conylot</a:t>
            </a:r>
            <a:r>
              <a:rPr lang="es-AR" dirty="0" smtClean="0"/>
              <a:t> SACIFIA s/ quiebra – incidente de escrituración por </a:t>
            </a:r>
            <a:r>
              <a:rPr lang="es-AR" dirty="0" err="1" smtClean="0"/>
              <a:t>Raffo</a:t>
            </a:r>
            <a:r>
              <a:rPr lang="es-AR" dirty="0" smtClean="0"/>
              <a:t> Alejo César” - 15-may-2015).</a:t>
            </a:r>
          </a:p>
          <a:p>
            <a:endParaRPr lang="es-AR" dirty="0" smtClean="0"/>
          </a:p>
          <a:p>
            <a:endParaRPr lang="es-A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style>
          <a:lnRef idx="1">
            <a:schemeClr val="accent1"/>
          </a:lnRef>
          <a:fillRef idx="3">
            <a:schemeClr val="accent1"/>
          </a:fillRef>
          <a:effectRef idx="2">
            <a:schemeClr val="accent1"/>
          </a:effectRef>
          <a:fontRef idx="minor">
            <a:schemeClr val="lt1"/>
          </a:fontRef>
        </p:style>
        <p:txBody>
          <a:bodyPr>
            <a:normAutofit/>
          </a:bodyPr>
          <a:lstStyle/>
          <a:p>
            <a:r>
              <a:rPr lang="es-AR" sz="3600" dirty="0" smtClean="0"/>
              <a:t>Recaudos en la </a:t>
            </a:r>
            <a:r>
              <a:rPr lang="es-AR" sz="3600" dirty="0" err="1" smtClean="0"/>
              <a:t>presc</a:t>
            </a:r>
            <a:r>
              <a:rPr lang="es-AR" sz="3600" dirty="0" smtClean="0"/>
              <a:t>. larga</a:t>
            </a:r>
            <a:endParaRPr lang="es-AR" sz="3600" dirty="0"/>
          </a:p>
        </p:txBody>
      </p:sp>
      <p:sp>
        <p:nvSpPr>
          <p:cNvPr id="3" name="2 Marcador de contenido"/>
          <p:cNvSpPr>
            <a:spLocks noGrp="1"/>
          </p:cNvSpPr>
          <p:nvPr>
            <p:ph sz="quarter" idx="1"/>
          </p:nvPr>
        </p:nvSpPr>
        <p:spPr>
          <a:xfrm>
            <a:off x="457200" y="1357298"/>
            <a:ext cx="7467600" cy="5116654"/>
          </a:xfrm>
        </p:spPr>
        <p:txBody>
          <a:bodyPr>
            <a:normAutofit fontScale="92500"/>
          </a:bodyPr>
          <a:lstStyle/>
          <a:p>
            <a:r>
              <a:rPr lang="es-AR" dirty="0" smtClean="0"/>
              <a:t>DERIVAR INMEDIATAMENTE UNA DE OTRA	 = TRADICIÓN</a:t>
            </a:r>
          </a:p>
          <a:p>
            <a:r>
              <a:rPr lang="es-AR" dirty="0" smtClean="0"/>
              <a:t> </a:t>
            </a:r>
            <a:r>
              <a:rPr lang="es-AR" dirty="0" smtClean="0"/>
              <a:t>Las </a:t>
            </a:r>
            <a:r>
              <a:rPr lang="es-AR" dirty="0" smtClean="0"/>
              <a:t>dos posesiones que se pretenden unir no se encuentren separadas por otra. Si bien en este caso no se exige el vínculo jurídico, debemos recordar que no por ello deja de ser importante, puesto que el </a:t>
            </a:r>
            <a:r>
              <a:rPr lang="es-AR" dirty="0" smtClean="0"/>
              <a:t>vínculo:  </a:t>
            </a:r>
            <a:r>
              <a:rPr lang="es-AR" dirty="0" smtClean="0"/>
              <a:t>boleto de compraventa, cesión de derechos, </a:t>
            </a:r>
            <a:r>
              <a:rPr lang="es-AR" dirty="0" err="1" smtClean="0"/>
              <a:t>etc</a:t>
            </a:r>
            <a:r>
              <a:rPr lang="es-AR" dirty="0" smtClean="0"/>
              <a:t>; es aquello que nos va a facilitar en una gran medida la prueba de la tradición.</a:t>
            </a:r>
          </a:p>
          <a:p>
            <a:r>
              <a:rPr lang="es-AR" dirty="0" smtClean="0"/>
              <a:t>Es por ello que se considera que aún sin la exigencia de condiciones </a:t>
            </a:r>
            <a:r>
              <a:rPr lang="es-AR" dirty="0" smtClean="0"/>
              <a:t>formales, </a:t>
            </a:r>
            <a:r>
              <a:rPr lang="es-AR" dirty="0" smtClean="0"/>
              <a:t> </a:t>
            </a:r>
            <a:r>
              <a:rPr lang="es-AR" dirty="0" smtClean="0"/>
              <a:t>la cesión resulta una prueba importante a considerar al momento de verificar la unión de tales </a:t>
            </a:r>
            <a:r>
              <a:rPr lang="es-AR" dirty="0" smtClean="0"/>
              <a:t>posesiones y por ende el cumplimiento de los recaudos para usucapir. </a:t>
            </a:r>
            <a:endParaRPr lang="es-AR" dirty="0" smtClean="0"/>
          </a:p>
          <a:p>
            <a:endParaRPr lang="es-A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AR" sz="3600" b="1" dirty="0" smtClean="0">
                <a:solidFill>
                  <a:srgbClr val="FFFF00"/>
                </a:solidFill>
              </a:rPr>
              <a:t>Recaudos</a:t>
            </a:r>
            <a:endParaRPr lang="es-AR" sz="3600" b="1" dirty="0">
              <a:solidFill>
                <a:srgbClr val="FFFF00"/>
              </a:solidFill>
            </a:endParaRPr>
          </a:p>
        </p:txBody>
      </p:sp>
      <p:sp>
        <p:nvSpPr>
          <p:cNvPr id="3" name="2 Marcador de contenido"/>
          <p:cNvSpPr>
            <a:spLocks noGrp="1"/>
          </p:cNvSpPr>
          <p:nvPr>
            <p:ph sz="quarter" idx="1"/>
          </p:nvPr>
        </p:nvSpPr>
        <p:spPr/>
        <p:txBody>
          <a:bodyPr>
            <a:normAutofit/>
          </a:bodyPr>
          <a:lstStyle/>
          <a:p>
            <a:r>
              <a:rPr lang="es-AR" dirty="0" smtClean="0"/>
              <a:t>La accesión de posesiones en casos de sucesión a título particular requiere la existencia de un vínculo de derecho, pues de lo contrario se tendrán dos posesiones distintas. Debe haber un nexo jurídico de transmisión de los derechos posesorios o sea la continuidad indisoluble entre adquirente y transmitente</a:t>
            </a:r>
            <a:r>
              <a:rPr lang="es-AR" dirty="0" smtClean="0"/>
              <a:t>. (3ª C.C. - </a:t>
            </a:r>
            <a:r>
              <a:rPr lang="es-AR" dirty="0" err="1" smtClean="0"/>
              <a:t>Expte</a:t>
            </a:r>
            <a:r>
              <a:rPr lang="es-AR" dirty="0" smtClean="0"/>
              <a:t>.: 13-04749903-2 - </a:t>
            </a:r>
            <a:r>
              <a:rPr lang="es-AR" dirty="0" smtClean="0"/>
              <a:t>Pérez, Olga Raquel c/ </a:t>
            </a:r>
            <a:r>
              <a:rPr lang="es-AR" dirty="0" err="1" smtClean="0"/>
              <a:t>Petrona</a:t>
            </a:r>
            <a:r>
              <a:rPr lang="es-AR" dirty="0" smtClean="0"/>
              <a:t> Arce y Segundo Florencio Mercado s/ Prescripción Adquisitiva -  04/11/2019)</a:t>
            </a:r>
            <a:endParaRPr lang="es-A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s-AR" b="1" dirty="0" smtClean="0"/>
              <a:t>¿La prueba del vinculo me exime de probar la posesión anterior?</a:t>
            </a:r>
            <a:endParaRPr lang="es-AR" b="1" dirty="0"/>
          </a:p>
        </p:txBody>
      </p:sp>
      <p:sp>
        <p:nvSpPr>
          <p:cNvPr id="3" name="2 Marcador de contenido"/>
          <p:cNvSpPr>
            <a:spLocks noGrp="1"/>
          </p:cNvSpPr>
          <p:nvPr>
            <p:ph sz="quarter" idx="1"/>
          </p:nvPr>
        </p:nvSpPr>
        <p:spPr/>
        <p:txBody>
          <a:bodyPr>
            <a:normAutofit/>
          </a:bodyPr>
          <a:lstStyle/>
          <a:p>
            <a:r>
              <a:rPr lang="es-AR" dirty="0" smtClean="0"/>
              <a:t>Aún acreditado el vínculo jurídico entre una posesión y otra, ello no exime al cesionario de probar no solo la posesión de su transmitente sino también la suya propia.</a:t>
            </a:r>
          </a:p>
          <a:p>
            <a:r>
              <a:rPr lang="es-AR" dirty="0" smtClean="0"/>
              <a:t>“En </a:t>
            </a:r>
            <a:r>
              <a:rPr lang="es-AR" dirty="0" smtClean="0"/>
              <a:t>el proceso de usucapión, para hacer valer la posesión recibida del cesionario de derechos y acciones, el actor debe probar no sólo sus actos posesorios sino también los realizados por aquel a fin de lograr la sumatoria pretendida de modo </a:t>
            </a:r>
            <a:r>
              <a:rPr lang="es-AR" dirty="0" smtClean="0"/>
              <a:t>suficiente” (1ª C.C., </a:t>
            </a:r>
            <a:r>
              <a:rPr lang="es-AR" dirty="0" err="1" smtClean="0"/>
              <a:t>Expte</a:t>
            </a:r>
            <a:r>
              <a:rPr lang="es-AR" dirty="0" smtClean="0"/>
              <a:t>.: 52399 - </a:t>
            </a:r>
            <a:r>
              <a:rPr lang="es-AR" dirty="0" err="1" smtClean="0"/>
              <a:t>Bianchetti</a:t>
            </a:r>
            <a:r>
              <a:rPr lang="es-AR" dirty="0" smtClean="0"/>
              <a:t> Rodolfo Andrés p/ Título Supletorio - 16/06/2017).</a:t>
            </a:r>
            <a:endParaRPr lang="es-A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s-AR" sz="3600" b="1" dirty="0" smtClean="0">
                <a:latin typeface="Georgia" pitchFamily="18" charset="0"/>
              </a:rPr>
              <a:t>IMPORTANCIA DE LA POSESIÓN </a:t>
            </a:r>
            <a:endParaRPr lang="es-AR" sz="3600" b="1" dirty="0">
              <a:latin typeface="Georgia" pitchFamily="18" charset="0"/>
            </a:endParaRPr>
          </a:p>
        </p:txBody>
      </p:sp>
      <p:sp>
        <p:nvSpPr>
          <p:cNvPr id="3" name="2 Marcador de contenido"/>
          <p:cNvSpPr>
            <a:spLocks noGrp="1"/>
          </p:cNvSpPr>
          <p:nvPr>
            <p:ph sz="quarter" idx="1"/>
          </p:nvPr>
        </p:nvSpPr>
        <p:spPr/>
        <p:txBody>
          <a:bodyPr/>
          <a:lstStyle/>
          <a:p>
            <a:r>
              <a:rPr lang="es-AR" dirty="0" smtClean="0"/>
              <a:t>Contenido de los derechos reales que se ejercen por la posesión.	</a:t>
            </a:r>
          </a:p>
          <a:p>
            <a:r>
              <a:rPr lang="es-AR" dirty="0" smtClean="0"/>
              <a:t> Modo adquisición de los derechos reales por actos entre vivos y en forma derivada. </a:t>
            </a:r>
          </a:p>
          <a:p>
            <a:r>
              <a:rPr lang="es-AR" dirty="0" smtClean="0"/>
              <a:t>Protección legal en si misma independiente de un título.</a:t>
            </a:r>
          </a:p>
          <a:p>
            <a:r>
              <a:rPr lang="es-AR" dirty="0" smtClean="0"/>
              <a:t>Modo de adquisición de cosas muebles no robadas ni perdidas</a:t>
            </a:r>
          </a:p>
          <a:p>
            <a:r>
              <a:rPr lang="es-AR" dirty="0" smtClean="0"/>
              <a:t>Prescripción Adquisitiva.</a:t>
            </a:r>
          </a:p>
          <a:p>
            <a:r>
              <a:rPr lang="es-AR" dirty="0" smtClean="0"/>
              <a:t>Sistema de publicidad material de los derechos reales.</a:t>
            </a:r>
          </a:p>
          <a:p>
            <a:endParaRPr lang="es-AR" dirty="0" smtClean="0">
              <a:latin typeface="Georgia" pitchFamily="18" charset="0"/>
            </a:endParaRPr>
          </a:p>
          <a:p>
            <a:endParaRPr lang="es-AR" dirty="0">
              <a:latin typeface="Georg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28596" y="428604"/>
            <a:ext cx="8286808" cy="6286544"/>
          </a:xfrm>
        </p:spPr>
        <p:txBody>
          <a:bodyPr>
            <a:normAutofit fontScale="92500"/>
          </a:bodyPr>
          <a:lstStyle/>
          <a:p>
            <a:r>
              <a:rPr lang="es-AR" dirty="0" smtClean="0"/>
              <a:t>En el juicio de usucapión, para lograr la accesión de posesiones y poder hacer valer la posesión recibida, no basta la escritura de cesión de derechos y acciones posesorias, sino que resulta necesario probar actos posesorios del </a:t>
            </a:r>
            <a:r>
              <a:rPr lang="es-AR" dirty="0" smtClean="0"/>
              <a:t>predecesor (1ª C.C. San Rafael-  </a:t>
            </a:r>
            <a:r>
              <a:rPr lang="es-AR" dirty="0" err="1" smtClean="0"/>
              <a:t>expte</a:t>
            </a:r>
            <a:r>
              <a:rPr lang="es-AR" dirty="0" smtClean="0"/>
              <a:t>.: 27011 - </a:t>
            </a:r>
            <a:r>
              <a:rPr lang="es-AR" dirty="0" smtClean="0"/>
              <a:t>Asociación Cultural La Comarca c/ Sucesores de Ricardo </a:t>
            </a:r>
            <a:r>
              <a:rPr lang="es-AR" dirty="0" err="1" smtClean="0"/>
              <a:t>Gelis</a:t>
            </a:r>
            <a:r>
              <a:rPr lang="es-AR" dirty="0" smtClean="0"/>
              <a:t> p/ Prescripción Adquisitiva -  29/06/2015).</a:t>
            </a:r>
          </a:p>
          <a:p>
            <a:r>
              <a:rPr lang="es-AR" dirty="0" smtClean="0"/>
              <a:t> En materia </a:t>
            </a:r>
            <a:r>
              <a:rPr lang="es-AR" dirty="0" smtClean="0"/>
              <a:t>probatoria, quien pretende adicionar a su posesión la posesión del cedente le corresponde probar el hecho de la posesión ejercida directamente por él y además la posesión del cedente, no alcanzando solo con acompañar el  contrato de cesión de posesiones realizado ante notario público, pues este solo sirve para probar que hubo una transferencia de derechos posesorios (5ª C.C</a:t>
            </a:r>
            <a:r>
              <a:rPr lang="es-AR" dirty="0" smtClean="0"/>
              <a:t>., Expte.nº52.273 </a:t>
            </a:r>
            <a:r>
              <a:rPr lang="es-AR" dirty="0" smtClean="0"/>
              <a:t>caratulados: “Rad y Asociados Construcciones Civiles c/ Ferro, Alberto Pascual y otros p/ Prescripción Adquisitiva” , 09/02/2017</a:t>
            </a:r>
            <a:r>
              <a:rPr lang="es-AR" dirty="0" smtClean="0"/>
              <a:t>).</a:t>
            </a:r>
            <a:endParaRPr lang="es-AR" dirty="0" smtClean="0"/>
          </a:p>
          <a:p>
            <a:endParaRPr lang="es-A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fontScale="90000"/>
          </a:bodyPr>
          <a:lstStyle/>
          <a:p>
            <a:r>
              <a:rPr lang="es-AR" dirty="0" smtClean="0"/>
              <a:t>Los</a:t>
            </a:r>
            <a:br>
              <a:rPr lang="es-AR" dirty="0" smtClean="0"/>
            </a:br>
            <a:r>
              <a:rPr lang="es-AR" dirty="0" smtClean="0"/>
              <a:t/>
            </a:r>
            <a:br>
              <a:rPr lang="es-AR" dirty="0" smtClean="0"/>
            </a:br>
            <a:r>
              <a:rPr lang="es-AR" dirty="0" smtClean="0"/>
              <a:t/>
            </a:r>
            <a:br>
              <a:rPr lang="es-AR" dirty="0" smtClean="0"/>
            </a:br>
            <a:r>
              <a:rPr lang="es-AR" dirty="0" smtClean="0"/>
              <a:t/>
            </a:r>
            <a:br>
              <a:rPr lang="es-AR" dirty="0" smtClean="0"/>
            </a:br>
            <a:r>
              <a:rPr lang="es-AR" dirty="0" smtClean="0"/>
              <a:t/>
            </a:r>
            <a:br>
              <a:rPr lang="es-AR" dirty="0" smtClean="0"/>
            </a:br>
            <a:r>
              <a:rPr lang="es-AR" sz="3600" b="1" dirty="0" smtClean="0"/>
              <a:t>los </a:t>
            </a:r>
            <a:r>
              <a:rPr lang="es-AR" sz="3600" b="1" dirty="0" smtClean="0"/>
              <a:t>derechos posesorios son litigiosos o dudosos?</a:t>
            </a:r>
            <a:endParaRPr lang="es-AR" b="1" dirty="0"/>
          </a:p>
        </p:txBody>
      </p:sp>
      <p:sp>
        <p:nvSpPr>
          <p:cNvPr id="3" name="2 Marcador de contenido"/>
          <p:cNvSpPr>
            <a:spLocks noGrp="1"/>
          </p:cNvSpPr>
          <p:nvPr>
            <p:ph sz="quarter" idx="1"/>
          </p:nvPr>
        </p:nvSpPr>
        <p:spPr/>
        <p:txBody>
          <a:bodyPr>
            <a:normAutofit fontScale="92500" lnSpcReduction="10000"/>
          </a:bodyPr>
          <a:lstStyle/>
          <a:p>
            <a:r>
              <a:rPr lang="es-AR" dirty="0" smtClean="0"/>
              <a:t>Atento a la necesidad de escritura pública del art. 1017 y la excepción consagrada por el art. 1628 CCCN  los derechos posesorios son litigiosos o dudosos?.</a:t>
            </a:r>
          </a:p>
          <a:p>
            <a:r>
              <a:rPr lang="es-AR" dirty="0" smtClean="0"/>
              <a:t>¿Cual sería el “</a:t>
            </a:r>
            <a:r>
              <a:rPr lang="es-AR" dirty="0" smtClean="0"/>
              <a:t>derecho </a:t>
            </a:r>
            <a:r>
              <a:rPr lang="es-AR" dirty="0" smtClean="0"/>
              <a:t>litigioso?:  a) el </a:t>
            </a:r>
            <a:r>
              <a:rPr lang="es-AR" dirty="0" smtClean="0"/>
              <a:t>que está incluido en un proceso judicial contradictorio, donde se excluyen </a:t>
            </a:r>
            <a:r>
              <a:rPr lang="es-AR" dirty="0" smtClean="0"/>
              <a:t>los de </a:t>
            </a:r>
            <a:r>
              <a:rPr lang="es-AR" dirty="0" smtClean="0"/>
              <a:t>carácter </a:t>
            </a:r>
            <a:r>
              <a:rPr lang="es-AR" dirty="0" smtClean="0"/>
              <a:t>voluntario (sucesiones) ; b) sólo </a:t>
            </a:r>
            <a:r>
              <a:rPr lang="es-AR" dirty="0" smtClean="0"/>
              <a:t>aquellos que resultan </a:t>
            </a:r>
            <a:r>
              <a:rPr lang="es-AR" dirty="0" smtClean="0"/>
              <a:t>controvertidos o discutidos, </a:t>
            </a:r>
            <a:r>
              <a:rPr lang="es-AR" dirty="0" smtClean="0"/>
              <a:t>por su existencia, procedencia, </a:t>
            </a:r>
            <a:r>
              <a:rPr lang="es-AR" dirty="0" smtClean="0"/>
              <a:t>etc., estén o no en un proceso judicial; c) los que se encuentran en la órbita judicial, aunque no se discuta  su existencia (</a:t>
            </a:r>
            <a:r>
              <a:rPr lang="es-AR" dirty="0" err="1" smtClean="0"/>
              <a:t>v.g.</a:t>
            </a:r>
            <a:r>
              <a:rPr lang="es-AR" dirty="0" smtClean="0"/>
              <a:t> sucesorio). </a:t>
            </a:r>
          </a:p>
          <a:p>
            <a:r>
              <a:rPr lang="es-AR" dirty="0" smtClean="0"/>
              <a:t>El dudoso es el que carece de certidumbre, pero someter a un proceso no significa tal, más allá del alea al que se encuentra sometida la parte.</a:t>
            </a:r>
          </a:p>
          <a:p>
            <a:endParaRPr lang="es-A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sz="quarter" idx="1"/>
          </p:nvPr>
        </p:nvSpPr>
        <p:spPr>
          <a:xfrm>
            <a:off x="457200" y="1600200"/>
            <a:ext cx="8115328" cy="4873752"/>
          </a:xfrm>
        </p:spPr>
        <p:txBody>
          <a:bodyPr>
            <a:normAutofit/>
          </a:bodyPr>
          <a:lstStyle/>
          <a:p>
            <a:r>
              <a:rPr lang="es-AR" dirty="0" smtClean="0"/>
              <a:t>No sería dudoso porque la posesi</a:t>
            </a:r>
            <a:r>
              <a:rPr lang="es-AR" dirty="0" smtClean="0"/>
              <a:t>ón no está en duda y ello es lo que se cede, no la propiedad probable.</a:t>
            </a:r>
            <a:endParaRPr lang="es-AR" dirty="0" smtClean="0"/>
          </a:p>
          <a:p>
            <a:r>
              <a:rPr lang="es-AR" dirty="0" smtClean="0"/>
              <a:t>Si pensamos que la cesión de derechos posesorios necesariamente la debo hacer valer en juicio por usucapión (principalment</a:t>
            </a:r>
            <a:r>
              <a:rPr lang="es-AR" dirty="0" smtClean="0"/>
              <a:t>e de inmuebles)</a:t>
            </a:r>
            <a:r>
              <a:rPr lang="es-AR" dirty="0" smtClean="0"/>
              <a:t>, ¿debe entonces considerarse litigioso?.</a:t>
            </a:r>
          </a:p>
          <a:p>
            <a:r>
              <a:rPr lang="es-AR" dirty="0" smtClean="0"/>
              <a:t>Sin embargo se ha dicho que: “No es litigioso el derecho posesorio antes de demandar por usucapión</a:t>
            </a:r>
            <a:r>
              <a:rPr lang="es-AR" dirty="0" smtClean="0"/>
              <a:t>” (</a:t>
            </a:r>
            <a:r>
              <a:rPr lang="es-AR" dirty="0" err="1" smtClean="0"/>
              <a:t>Supr</a:t>
            </a:r>
            <a:r>
              <a:rPr lang="es-AR" dirty="0" smtClean="0"/>
              <a:t>. Corte de Buenos Aires, 9/6/59, AS 1959-II-204</a:t>
            </a:r>
            <a:r>
              <a:rPr lang="es-AR" dirty="0" smtClean="0"/>
              <a:t>).</a:t>
            </a:r>
          </a:p>
          <a:p>
            <a:r>
              <a:rPr lang="es-AR" dirty="0" smtClean="0"/>
              <a:t>Es decir que nos encontramos frente a dos momentos  conforme a dicha jurisprudencia: antes de demandar y luego de hacerlo.</a:t>
            </a:r>
          </a:p>
          <a:p>
            <a:endParaRPr lang="es-AR" dirty="0" smtClean="0"/>
          </a:p>
          <a:p>
            <a:endParaRPr lang="es-A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71472" y="1357298"/>
            <a:ext cx="7467600" cy="4286280"/>
          </a:xfrm>
        </p:spPr>
        <p:txBody>
          <a:bodyPr>
            <a:normAutofit/>
          </a:bodyPr>
          <a:lstStyle/>
          <a:p>
            <a:r>
              <a:rPr lang="es-AR" dirty="0" smtClean="0"/>
              <a:t>¿los derechos posesorios pueden cederse o aportarse a una sociedad ? </a:t>
            </a:r>
          </a:p>
          <a:p>
            <a:r>
              <a:rPr lang="es-AR" dirty="0" smtClean="0"/>
              <a:t>Los derechos pueden aportarse cuando debidamente instrumentados se refieran a bienes susceptibles de ser aportados y no sean litigiosos.(</a:t>
            </a:r>
            <a:r>
              <a:rPr lang="es-AR" dirty="0" smtClean="0"/>
              <a:t>art. 40 ley 19.550)</a:t>
            </a:r>
          </a:p>
          <a:p>
            <a:r>
              <a:rPr lang="es-AR" dirty="0" smtClean="0"/>
              <a:t>Es susceptible de aporte  y debe instrumentarse por escritura pública.</a:t>
            </a:r>
            <a:endParaRPr lang="es-A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85728"/>
            <a:ext cx="7467600" cy="6188224"/>
          </a:xfrm>
        </p:spPr>
        <p:txBody>
          <a:bodyPr>
            <a:normAutofit lnSpcReduction="10000"/>
          </a:bodyPr>
          <a:lstStyle/>
          <a:p>
            <a:r>
              <a:rPr lang="es-AR" dirty="0" smtClean="0"/>
              <a:t>¿los derechos posesorios pueden embargarse? . Resulta criticable la doctrina que plantea la imposibilidad de embargar y rematar si el inmueble no se encuentra a nombre del deudor pero lo posee. </a:t>
            </a:r>
          </a:p>
          <a:p>
            <a:r>
              <a:rPr lang="es-AR" dirty="0" smtClean="0"/>
              <a:t>En cuanto a los derechos posesorios, se ordenará el embargo de los </a:t>
            </a:r>
            <a:r>
              <a:rPr lang="es-AR" dirty="0" smtClean="0"/>
              <a:t>mismos mediante </a:t>
            </a:r>
            <a:r>
              <a:rPr lang="es-AR" dirty="0" smtClean="0"/>
              <a:t>notificación al poseedor y, posteriormente, </a:t>
            </a:r>
            <a:r>
              <a:rPr lang="es-AR" dirty="0" smtClean="0"/>
              <a:t>se subastará privando al </a:t>
            </a:r>
            <a:r>
              <a:rPr lang="es-AR" dirty="0" smtClean="0"/>
              <a:t>poseedor de la posesión de la cosa que será </a:t>
            </a:r>
            <a:r>
              <a:rPr lang="es-AR" dirty="0" smtClean="0"/>
              <a:t>entregada en </a:t>
            </a:r>
            <a:r>
              <a:rPr lang="es-AR" dirty="0" smtClean="0"/>
              <a:t>posesión al adquirente, en cumplimiento de la norma del art. </a:t>
            </a:r>
            <a:r>
              <a:rPr lang="es-AR" dirty="0" smtClean="0"/>
              <a:t>1924.</a:t>
            </a:r>
          </a:p>
          <a:p>
            <a:r>
              <a:rPr lang="es-AR" dirty="0" smtClean="0"/>
              <a:t> </a:t>
            </a:r>
            <a:r>
              <a:rPr lang="es-AR" dirty="0" smtClean="0"/>
              <a:t>El adquirente tendrá derecho a ocupar </a:t>
            </a:r>
            <a:r>
              <a:rPr lang="es-AR" dirty="0" smtClean="0"/>
              <a:t>con ánimo </a:t>
            </a:r>
            <a:r>
              <a:rPr lang="es-AR" dirty="0" smtClean="0"/>
              <a:t>de dueño la cosa, usándola, gozándola y teniendo sobre ella los </a:t>
            </a:r>
            <a:r>
              <a:rPr lang="es-AR" dirty="0" smtClean="0"/>
              <a:t>derechos ya </a:t>
            </a:r>
            <a:r>
              <a:rPr lang="es-AR" dirty="0" smtClean="0"/>
              <a:t>generados respecto al </a:t>
            </a:r>
            <a:r>
              <a:rPr lang="es-AR" dirty="0" smtClean="0"/>
              <a:t>subastado y equiparable a los mismos efectos que los de la cesión (el  tiempo, el derecho a defenderse, el régimen de los frutos y mejoras y </a:t>
            </a:r>
            <a:r>
              <a:rPr lang="es-AR" dirty="0" smtClean="0"/>
              <a:t>la posibilidad de adquisición </a:t>
            </a:r>
            <a:r>
              <a:rPr lang="es-AR" dirty="0" smtClean="0"/>
              <a:t>por usucapión).</a:t>
            </a:r>
            <a:endParaRPr lang="es-A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s-AR" b="1" dirty="0" smtClean="0"/>
              <a:t>CONCLUSIÓN</a:t>
            </a:r>
            <a:endParaRPr lang="es-AR" b="1" dirty="0"/>
          </a:p>
        </p:txBody>
      </p:sp>
      <p:sp>
        <p:nvSpPr>
          <p:cNvPr id="3" name="2 Marcador de contenido"/>
          <p:cNvSpPr>
            <a:spLocks noGrp="1"/>
          </p:cNvSpPr>
          <p:nvPr>
            <p:ph sz="quarter" idx="1"/>
          </p:nvPr>
        </p:nvSpPr>
        <p:spPr/>
        <p:txBody>
          <a:bodyPr/>
          <a:lstStyle/>
          <a:p>
            <a:r>
              <a:rPr lang="es-AR" dirty="0" smtClean="0"/>
              <a:t>La cesión de derechos posesorios resulta importante en el mundo de la posesión, puesto que no solo permite obtener certidumbre acerca del momento a partir del cual se posee la cosa, sino que permite acceder y subrogarse en los  derechos que el anterior poseedor contaba por el solo hecho de poseer la cosa y que producto de la cesión podrán invocarse, unirse y beneficiar al cesionario, ya sea frente a su </a:t>
            </a:r>
            <a:r>
              <a:rPr lang="es-AR" dirty="0" err="1" smtClean="0"/>
              <a:t>oponibilidad</a:t>
            </a:r>
            <a:r>
              <a:rPr lang="es-AR" dirty="0" smtClean="0"/>
              <a:t>, ya frente al aprovechamiento de la cosa y ya  frente a la posibilidad de adquirir el derecho real a través de la prescripción adquisitiva.</a:t>
            </a:r>
          </a:p>
          <a:p>
            <a:endParaRPr lang="es-A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28596" y="2714620"/>
            <a:ext cx="7467600" cy="2543180"/>
          </a:xfrm>
        </p:spPr>
        <p:txBody>
          <a:bodyPr>
            <a:normAutofit/>
          </a:bodyPr>
          <a:lstStyle/>
          <a:p>
            <a:pPr algn="ctr"/>
            <a:r>
              <a:rPr lang="es-AR" sz="5400" dirty="0" smtClean="0"/>
              <a:t>FIN</a:t>
            </a:r>
            <a:endParaRPr lang="es-AR"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lang="es-AR" dirty="0" smtClean="0"/>
              <a:t>NATURALEZA JURIDICA DE LA POSESION</a:t>
            </a:r>
            <a:endParaRPr lang="es-AR" dirty="0"/>
          </a:p>
        </p:txBody>
      </p:sp>
      <p:sp>
        <p:nvSpPr>
          <p:cNvPr id="3" name="2 Marcador de contenido"/>
          <p:cNvSpPr>
            <a:spLocks noGrp="1"/>
          </p:cNvSpPr>
          <p:nvPr>
            <p:ph sz="quarter" idx="1"/>
          </p:nvPr>
        </p:nvSpPr>
        <p:spPr>
          <a:xfrm>
            <a:off x="457200" y="1600200"/>
            <a:ext cx="8186766" cy="4873752"/>
          </a:xfrm>
        </p:spPr>
        <p:txBody>
          <a:bodyPr>
            <a:normAutofit fontScale="92500"/>
          </a:bodyPr>
          <a:lstStyle/>
          <a:p>
            <a:r>
              <a:rPr lang="es-AR" sz="2800" dirty="0" smtClean="0"/>
              <a:t>I. TEORÍAS QUE LA CONSIDERAN UN HECHO</a:t>
            </a:r>
          </a:p>
          <a:p>
            <a:r>
              <a:rPr lang="es-AR" sz="2800" dirty="0" err="1" smtClean="0"/>
              <a:t>Savigny</a:t>
            </a:r>
            <a:r>
              <a:rPr lang="es-AR" sz="2800" dirty="0" smtClean="0"/>
              <a:t>:  HECHO CON CONSECUENCIAS JURÍDICAS (acciones posesorias y prescripción)	 </a:t>
            </a:r>
          </a:p>
          <a:p>
            <a:r>
              <a:rPr lang="es-AR" sz="2800" dirty="0" err="1" smtClean="0"/>
              <a:t>Mackeldey</a:t>
            </a:r>
            <a:r>
              <a:rPr lang="es-AR" sz="2800" dirty="0" smtClean="0"/>
              <a:t>: hecho que junto con las cosas constituye los elementos de los derechos reales.</a:t>
            </a:r>
          </a:p>
          <a:p>
            <a:r>
              <a:rPr lang="es-AR" sz="2800" dirty="0" err="1" smtClean="0"/>
              <a:t>Windscheid</a:t>
            </a:r>
            <a:r>
              <a:rPr lang="es-AR" sz="2800" dirty="0" smtClean="0"/>
              <a:t>:  en sí misma es un hecho, que produce consecuencias jurídicas. (critica a quienes la consideran un derecho porque se refirieren a las consecuencias jurídicas y no a la posesión en si misma</a:t>
            </a:r>
            <a:r>
              <a:rPr lang="es-AR" dirty="0" smtClean="0"/>
              <a:t>)</a:t>
            </a:r>
            <a:endParaRPr lang="es-A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lang="es-AR" dirty="0" smtClean="0"/>
              <a:t>NATURALEZA JURIDICA DE LA POSESION</a:t>
            </a:r>
            <a:endParaRPr lang="es-AR" dirty="0"/>
          </a:p>
        </p:txBody>
      </p:sp>
      <p:sp>
        <p:nvSpPr>
          <p:cNvPr id="3" name="2 Marcador de contenido"/>
          <p:cNvSpPr>
            <a:spLocks noGrp="1"/>
          </p:cNvSpPr>
          <p:nvPr>
            <p:ph sz="quarter" idx="1"/>
          </p:nvPr>
        </p:nvSpPr>
        <p:spPr>
          <a:xfrm>
            <a:off x="457200" y="1600200"/>
            <a:ext cx="8186766" cy="4873752"/>
          </a:xfrm>
        </p:spPr>
        <p:txBody>
          <a:bodyPr>
            <a:normAutofit/>
          </a:bodyPr>
          <a:lstStyle/>
          <a:p>
            <a:r>
              <a:rPr lang="es-AR" sz="2800" dirty="0" smtClean="0"/>
              <a:t>II. TEORÍAS QUE LA CONSIDERAN UN DERECHO.		</a:t>
            </a:r>
          </a:p>
          <a:p>
            <a:r>
              <a:rPr lang="es-AR" sz="2800" dirty="0" err="1" smtClean="0"/>
              <a:t>Ihering</a:t>
            </a:r>
            <a:r>
              <a:rPr lang="es-AR" sz="2800" dirty="0" smtClean="0"/>
              <a:t>: Si bien en la posesión existe un sustrato de hecho, resulta necesario que exista para que se configure el derecho a la posesión, resultando que el poseedor sólo tiene derecho mientras posee, es decir mientras dura su relación con la cosa. </a:t>
            </a:r>
          </a:p>
          <a:p>
            <a:r>
              <a:rPr lang="es-AR" sz="2800" dirty="0" err="1" smtClean="0"/>
              <a:t>Molitor</a:t>
            </a:r>
            <a:r>
              <a:rPr lang="es-AR" sz="2800" dirty="0" smtClean="0"/>
              <a:t>: la posesión es un derecho de naturaleza mixta (real y personal).</a:t>
            </a:r>
          </a:p>
          <a:p>
            <a:endParaRPr lang="es-A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s-AR" dirty="0" smtClean="0"/>
              <a:t>Recepción por el CÓDIGO CIVIL Y COMERCIAL</a:t>
            </a:r>
            <a:endParaRPr lang="es-AR" dirty="0"/>
          </a:p>
        </p:txBody>
      </p:sp>
      <p:sp>
        <p:nvSpPr>
          <p:cNvPr id="3" name="2 Marcador de contenido"/>
          <p:cNvSpPr>
            <a:spLocks noGrp="1"/>
          </p:cNvSpPr>
          <p:nvPr>
            <p:ph sz="quarter" idx="1"/>
          </p:nvPr>
        </p:nvSpPr>
        <p:spPr>
          <a:xfrm>
            <a:off x="457200" y="1600200"/>
            <a:ext cx="7472386" cy="4900634"/>
          </a:xfrm>
        </p:spPr>
        <p:txBody>
          <a:bodyPr>
            <a:normAutofit lnSpcReduction="10000"/>
          </a:bodyPr>
          <a:lstStyle/>
          <a:p>
            <a:r>
              <a:rPr lang="es-AR" sz="2800" dirty="0" smtClean="0"/>
              <a:t>En el CCCN la posesión consiste en un hecho, pero actúa como causa de un efecto jurídico (arts. 1909, 1911, 1917). En cuanto el derecho recoge este hecho y lo defiende y mantiene, da lugar a que quien posea esté protegido jurídicamente (arts. 2238, </a:t>
            </a:r>
            <a:r>
              <a:rPr lang="es-AR" sz="2800" dirty="0" err="1" smtClean="0"/>
              <a:t>sgtes</a:t>
            </a:r>
            <a:r>
              <a:rPr lang="es-AR" sz="2800" dirty="0" smtClean="0"/>
              <a:t>. y </a:t>
            </a:r>
            <a:r>
              <a:rPr lang="es-AR" sz="2800" dirty="0" err="1" smtClean="0"/>
              <a:t>conc</a:t>
            </a:r>
            <a:r>
              <a:rPr lang="es-AR" sz="2800" dirty="0" smtClean="0"/>
              <a:t>.), tenga un derecho. En la posesión el derecho deriva del hecho, al contrario de lo que ocurre con el dominio en donde el hecho de poseer lícitamente deriva del derecho del titular del derecho real.</a:t>
            </a:r>
          </a:p>
          <a:p>
            <a:endParaRPr lang="es-AR" dirty="0" smtClean="0"/>
          </a:p>
          <a:p>
            <a:endParaRPr lang="es-A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s-AR" dirty="0" smtClean="0"/>
              <a:t>TRANSMISION DE LOS DERECHOS POSESORIOS - TRADICION</a:t>
            </a:r>
            <a:endParaRPr lang="es-AR" dirty="0"/>
          </a:p>
        </p:txBody>
      </p:sp>
      <p:sp>
        <p:nvSpPr>
          <p:cNvPr id="3" name="2 Marcador de contenido"/>
          <p:cNvSpPr>
            <a:spLocks noGrp="1"/>
          </p:cNvSpPr>
          <p:nvPr>
            <p:ph sz="quarter" idx="1"/>
          </p:nvPr>
        </p:nvSpPr>
        <p:spPr/>
        <p:txBody>
          <a:bodyPr>
            <a:normAutofit lnSpcReduction="10000"/>
          </a:bodyPr>
          <a:lstStyle/>
          <a:p>
            <a:r>
              <a:rPr lang="es-AR" dirty="0" smtClean="0"/>
              <a:t>Distinción entre modos originarios y derivados de adquisición de las relaciones de poder.</a:t>
            </a:r>
          </a:p>
          <a:p>
            <a:r>
              <a:rPr lang="es-AR" dirty="0" smtClean="0"/>
              <a:t>TRADICIÓN: procede la adquisición con el consentimiento del actual poseedor o tenedor.</a:t>
            </a:r>
          </a:p>
          <a:p>
            <a:endParaRPr lang="es-AR" dirty="0" smtClean="0"/>
          </a:p>
          <a:p>
            <a:r>
              <a:rPr lang="es-AR" dirty="0" smtClean="0"/>
              <a:t>Equivocidad. Por la tradición se transfiere: </a:t>
            </a:r>
          </a:p>
          <a:p>
            <a:r>
              <a:rPr lang="es-AR" dirty="0" smtClean="0"/>
              <a:t>Tenencia</a:t>
            </a:r>
          </a:p>
          <a:p>
            <a:r>
              <a:rPr lang="es-AR" dirty="0" smtClean="0"/>
              <a:t> Posesión</a:t>
            </a:r>
          </a:p>
          <a:p>
            <a:r>
              <a:rPr lang="es-AR" dirty="0" smtClean="0"/>
              <a:t>Derecho real</a:t>
            </a:r>
          </a:p>
          <a:p>
            <a:endParaRPr lang="es-AR" dirty="0" smtClean="0"/>
          </a:p>
          <a:p>
            <a:r>
              <a:rPr lang="es-AR" dirty="0" smtClean="0"/>
              <a:t>Por lo tanto debe indagarse en LA CAUSA que motiva la entrega de la cosa</a:t>
            </a:r>
          </a:p>
          <a:p>
            <a:endParaRPr lang="es-A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785794"/>
            <a:ext cx="8258204" cy="5715040"/>
          </a:xfrm>
        </p:spPr>
        <p:txBody>
          <a:bodyPr>
            <a:normAutofit fontScale="92500"/>
          </a:bodyPr>
          <a:lstStyle/>
          <a:p>
            <a:r>
              <a:rPr lang="es-AR" sz="2800" dirty="0" smtClean="0"/>
              <a:t>Naturaleza Jurídica: ACTO JURÍDICO FORMAL Y MATERIAL</a:t>
            </a:r>
          </a:p>
          <a:p>
            <a:r>
              <a:rPr lang="es-AR" sz="2800" dirty="0" smtClean="0"/>
              <a:t>Acto Jurídico: acto voluntario, licito que produce consecuencias jurídicas (da nacimiento, modifica o extingue un derecho real). Art. 259</a:t>
            </a:r>
          </a:p>
          <a:p>
            <a:r>
              <a:rPr lang="es-AR" sz="2800" dirty="0" smtClean="0"/>
              <a:t>Material: es necesario que se manifieste por un hecho exterior (art. 1924) “Actos Materiales –Actos posesorios art. 1928”. </a:t>
            </a:r>
          </a:p>
          <a:p>
            <a:r>
              <a:rPr lang="es-AR" sz="2800" dirty="0" smtClean="0"/>
              <a:t>Valor de las meras declaraciones: entre partes y frente a terceros (art. 1924)</a:t>
            </a:r>
          </a:p>
          <a:p>
            <a:r>
              <a:rPr lang="es-AR" sz="2800" dirty="0" smtClean="0"/>
              <a:t>Formal: debe efectuarse de acuerdo a alguna forma que el Código establece en los arts. 1924 o 1925. </a:t>
            </a:r>
          </a:p>
          <a:p>
            <a:endParaRPr lang="es-A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style>
          <a:lnRef idx="3">
            <a:schemeClr val="lt1"/>
          </a:lnRef>
          <a:fillRef idx="1">
            <a:schemeClr val="accent1"/>
          </a:fillRef>
          <a:effectRef idx="1">
            <a:schemeClr val="accent1"/>
          </a:effectRef>
          <a:fontRef idx="minor">
            <a:schemeClr val="lt1"/>
          </a:fontRef>
        </p:style>
        <p:txBody>
          <a:bodyPr>
            <a:noAutofit/>
          </a:bodyPr>
          <a:lstStyle/>
          <a:p>
            <a:pPr algn="ctr"/>
            <a:r>
              <a:rPr lang="es-AR" sz="4000" b="1" dirty="0" smtClean="0"/>
              <a:t>tradición</a:t>
            </a:r>
            <a:endParaRPr lang="es-AR" sz="4000" b="1" dirty="0"/>
          </a:p>
        </p:txBody>
      </p:sp>
      <p:sp>
        <p:nvSpPr>
          <p:cNvPr id="3" name="2 Marcador de contenido"/>
          <p:cNvSpPr>
            <a:spLocks noGrp="1"/>
          </p:cNvSpPr>
          <p:nvPr>
            <p:ph sz="quarter" idx="1"/>
          </p:nvPr>
        </p:nvSpPr>
        <p:spPr>
          <a:xfrm>
            <a:off x="457200" y="1000108"/>
            <a:ext cx="7686700" cy="5473844"/>
          </a:xfrm>
        </p:spPr>
        <p:txBody>
          <a:bodyPr>
            <a:normAutofit/>
          </a:bodyPr>
          <a:lstStyle/>
          <a:p>
            <a:r>
              <a:rPr lang="es-AR" sz="2800" dirty="0" smtClean="0"/>
              <a:t>Requisitos: forma de la tradición</a:t>
            </a:r>
          </a:p>
          <a:p>
            <a:endParaRPr lang="es-AR" sz="2800" dirty="0" smtClean="0"/>
          </a:p>
          <a:p>
            <a:r>
              <a:rPr lang="es-AR" sz="2800" dirty="0" smtClean="0"/>
              <a:t> inmuebles: consentimiento de las partes (art. 1922), actos materiales o posesorios (art. 1924), no confundir con actos de mera tolerancia, vacuidad (art.1926, 1140)</a:t>
            </a:r>
          </a:p>
          <a:p>
            <a:endParaRPr lang="es-AR" sz="2800" dirty="0" smtClean="0"/>
          </a:p>
          <a:p>
            <a:r>
              <a:rPr lang="es-AR" sz="2800" dirty="0" smtClean="0"/>
              <a:t>muebles: consentimiento, realización actos materiales – basta con que las cosas sean puestas a disposición del adquirente o en su ámbito de custodia-;  vacuidad 1926 y 1140</a:t>
            </a:r>
          </a:p>
          <a:p>
            <a:endParaRPr lang="es-A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pPr algn="ctr"/>
            <a:r>
              <a:rPr lang="es-AR" sz="6000" b="1" dirty="0" smtClean="0"/>
              <a:t>tradición</a:t>
            </a:r>
            <a:endParaRPr lang="es-AR" sz="6000" b="1" dirty="0"/>
          </a:p>
        </p:txBody>
      </p:sp>
      <p:sp>
        <p:nvSpPr>
          <p:cNvPr id="3" name="2 Marcador de contenido"/>
          <p:cNvSpPr>
            <a:spLocks noGrp="1"/>
          </p:cNvSpPr>
          <p:nvPr>
            <p:ph sz="quarter" idx="1"/>
          </p:nvPr>
        </p:nvSpPr>
        <p:spPr>
          <a:xfrm>
            <a:off x="457200" y="1600200"/>
            <a:ext cx="8043890" cy="4873752"/>
          </a:xfrm>
        </p:spPr>
        <p:txBody>
          <a:bodyPr/>
          <a:lstStyle/>
          <a:p>
            <a:r>
              <a:rPr lang="es-AR" sz="3200" dirty="0" smtClean="0"/>
              <a:t>Consecuentemente se requiere: </a:t>
            </a:r>
          </a:p>
          <a:p>
            <a:r>
              <a:rPr lang="es-AR" sz="3200" dirty="0" smtClean="0"/>
              <a:t> consentimiento</a:t>
            </a:r>
          </a:p>
          <a:p>
            <a:r>
              <a:rPr lang="es-AR" sz="3200" dirty="0" smtClean="0"/>
              <a:t> realización de actos posesorios</a:t>
            </a:r>
          </a:p>
          <a:p>
            <a:r>
              <a:rPr lang="es-AR" sz="3200" dirty="0" smtClean="0"/>
              <a:t>vacuidad. (sin contradictor)</a:t>
            </a:r>
          </a:p>
          <a:p>
            <a:r>
              <a:rPr lang="es-AR" sz="3200" dirty="0" smtClean="0"/>
              <a:t>No pueden coexistir dos relaciones de poder de la misma naturaleza y a un mismo tiempo sobre la mismo cosa (art. 1913)</a:t>
            </a:r>
          </a:p>
          <a:p>
            <a:endParaRPr lang="es-A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621</TotalTime>
  <Words>2148</Words>
  <Application>Microsoft Office PowerPoint</Application>
  <PresentationFormat>Presentación en pantalla (4:3)</PresentationFormat>
  <Paragraphs>101</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Mirador</vt:lpstr>
      <vt:lpstr>CESIÓN DE LOS DERECHOS POSESORIOS</vt:lpstr>
      <vt:lpstr>IMPORTANCIA DE LA POSESIÓN </vt:lpstr>
      <vt:lpstr>NATURALEZA JURIDICA DE LA POSESION</vt:lpstr>
      <vt:lpstr>NATURALEZA JURIDICA DE LA POSESION</vt:lpstr>
      <vt:lpstr>Recepción por el CÓDIGO CIVIL Y COMERCIAL</vt:lpstr>
      <vt:lpstr>TRANSMISION DE LOS DERECHOS POSESORIOS - TRADICION</vt:lpstr>
      <vt:lpstr>Diapositiva 7</vt:lpstr>
      <vt:lpstr>tradición</vt:lpstr>
      <vt:lpstr>tradición</vt:lpstr>
      <vt:lpstr>Qué ocurre en el mundo de los negocios?</vt:lpstr>
      <vt:lpstr>Diapositiva 11</vt:lpstr>
      <vt:lpstr>Critica de la doctrina</vt:lpstr>
      <vt:lpstr>Utilidad </vt:lpstr>
      <vt:lpstr>Unión de posesiones</vt:lpstr>
      <vt:lpstr>recaudos</vt:lpstr>
      <vt:lpstr>recaudos</vt:lpstr>
      <vt:lpstr>Recaudos en la presc. larga</vt:lpstr>
      <vt:lpstr>Recaudos</vt:lpstr>
      <vt:lpstr>¿La prueba del vinculo me exime de probar la posesión anterior?</vt:lpstr>
      <vt:lpstr>Diapositiva 20</vt:lpstr>
      <vt:lpstr>Los     los derechos posesorios son litigiosos o dudosos?</vt:lpstr>
      <vt:lpstr>Diapositiva 22</vt:lpstr>
      <vt:lpstr>Diapositiva 23</vt:lpstr>
      <vt:lpstr>Diapositiva 24</vt:lpstr>
      <vt:lpstr>CONCLUSIÓN</vt:lpstr>
      <vt:lpstr>Diapositiva 26</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CESIÓN DE LOS DERECHOS POSESORIOS</dc:title>
  <dc:creator>Gustavo</dc:creator>
  <cp:lastModifiedBy>Gustavo</cp:lastModifiedBy>
  <cp:revision>59</cp:revision>
  <dcterms:created xsi:type="dcterms:W3CDTF">2020-06-06T16:25:29Z</dcterms:created>
  <dcterms:modified xsi:type="dcterms:W3CDTF">2020-06-07T14:59:50Z</dcterms:modified>
</cp:coreProperties>
</file>