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3" r:id="rId3"/>
    <p:sldId id="305" r:id="rId4"/>
    <p:sldId id="304" r:id="rId5"/>
    <p:sldId id="310" r:id="rId6"/>
    <p:sldId id="311" r:id="rId7"/>
    <p:sldId id="306" r:id="rId8"/>
    <p:sldId id="307" r:id="rId9"/>
    <p:sldId id="308" r:id="rId10"/>
    <p:sldId id="309" r:id="rId11"/>
    <p:sldId id="264" r:id="rId12"/>
    <p:sldId id="261" r:id="rId13"/>
    <p:sldId id="258" r:id="rId14"/>
    <p:sldId id="259" r:id="rId15"/>
    <p:sldId id="265" r:id="rId16"/>
    <p:sldId id="312" r:id="rId17"/>
    <p:sldId id="314" r:id="rId18"/>
    <p:sldId id="313" r:id="rId1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7A0C78A2-BFE2-4C69-933C-EE2C5184EAB0}" type="datetimeFigureOut">
              <a:rPr lang="es-AR" smtClean="0"/>
              <a:t>21/9/2021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212312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7A0C78A2-BFE2-4C69-933C-EE2C5184EAB0}" type="datetimeFigureOut">
              <a:rPr lang="es-AR" smtClean="0"/>
              <a:t>21/9/2021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258724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7A0C78A2-BFE2-4C69-933C-EE2C5184EAB0}" type="datetimeFigureOut">
              <a:rPr lang="es-AR" smtClean="0"/>
              <a:t>21/9/2021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305567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7A0C78A2-BFE2-4C69-933C-EE2C5184EAB0}" type="datetimeFigureOut">
              <a:rPr lang="es-AR" smtClean="0"/>
              <a:t>21/9/2021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188714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A0C78A2-BFE2-4C69-933C-EE2C5184EAB0}" type="datetimeFigureOut">
              <a:rPr lang="es-AR" smtClean="0"/>
              <a:t>21/9/2021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1433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7A0C78A2-BFE2-4C69-933C-EE2C5184EAB0}" type="datetimeFigureOut">
              <a:rPr lang="es-AR" smtClean="0"/>
              <a:t>21/9/2021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98235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7A0C78A2-BFE2-4C69-933C-EE2C5184EAB0}" type="datetimeFigureOut">
              <a:rPr lang="es-AR" smtClean="0"/>
              <a:t>21/9/2021</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208065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7A0C78A2-BFE2-4C69-933C-EE2C5184EAB0}" type="datetimeFigureOut">
              <a:rPr lang="es-AR" smtClean="0"/>
              <a:t>21/9/2021</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36029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0C78A2-BFE2-4C69-933C-EE2C5184EAB0}" type="datetimeFigureOut">
              <a:rPr lang="es-AR" smtClean="0"/>
              <a:t>21/9/2021</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411767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0C78A2-BFE2-4C69-933C-EE2C5184EAB0}" type="datetimeFigureOut">
              <a:rPr lang="es-AR" smtClean="0"/>
              <a:t>21/9/2021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335229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0C78A2-BFE2-4C69-933C-EE2C5184EAB0}" type="datetimeFigureOut">
              <a:rPr lang="es-AR" smtClean="0"/>
              <a:t>21/9/2021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8E91556-6CA2-4354-8EA9-54770A49865F}" type="slidenum">
              <a:rPr lang="es-AR" smtClean="0"/>
              <a:t>‹Nº›</a:t>
            </a:fld>
            <a:endParaRPr lang="es-AR"/>
          </a:p>
        </p:txBody>
      </p:sp>
    </p:spTree>
    <p:extLst>
      <p:ext uri="{BB962C8B-B14F-4D97-AF65-F5344CB8AC3E}">
        <p14:creationId xmlns:p14="http://schemas.microsoft.com/office/powerpoint/2010/main" val="393770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C78A2-BFE2-4C69-933C-EE2C5184EAB0}" type="datetimeFigureOut">
              <a:rPr lang="es-AR" smtClean="0"/>
              <a:t>21/9/2021</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91556-6CA2-4354-8EA9-54770A49865F}" type="slidenum">
              <a:rPr lang="es-AR" smtClean="0"/>
              <a:t>‹Nº›</a:t>
            </a:fld>
            <a:endParaRPr lang="es-AR"/>
          </a:p>
        </p:txBody>
      </p:sp>
    </p:spTree>
    <p:extLst>
      <p:ext uri="{BB962C8B-B14F-4D97-AF65-F5344CB8AC3E}">
        <p14:creationId xmlns:p14="http://schemas.microsoft.com/office/powerpoint/2010/main" val="41816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marL="0" indent="0" algn="ctr">
              <a:buNone/>
            </a:pPr>
            <a:endParaRPr lang="es-AR" sz="4000" b="1" i="1" dirty="0" smtClean="0">
              <a:solidFill>
                <a:schemeClr val="accent6">
                  <a:lumMod val="75000"/>
                </a:schemeClr>
              </a:solidFill>
            </a:endParaRPr>
          </a:p>
          <a:p>
            <a:pPr marL="0" indent="0" algn="ctr">
              <a:lnSpc>
                <a:spcPct val="150000"/>
              </a:lnSpc>
              <a:buNone/>
            </a:pPr>
            <a:r>
              <a:rPr lang="es-AR" sz="4000" b="1" i="1" dirty="0" smtClean="0">
                <a:solidFill>
                  <a:schemeClr val="accent6">
                    <a:lumMod val="75000"/>
                  </a:schemeClr>
                </a:solidFill>
              </a:rPr>
              <a:t>¿De qué hablamos cuándo hablamos de perspectiva de género en el Derecho de Daños?</a:t>
            </a:r>
            <a:endParaRPr lang="es-AR" sz="4000" b="1" i="1" dirty="0">
              <a:solidFill>
                <a:schemeClr val="accent6">
                  <a:lumMod val="75000"/>
                </a:schemeClr>
              </a:solidFill>
            </a:endParaRPr>
          </a:p>
        </p:txBody>
      </p:sp>
    </p:spTree>
    <p:extLst>
      <p:ext uri="{BB962C8B-B14F-4D97-AF65-F5344CB8AC3E}">
        <p14:creationId xmlns:p14="http://schemas.microsoft.com/office/powerpoint/2010/main" val="5751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72735"/>
            <a:ext cx="10222730" cy="1340427"/>
          </a:xfrm>
        </p:spPr>
        <p:txBody>
          <a:bodyPr>
            <a:normAutofit fontScale="90000"/>
          </a:bodyPr>
          <a:lstStyle/>
          <a:p>
            <a:pPr algn="ctr"/>
            <a:r>
              <a:rPr lang="es-AR" sz="2700" b="1" dirty="0" smtClean="0">
                <a:solidFill>
                  <a:schemeClr val="accent6">
                    <a:lumMod val="75000"/>
                  </a:schemeClr>
                </a:solidFill>
              </a:rPr>
              <a:t/>
            </a:r>
            <a:br>
              <a:rPr lang="es-AR" sz="2700" b="1" dirty="0" smtClean="0">
                <a:solidFill>
                  <a:schemeClr val="accent6">
                    <a:lumMod val="75000"/>
                  </a:schemeClr>
                </a:solidFill>
              </a:rPr>
            </a:br>
            <a:r>
              <a:rPr lang="es-AR" sz="2700" b="1" dirty="0" smtClean="0">
                <a:solidFill>
                  <a:schemeClr val="accent6">
                    <a:lumMod val="75000"/>
                  </a:schemeClr>
                </a:solidFill>
              </a:rPr>
              <a:t>“</a:t>
            </a:r>
            <a:r>
              <a:rPr lang="es-AR" sz="2700" b="1" dirty="0">
                <a:solidFill>
                  <a:schemeClr val="accent6">
                    <a:lumMod val="75000"/>
                  </a:schemeClr>
                </a:solidFill>
              </a:rPr>
              <a:t>G. M. D. V. y otros c. Estado Provincial s/ ordinario daños y perjuicios”, Juzgado CC de Paraná N°7, 22/09/2017; Cámara CC de Paraná, sala 2, 7/12/2018</a:t>
            </a:r>
            <a:r>
              <a:rPr lang="es-AR" dirty="0">
                <a:solidFill>
                  <a:schemeClr val="accent6">
                    <a:lumMod val="75000"/>
                  </a:schemeClr>
                </a:solidFill>
              </a:rPr>
              <a:t/>
            </a:r>
            <a:br>
              <a:rPr lang="es-AR" dirty="0">
                <a:solidFill>
                  <a:schemeClr val="accent6">
                    <a:lumMod val="75000"/>
                  </a:schemeClr>
                </a:solidFill>
              </a:rPr>
            </a:br>
            <a:endParaRPr lang="es-AR" dirty="0">
              <a:solidFill>
                <a:schemeClr val="accent6">
                  <a:lumMod val="75000"/>
                </a:schemeClr>
              </a:solidFill>
            </a:endParaRPr>
          </a:p>
        </p:txBody>
      </p:sp>
      <p:sp>
        <p:nvSpPr>
          <p:cNvPr id="3" name="Marcador de contenido 2"/>
          <p:cNvSpPr>
            <a:spLocks noGrp="1"/>
          </p:cNvSpPr>
          <p:nvPr>
            <p:ph idx="1"/>
          </p:nvPr>
        </p:nvSpPr>
        <p:spPr>
          <a:xfrm>
            <a:off x="677333" y="1413163"/>
            <a:ext cx="10129211" cy="4628199"/>
          </a:xfrm>
        </p:spPr>
        <p:txBody>
          <a:bodyPr>
            <a:normAutofit/>
          </a:bodyPr>
          <a:lstStyle/>
          <a:p>
            <a:r>
              <a:rPr lang="es-AR" dirty="0" smtClean="0"/>
              <a:t>Daño No Patrimonial</a:t>
            </a:r>
          </a:p>
          <a:p>
            <a:pPr marL="0" indent="0" algn="just">
              <a:buNone/>
            </a:pPr>
            <a:endParaRPr lang="es-AR" i="1" dirty="0" smtClean="0"/>
          </a:p>
          <a:p>
            <a:pPr marL="0" indent="0" algn="just">
              <a:buNone/>
            </a:pPr>
            <a:r>
              <a:rPr lang="es-AR" i="1" dirty="0" smtClean="0"/>
              <a:t>“</a:t>
            </a:r>
            <a:r>
              <a:rPr lang="es-AR" i="1" dirty="0"/>
              <a:t>No está controvertido que otra de las consecuencias fue que M. </a:t>
            </a:r>
            <a:r>
              <a:rPr lang="es-AR" i="1" dirty="0" smtClean="0"/>
              <a:t>dio </a:t>
            </a:r>
            <a:r>
              <a:rPr lang="es-AR" i="1" dirty="0"/>
              <a:t>a luz a una niña, su hija llamada S. B. S. También </a:t>
            </a:r>
            <a:r>
              <a:rPr lang="es-AR" b="1" i="1" dirty="0"/>
              <a:t>es frecuente que las personas alegren su vida cuando tienen una hija.</a:t>
            </a:r>
            <a:r>
              <a:rPr lang="es-AR" i="1" dirty="0"/>
              <a:t> </a:t>
            </a:r>
            <a:r>
              <a:rPr lang="es-AR" b="1" i="1" dirty="0"/>
              <a:t>Pero la circunstancia de que en ningún pasaje de la demanda la actora así lo haya manifestado me impide presumirlo en este caso</a:t>
            </a:r>
            <a:r>
              <a:rPr lang="es-AR" b="1" i="1" dirty="0" smtClean="0"/>
              <a:t>.”</a:t>
            </a:r>
            <a:endParaRPr lang="es-AR" b="1" i="1" dirty="0"/>
          </a:p>
          <a:p>
            <a:pPr marL="0" indent="0">
              <a:buNone/>
            </a:pPr>
            <a:endParaRPr lang="es-AR" dirty="0" smtClean="0"/>
          </a:p>
          <a:p>
            <a:pPr marL="0" indent="0">
              <a:buNone/>
            </a:pPr>
            <a:endParaRPr lang="es-AR" dirty="0" smtClean="0"/>
          </a:p>
        </p:txBody>
      </p:sp>
    </p:spTree>
    <p:extLst>
      <p:ext uri="{BB962C8B-B14F-4D97-AF65-F5344CB8AC3E}">
        <p14:creationId xmlns:p14="http://schemas.microsoft.com/office/powerpoint/2010/main" val="29901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2800" b="1" dirty="0" smtClean="0">
                <a:solidFill>
                  <a:schemeClr val="accent6">
                    <a:lumMod val="75000"/>
                  </a:schemeClr>
                </a:solidFill>
              </a:rPr>
              <a:t>Cámara 2° de Apelaciones Civil y Comercial de La Plata, "R., M.C. C/ J., J.L s/daños y perjuicios extracontractual“, 14/7/2020</a:t>
            </a:r>
            <a:endParaRPr lang="es-AR" sz="2800" dirty="0"/>
          </a:p>
        </p:txBody>
      </p:sp>
      <p:sp>
        <p:nvSpPr>
          <p:cNvPr id="3" name="Marcador de contenido 2"/>
          <p:cNvSpPr>
            <a:spLocks noGrp="1"/>
          </p:cNvSpPr>
          <p:nvPr>
            <p:ph idx="1"/>
          </p:nvPr>
        </p:nvSpPr>
        <p:spPr/>
        <p:txBody>
          <a:bodyPr>
            <a:normAutofit/>
          </a:bodyPr>
          <a:lstStyle/>
          <a:p>
            <a:pPr marL="0" indent="0" algn="ctr">
              <a:buNone/>
            </a:pPr>
            <a:r>
              <a:rPr lang="es-AR" b="1" dirty="0" smtClean="0"/>
              <a:t>AGRAVIO DE LA ACTORA</a:t>
            </a:r>
          </a:p>
          <a:p>
            <a:pPr marL="0" indent="0" algn="just">
              <a:buNone/>
            </a:pPr>
            <a:r>
              <a:rPr lang="es-AR" dirty="0" smtClean="0"/>
              <a:t>“</a:t>
            </a:r>
            <a:r>
              <a:rPr lang="es-AR" sz="2400" i="1" dirty="0" smtClean="0"/>
              <a:t>Destaca </a:t>
            </a:r>
            <a:r>
              <a:rPr lang="es-AR" sz="2400" i="1" dirty="0"/>
              <a:t>que </a:t>
            </a:r>
            <a:r>
              <a:rPr lang="es-AR" sz="2400" b="1" i="1" dirty="0"/>
              <a:t>debió aplicarse la ley 26.485, </a:t>
            </a:r>
            <a:r>
              <a:rPr lang="es-AR" sz="2400" i="1" dirty="0"/>
              <a:t>resolviéndose </a:t>
            </a:r>
            <a:r>
              <a:rPr lang="es-AR" sz="2400" i="1" dirty="0" smtClean="0"/>
              <a:t>la presente </a:t>
            </a:r>
            <a:r>
              <a:rPr lang="es-AR" sz="2400" i="1" dirty="0"/>
              <a:t>causa con perspectiva de género. </a:t>
            </a:r>
            <a:r>
              <a:rPr lang="es-AR" sz="2400" b="1" i="1" dirty="0"/>
              <a:t>Subraya que éste es un </a:t>
            </a:r>
            <a:r>
              <a:rPr lang="es-AR" sz="2400" b="1" i="1" dirty="0" smtClean="0"/>
              <a:t>ejemplo de </a:t>
            </a:r>
            <a:r>
              <a:rPr lang="es-AR" sz="2400" b="1" i="1" dirty="0"/>
              <a:t>la extrema violencia contra la mujer, en el que su cuñado la interceptó </a:t>
            </a:r>
            <a:r>
              <a:rPr lang="es-AR" sz="2400" b="1" i="1" dirty="0" smtClean="0"/>
              <a:t>en la </a:t>
            </a:r>
            <a:r>
              <a:rPr lang="es-AR" sz="2400" b="1" i="1" dirty="0"/>
              <a:t>vía pública y pretendió por la espalda quitarle la vida, golpeándola con </a:t>
            </a:r>
            <a:r>
              <a:rPr lang="es-AR" sz="2400" b="1" i="1" dirty="0" smtClean="0"/>
              <a:t>una baldosa </a:t>
            </a:r>
            <a:r>
              <a:rPr lang="es-AR" sz="2400" b="1" i="1" dirty="0"/>
              <a:t>en la cabeza y luego </a:t>
            </a:r>
            <a:r>
              <a:rPr lang="es-AR" sz="2400" b="1" i="1" dirty="0" smtClean="0"/>
              <a:t>huyendo. Recalca </a:t>
            </a:r>
            <a:r>
              <a:rPr lang="es-AR" sz="2400" b="1" i="1" dirty="0"/>
              <a:t>que con esa visión la reparación debe contemplar </a:t>
            </a:r>
            <a:r>
              <a:rPr lang="es-AR" sz="2400" b="1" i="1" dirty="0" smtClean="0"/>
              <a:t>mucho más </a:t>
            </a:r>
            <a:r>
              <a:rPr lang="es-AR" sz="2400" b="1" i="1" dirty="0"/>
              <a:t>que el frío cálculo derivado de la aplicación de una fórmula </a:t>
            </a:r>
            <a:r>
              <a:rPr lang="es-AR" sz="2400" b="1" i="1" dirty="0" smtClean="0"/>
              <a:t>matemática porque </a:t>
            </a:r>
            <a:r>
              <a:rPr lang="es-AR" sz="2400" b="1" i="1" dirty="0"/>
              <a:t>este caso no se trata de lesiones obtenidas producto de un </a:t>
            </a:r>
            <a:r>
              <a:rPr lang="es-AR" sz="2400" b="1" i="1" dirty="0" smtClean="0"/>
              <a:t>simple accidente </a:t>
            </a:r>
            <a:r>
              <a:rPr lang="es-AR" sz="2400" b="1" i="1" dirty="0"/>
              <a:t>de tránsito, se trata del intento de homicidio de una mujer </a:t>
            </a:r>
            <a:r>
              <a:rPr lang="es-AR" sz="2400" b="1" i="1" dirty="0" smtClean="0"/>
              <a:t>por parte </a:t>
            </a:r>
            <a:r>
              <a:rPr lang="es-AR" sz="2400" b="1" i="1" dirty="0"/>
              <a:t>de su cuñado con una piedra a plena luz del día en el centro de </a:t>
            </a:r>
            <a:r>
              <a:rPr lang="es-AR" sz="2400" b="1" i="1" dirty="0" smtClean="0"/>
              <a:t>la Ciudad</a:t>
            </a:r>
            <a:r>
              <a:rPr lang="es-AR" sz="2400" i="1" dirty="0" smtClean="0"/>
              <a:t>.”</a:t>
            </a:r>
            <a:endParaRPr lang="es-AR" sz="2400" i="1" dirty="0"/>
          </a:p>
        </p:txBody>
      </p:sp>
    </p:spTree>
    <p:extLst>
      <p:ext uri="{BB962C8B-B14F-4D97-AF65-F5344CB8AC3E}">
        <p14:creationId xmlns:p14="http://schemas.microsoft.com/office/powerpoint/2010/main" val="133722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2800" b="1" dirty="0" smtClean="0">
                <a:solidFill>
                  <a:schemeClr val="accent6">
                    <a:lumMod val="75000"/>
                  </a:schemeClr>
                </a:solidFill>
              </a:rPr>
              <a:t>Cámara 2° de Apelaciones Civil y Comercial de La Plata, "R., M.C. C/ J., J.L s/daños y perjuicios extracontractual“, 14/7/2020</a:t>
            </a:r>
            <a:endParaRPr lang="es-AR" sz="2800" dirty="0"/>
          </a:p>
        </p:txBody>
      </p:sp>
      <p:sp>
        <p:nvSpPr>
          <p:cNvPr id="3" name="Marcador de contenido 2"/>
          <p:cNvSpPr>
            <a:spLocks noGrp="1"/>
          </p:cNvSpPr>
          <p:nvPr>
            <p:ph idx="1"/>
          </p:nvPr>
        </p:nvSpPr>
        <p:spPr/>
        <p:txBody>
          <a:bodyPr>
            <a:normAutofit/>
          </a:bodyPr>
          <a:lstStyle/>
          <a:p>
            <a:pPr marL="0" indent="0" algn="just">
              <a:buNone/>
            </a:pPr>
            <a:endParaRPr lang="es-AR" dirty="0" smtClean="0"/>
          </a:p>
          <a:p>
            <a:pPr marL="0" indent="0" algn="just">
              <a:buNone/>
            </a:pPr>
            <a:r>
              <a:rPr lang="es-AR" dirty="0" smtClean="0"/>
              <a:t>“</a:t>
            </a:r>
            <a:r>
              <a:rPr lang="es-AR" i="1" dirty="0" smtClean="0"/>
              <a:t>En </a:t>
            </a:r>
            <a:r>
              <a:rPr lang="es-AR" i="1" dirty="0"/>
              <a:t>este extremo, concuerdo plenamente con que “</a:t>
            </a:r>
            <a:r>
              <a:rPr lang="es-AR" b="1" i="1" dirty="0"/>
              <a:t>los </a:t>
            </a:r>
            <a:r>
              <a:rPr lang="es-AR" b="1" i="1" dirty="0" smtClean="0"/>
              <a:t>jueces tienen </a:t>
            </a:r>
            <a:r>
              <a:rPr lang="es-AR" b="1" i="1" dirty="0"/>
              <a:t>el imperativo constitucional y supranacional de hacer efectiva </a:t>
            </a:r>
            <a:r>
              <a:rPr lang="es-AR" b="1" i="1" dirty="0" smtClean="0"/>
              <a:t>la igualdad</a:t>
            </a:r>
            <a:r>
              <a:rPr lang="es-AR" b="1" i="1" dirty="0"/>
              <a:t>; porque los magistrados no pueden ignorar la existencia </a:t>
            </a:r>
            <a:r>
              <a:rPr lang="es-AR" b="1" i="1" dirty="0" smtClean="0"/>
              <a:t>de patrones </a:t>
            </a:r>
            <a:r>
              <a:rPr lang="es-AR" b="1" i="1" dirty="0"/>
              <a:t>socio culturales y en consecuencia no pueden decidir este tipo </a:t>
            </a:r>
            <a:r>
              <a:rPr lang="es-AR" b="1" i="1" dirty="0" smtClean="0"/>
              <a:t>de cuestiones </a:t>
            </a:r>
            <a:r>
              <a:rPr lang="es-AR" b="1" i="1" dirty="0"/>
              <a:t>como si fuera un caso en el cual se definen los derechos de </a:t>
            </a:r>
            <a:r>
              <a:rPr lang="es-AR" b="1" i="1" dirty="0" smtClean="0"/>
              <a:t>dos hombres </a:t>
            </a:r>
            <a:r>
              <a:rPr lang="es-AR" b="1" i="1" dirty="0"/>
              <a:t>o dos empresas, sino que debe juzgar con perspectiva de </a:t>
            </a:r>
            <a:r>
              <a:rPr lang="es-AR" b="1" i="1" dirty="0" smtClean="0"/>
              <a:t>género en </a:t>
            </a:r>
            <a:r>
              <a:rPr lang="es-AR" b="1" i="1" dirty="0"/>
              <a:t>la toma de decisiones judiciales</a:t>
            </a:r>
            <a:r>
              <a:rPr lang="es-AR" i="1" dirty="0" smtClean="0"/>
              <a:t>”</a:t>
            </a:r>
            <a:endParaRPr lang="es-AR" i="1" dirty="0"/>
          </a:p>
        </p:txBody>
      </p:sp>
    </p:spTree>
    <p:extLst>
      <p:ext uri="{BB962C8B-B14F-4D97-AF65-F5344CB8AC3E}">
        <p14:creationId xmlns:p14="http://schemas.microsoft.com/office/powerpoint/2010/main" val="338735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2800" b="1" dirty="0" smtClean="0">
                <a:solidFill>
                  <a:schemeClr val="accent6">
                    <a:lumMod val="75000"/>
                  </a:schemeClr>
                </a:solidFill>
              </a:rPr>
              <a:t>Cámara 2° de Apelaciones Civil y Comercial de La Plata, "R</a:t>
            </a:r>
            <a:r>
              <a:rPr lang="es-AR" sz="2800" b="1" dirty="0">
                <a:solidFill>
                  <a:schemeClr val="accent6">
                    <a:lumMod val="75000"/>
                  </a:schemeClr>
                </a:solidFill>
              </a:rPr>
              <a:t>., M.C. C/ J., J.L </a:t>
            </a:r>
            <a:r>
              <a:rPr lang="es-AR" sz="2800" b="1" dirty="0" smtClean="0">
                <a:solidFill>
                  <a:schemeClr val="accent6">
                    <a:lumMod val="75000"/>
                  </a:schemeClr>
                </a:solidFill>
              </a:rPr>
              <a:t>s/daños y perjuicios extracontractual“, 14/7/2020</a:t>
            </a:r>
            <a:endParaRPr lang="es-AR" sz="2800" dirty="0">
              <a:solidFill>
                <a:schemeClr val="accent6">
                  <a:lumMod val="75000"/>
                </a:schemeClr>
              </a:solidFill>
            </a:endParaRPr>
          </a:p>
        </p:txBody>
      </p:sp>
      <p:sp>
        <p:nvSpPr>
          <p:cNvPr id="3" name="Marcador de contenido 2"/>
          <p:cNvSpPr>
            <a:spLocks noGrp="1"/>
          </p:cNvSpPr>
          <p:nvPr>
            <p:ph idx="1"/>
          </p:nvPr>
        </p:nvSpPr>
        <p:spPr/>
        <p:txBody>
          <a:bodyPr>
            <a:normAutofit/>
          </a:bodyPr>
          <a:lstStyle/>
          <a:p>
            <a:pPr marL="0" indent="0" algn="just">
              <a:buNone/>
            </a:pPr>
            <a:r>
              <a:rPr lang="es-AR" b="1" i="1" dirty="0" smtClean="0"/>
              <a:t>“POR </a:t>
            </a:r>
            <a:r>
              <a:rPr lang="es-AR" b="1" i="1" dirty="0"/>
              <a:t>ELLO, </a:t>
            </a:r>
            <a:r>
              <a:rPr lang="es-AR" i="1" dirty="0"/>
              <a:t>y demás fundamentos del acuerdo que antecede </a:t>
            </a:r>
            <a:r>
              <a:rPr lang="es-AR" i="1" dirty="0" smtClean="0"/>
              <a:t>(….) </a:t>
            </a:r>
            <a:r>
              <a:rPr lang="es-AR" b="1" i="1" dirty="0" smtClean="0"/>
              <a:t>3</a:t>
            </a:r>
            <a:r>
              <a:rPr lang="es-AR" b="1" i="1" dirty="0"/>
              <a:t>) se ordena al demandado a concurrir al </a:t>
            </a:r>
            <a:r>
              <a:rPr lang="es-AR" b="1" i="1" dirty="0" smtClean="0"/>
              <a:t>programa “DESAPRENDER</a:t>
            </a:r>
            <a:r>
              <a:rPr lang="es-AR" b="1" i="1" dirty="0"/>
              <a:t>” del Hospital </a:t>
            </a:r>
            <a:r>
              <a:rPr lang="es-AR" b="1" i="1" dirty="0" err="1"/>
              <a:t>Interzonal</a:t>
            </a:r>
            <a:r>
              <a:rPr lang="es-AR" b="1" i="1" dirty="0"/>
              <a:t> de Agudos “Sor María </a:t>
            </a:r>
            <a:r>
              <a:rPr lang="es-AR" b="1" i="1" dirty="0" err="1" smtClean="0"/>
              <a:t>Ludovica</a:t>
            </a:r>
            <a:r>
              <a:rPr lang="es-AR" b="1" i="1" dirty="0" smtClean="0"/>
              <a:t>” de </a:t>
            </a:r>
            <a:r>
              <a:rPr lang="es-AR" b="1" i="1" dirty="0"/>
              <a:t>esta Ciudad, quien debe acreditar su participación en el grupo en </a:t>
            </a:r>
            <a:r>
              <a:rPr lang="es-AR" b="1" i="1" dirty="0" smtClean="0"/>
              <a:t>las condiciones </a:t>
            </a:r>
            <a:r>
              <a:rPr lang="es-AR" b="1" i="1" dirty="0"/>
              <a:t>y modalidades que los profesionales actuantes lo </a:t>
            </a:r>
            <a:r>
              <a:rPr lang="es-AR" b="1" i="1" dirty="0" smtClean="0"/>
              <a:t>requieran, bajo </a:t>
            </a:r>
            <a:r>
              <a:rPr lang="es-AR" b="1" i="1" dirty="0"/>
              <a:t>apercibimiento en caso de incumplimiento de la aplicación de una </a:t>
            </a:r>
            <a:r>
              <a:rPr lang="es-AR" b="1" i="1" dirty="0" smtClean="0"/>
              <a:t>multa de </a:t>
            </a:r>
            <a:r>
              <a:rPr lang="es-AR" b="1" i="1" dirty="0"/>
              <a:t>$XXXX (XXXX), suma que será asignada en favor del mencionado </a:t>
            </a:r>
            <a:r>
              <a:rPr lang="es-AR" b="1" i="1" dirty="0" smtClean="0"/>
              <a:t>grupo quien </a:t>
            </a:r>
            <a:r>
              <a:rPr lang="es-AR" b="1" i="1" dirty="0"/>
              <a:t>podrá ejecutarla en su caso por la vía de ejecución de sentencia, </a:t>
            </a:r>
            <a:r>
              <a:rPr lang="es-AR" b="1" i="1" dirty="0" smtClean="0"/>
              <a:t>por lo </a:t>
            </a:r>
            <a:r>
              <a:rPr lang="es-AR" b="1" i="1" dirty="0"/>
              <a:t>que el presente fallo también le será </a:t>
            </a:r>
            <a:r>
              <a:rPr lang="es-AR" b="1" i="1" dirty="0" smtClean="0"/>
              <a:t>notificado</a:t>
            </a:r>
            <a:r>
              <a:rPr lang="es-AR" i="1" dirty="0" smtClean="0"/>
              <a:t>…”</a:t>
            </a:r>
            <a:endParaRPr lang="es-AR" i="1" dirty="0"/>
          </a:p>
        </p:txBody>
      </p:sp>
    </p:spTree>
    <p:extLst>
      <p:ext uri="{BB962C8B-B14F-4D97-AF65-F5344CB8AC3E}">
        <p14:creationId xmlns:p14="http://schemas.microsoft.com/office/powerpoint/2010/main" val="846572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AR" b="1" dirty="0" smtClean="0">
                <a:solidFill>
                  <a:schemeClr val="accent6">
                    <a:lumMod val="75000"/>
                  </a:schemeClr>
                </a:solidFill>
              </a:rPr>
              <a:t>Perspectiva de género en el Derecho de Daños</a:t>
            </a:r>
            <a:endParaRPr lang="es-AR" b="1" dirty="0">
              <a:solidFill>
                <a:schemeClr val="accent6">
                  <a:lumMod val="75000"/>
                </a:schemeClr>
              </a:solidFill>
            </a:endParaRPr>
          </a:p>
        </p:txBody>
      </p:sp>
      <p:sp>
        <p:nvSpPr>
          <p:cNvPr id="3" name="Marcador de contenido 2"/>
          <p:cNvSpPr>
            <a:spLocks noGrp="1"/>
          </p:cNvSpPr>
          <p:nvPr>
            <p:ph idx="1"/>
          </p:nvPr>
        </p:nvSpPr>
        <p:spPr/>
        <p:txBody>
          <a:bodyPr/>
          <a:lstStyle/>
          <a:p>
            <a:pPr algn="just"/>
            <a:r>
              <a:rPr lang="es-AR" dirty="0" smtClean="0"/>
              <a:t>¿Se limita a ordenar medidas de reeducación, concientización o capacitación de los dañadores (agresores)?</a:t>
            </a:r>
          </a:p>
          <a:p>
            <a:pPr marL="0" indent="0" algn="just">
              <a:buNone/>
            </a:pPr>
            <a:endParaRPr lang="es-AR" dirty="0" smtClean="0"/>
          </a:p>
          <a:p>
            <a:pPr algn="just"/>
            <a:r>
              <a:rPr lang="es-AR" dirty="0" smtClean="0"/>
              <a:t>¿Se debe traducir en un aumento de las indemnizaciones o un plus indemnizatorio en casos de violencia de género?</a:t>
            </a:r>
          </a:p>
          <a:p>
            <a:pPr algn="just"/>
            <a:endParaRPr lang="es-AR" dirty="0"/>
          </a:p>
          <a:p>
            <a:pPr algn="just"/>
            <a:r>
              <a:rPr lang="es-AR" dirty="0" smtClean="0"/>
              <a:t>¿Depende de la discrecionalidad de los jueces y juezas?</a:t>
            </a:r>
          </a:p>
          <a:p>
            <a:pPr marL="0" indent="0" algn="just">
              <a:buNone/>
            </a:pPr>
            <a:endParaRPr lang="es-AR" dirty="0" smtClean="0"/>
          </a:p>
          <a:p>
            <a:pPr algn="ctr"/>
            <a:endParaRPr lang="es-AR" dirty="0"/>
          </a:p>
        </p:txBody>
      </p:sp>
    </p:spTree>
    <p:extLst>
      <p:ext uri="{BB962C8B-B14F-4D97-AF65-F5344CB8AC3E}">
        <p14:creationId xmlns:p14="http://schemas.microsoft.com/office/powerpoint/2010/main" val="2516516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pic>
        <p:nvPicPr>
          <p:cNvPr id="4" name="Marcador de contenido 3"/>
          <p:cNvPicPr>
            <a:picLocks noGrp="1" noChangeAspect="1"/>
          </p:cNvPicPr>
          <p:nvPr>
            <p:ph idx="1"/>
          </p:nvPr>
        </p:nvPicPr>
        <p:blipFill>
          <a:blip r:embed="rId2"/>
          <a:stretch>
            <a:fillRect/>
          </a:stretch>
        </p:blipFill>
        <p:spPr>
          <a:xfrm>
            <a:off x="4125190" y="1565997"/>
            <a:ext cx="4156364" cy="3961967"/>
          </a:xfrm>
          <a:prstGeom prst="rect">
            <a:avLst/>
          </a:prstGeom>
        </p:spPr>
      </p:pic>
    </p:spTree>
    <p:extLst>
      <p:ext uri="{BB962C8B-B14F-4D97-AF65-F5344CB8AC3E}">
        <p14:creationId xmlns:p14="http://schemas.microsoft.com/office/powerpoint/2010/main" val="4035667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AR" sz="2800" b="1" dirty="0">
                <a:solidFill>
                  <a:schemeClr val="accent6">
                    <a:lumMod val="50000"/>
                  </a:schemeClr>
                </a:solidFill>
              </a:rPr>
              <a:t>“XXXXX </a:t>
            </a:r>
            <a:r>
              <a:rPr lang="es-AR" sz="2800" b="1" dirty="0" smtClean="0">
                <a:solidFill>
                  <a:schemeClr val="accent6">
                    <a:lumMod val="50000"/>
                  </a:schemeClr>
                </a:solidFill>
              </a:rPr>
              <a:t>c/YYYYYYY s/ daños y perjuicios”, </a:t>
            </a:r>
            <a:r>
              <a:rPr lang="es-AR" sz="2800" b="1" dirty="0">
                <a:solidFill>
                  <a:schemeClr val="accent6">
                    <a:lumMod val="50000"/>
                  </a:schemeClr>
                </a:solidFill>
              </a:rPr>
              <a:t>Juzgado de Familia Nº 2, Secretaría N° 2, Noroeste del </a:t>
            </a:r>
            <a:r>
              <a:rPr lang="es-AR" sz="2800" b="1" dirty="0" smtClean="0">
                <a:solidFill>
                  <a:schemeClr val="accent6">
                    <a:lumMod val="50000"/>
                  </a:schemeClr>
                </a:solidFill>
              </a:rPr>
              <a:t>Chubut, </a:t>
            </a:r>
            <a:r>
              <a:rPr lang="es-AR" sz="2800" b="1" dirty="0" err="1" smtClean="0">
                <a:solidFill>
                  <a:schemeClr val="accent6">
                    <a:lumMod val="50000"/>
                  </a:schemeClr>
                </a:solidFill>
              </a:rPr>
              <a:t>Esquel</a:t>
            </a:r>
            <a:r>
              <a:rPr lang="es-AR" sz="2800" b="1" dirty="0" smtClean="0">
                <a:solidFill>
                  <a:schemeClr val="accent6">
                    <a:lumMod val="50000"/>
                  </a:schemeClr>
                </a:solidFill>
              </a:rPr>
              <a:t>, 09/08/2021</a:t>
            </a:r>
            <a:endParaRPr lang="es-AR" sz="2800" b="1" dirty="0">
              <a:solidFill>
                <a:schemeClr val="accent6">
                  <a:lumMod val="50000"/>
                </a:schemeClr>
              </a:solidFill>
            </a:endParaRPr>
          </a:p>
        </p:txBody>
      </p:sp>
      <p:sp>
        <p:nvSpPr>
          <p:cNvPr id="3" name="Marcador de contenido 2"/>
          <p:cNvSpPr>
            <a:spLocks noGrp="1"/>
          </p:cNvSpPr>
          <p:nvPr>
            <p:ph idx="1"/>
          </p:nvPr>
        </p:nvSpPr>
        <p:spPr/>
        <p:txBody>
          <a:bodyPr/>
          <a:lstStyle/>
          <a:p>
            <a:endParaRPr lang="es-ES" dirty="0" smtClean="0"/>
          </a:p>
          <a:p>
            <a:r>
              <a:rPr lang="es-ES" dirty="0" smtClean="0"/>
              <a:t>Flexibilidad probatoria</a:t>
            </a:r>
          </a:p>
          <a:p>
            <a:endParaRPr lang="es-ES" dirty="0" smtClean="0"/>
          </a:p>
          <a:p>
            <a:r>
              <a:rPr lang="es-ES" dirty="0" err="1" smtClean="0"/>
              <a:t>Prejudicialidad</a:t>
            </a:r>
            <a:r>
              <a:rPr lang="es-ES" dirty="0" smtClean="0"/>
              <a:t> </a:t>
            </a:r>
          </a:p>
          <a:p>
            <a:endParaRPr lang="es-ES" dirty="0"/>
          </a:p>
          <a:p>
            <a:r>
              <a:rPr lang="es-ES" dirty="0" smtClean="0"/>
              <a:t>Valoración de los testimonios de familiares de la víctima</a:t>
            </a:r>
          </a:p>
          <a:p>
            <a:endParaRPr lang="es-ES" dirty="0"/>
          </a:p>
          <a:p>
            <a:r>
              <a:rPr lang="es-ES" dirty="0" smtClean="0"/>
              <a:t>Violencia </a:t>
            </a:r>
            <a:r>
              <a:rPr lang="es-ES" dirty="0" err="1" smtClean="0"/>
              <a:t>psicólogica</a:t>
            </a:r>
            <a:r>
              <a:rPr lang="es-ES" dirty="0" smtClean="0"/>
              <a:t> y económica</a:t>
            </a:r>
          </a:p>
          <a:p>
            <a:endParaRPr lang="es-ES" dirty="0"/>
          </a:p>
          <a:p>
            <a:endParaRPr lang="es-AR" dirty="0"/>
          </a:p>
        </p:txBody>
      </p:sp>
    </p:spTree>
    <p:extLst>
      <p:ext uri="{BB962C8B-B14F-4D97-AF65-F5344CB8AC3E}">
        <p14:creationId xmlns:p14="http://schemas.microsoft.com/office/powerpoint/2010/main" val="368472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646643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pPr marL="0" indent="0" algn="ctr">
              <a:buNone/>
            </a:pPr>
            <a:endParaRPr lang="es-ES" dirty="0" smtClean="0"/>
          </a:p>
          <a:p>
            <a:pPr marL="0" indent="0" algn="ctr">
              <a:buNone/>
            </a:pPr>
            <a:r>
              <a:rPr lang="es-ES" dirty="0" smtClean="0"/>
              <a:t>Muchas gracias!!!</a:t>
            </a:r>
            <a:endParaRPr lang="es-AR" dirty="0"/>
          </a:p>
        </p:txBody>
      </p:sp>
    </p:spTree>
    <p:extLst>
      <p:ext uri="{BB962C8B-B14F-4D97-AF65-F5344CB8AC3E}">
        <p14:creationId xmlns:p14="http://schemas.microsoft.com/office/powerpoint/2010/main" val="3680261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solidFill>
                  <a:schemeClr val="accent6">
                    <a:lumMod val="75000"/>
                  </a:schemeClr>
                </a:solidFill>
              </a:rPr>
              <a:t>Perspectiva de género</a:t>
            </a:r>
            <a:endParaRPr lang="es-AR" dirty="0"/>
          </a:p>
        </p:txBody>
      </p:sp>
      <p:sp>
        <p:nvSpPr>
          <p:cNvPr id="3" name="Marcador de contenido 2"/>
          <p:cNvSpPr>
            <a:spLocks noGrp="1"/>
          </p:cNvSpPr>
          <p:nvPr>
            <p:ph idx="1"/>
          </p:nvPr>
        </p:nvSpPr>
        <p:spPr/>
        <p:txBody>
          <a:bodyPr>
            <a:normAutofit lnSpcReduction="10000"/>
          </a:bodyPr>
          <a:lstStyle/>
          <a:p>
            <a:pPr marL="0" indent="0" algn="ctr">
              <a:buNone/>
            </a:pPr>
            <a:r>
              <a:rPr lang="es-ES" b="1" dirty="0" smtClean="0">
                <a:solidFill>
                  <a:srgbClr val="7030A0"/>
                </a:solidFill>
              </a:rPr>
              <a:t>IV Conferencia Mundial sobre la Mujer ONU</a:t>
            </a:r>
          </a:p>
          <a:p>
            <a:pPr marL="0" indent="0" algn="ctr">
              <a:buNone/>
            </a:pPr>
            <a:r>
              <a:rPr lang="es-ES" b="1" dirty="0" smtClean="0">
                <a:solidFill>
                  <a:srgbClr val="7030A0"/>
                </a:solidFill>
              </a:rPr>
              <a:t>(</a:t>
            </a:r>
            <a:r>
              <a:rPr lang="es-ES" b="1" dirty="0" smtClean="0">
                <a:solidFill>
                  <a:srgbClr val="7030A0"/>
                </a:solidFill>
              </a:rPr>
              <a:t>Beijing, 1995)</a:t>
            </a:r>
          </a:p>
          <a:p>
            <a:pPr marL="0" indent="0" algn="ctr">
              <a:buNone/>
            </a:pPr>
            <a:endParaRPr lang="es-AR" dirty="0" smtClean="0">
              <a:solidFill>
                <a:srgbClr val="7030A0"/>
              </a:solidFill>
            </a:endParaRPr>
          </a:p>
          <a:p>
            <a:pPr algn="just"/>
            <a:r>
              <a:rPr lang="es-AR" dirty="0" smtClean="0"/>
              <a:t>Identificar estereotipos de género</a:t>
            </a:r>
          </a:p>
          <a:p>
            <a:pPr marL="0" indent="0" algn="just">
              <a:buNone/>
            </a:pPr>
            <a:endParaRPr lang="es-AR" dirty="0" smtClean="0"/>
          </a:p>
          <a:p>
            <a:pPr algn="just"/>
            <a:r>
              <a:rPr lang="es-AR" dirty="0" smtClean="0"/>
              <a:t>Reconocer </a:t>
            </a:r>
            <a:r>
              <a:rPr lang="es-AR" dirty="0" smtClean="0"/>
              <a:t>las desigualdades estructurales que </a:t>
            </a:r>
            <a:r>
              <a:rPr lang="es-AR" dirty="0" smtClean="0"/>
              <a:t>generan</a:t>
            </a:r>
            <a:r>
              <a:rPr lang="es-AR" dirty="0" smtClean="0"/>
              <a:t>.</a:t>
            </a:r>
          </a:p>
          <a:p>
            <a:endParaRPr lang="es-ES" dirty="0" smtClean="0"/>
          </a:p>
          <a:p>
            <a:pPr algn="just"/>
            <a:r>
              <a:rPr lang="es-AR" dirty="0"/>
              <a:t>T</a:t>
            </a:r>
            <a:r>
              <a:rPr lang="es-AR" dirty="0" smtClean="0"/>
              <a:t>ransformar </a:t>
            </a:r>
            <a:r>
              <a:rPr lang="es-AR" dirty="0"/>
              <a:t>las condiciones que hacen que los estereotipos de género se perpetúen. </a:t>
            </a:r>
          </a:p>
          <a:p>
            <a:pPr marL="0" indent="0" algn="just">
              <a:buNone/>
            </a:pPr>
            <a:endParaRPr lang="es-AR" dirty="0"/>
          </a:p>
          <a:p>
            <a:endParaRPr lang="es-AR" dirty="0" smtClean="0"/>
          </a:p>
          <a:p>
            <a:endParaRPr lang="es-AR" dirty="0"/>
          </a:p>
          <a:p>
            <a:pPr marL="0" indent="0">
              <a:buNone/>
            </a:pPr>
            <a:endParaRPr lang="es-AR" dirty="0" smtClean="0"/>
          </a:p>
          <a:p>
            <a:endParaRPr lang="es-AR" dirty="0" smtClean="0"/>
          </a:p>
          <a:p>
            <a:pPr marL="0" indent="0">
              <a:buNone/>
            </a:pPr>
            <a:endParaRPr lang="es-AR" dirty="0"/>
          </a:p>
        </p:txBody>
      </p:sp>
    </p:spTree>
    <p:extLst>
      <p:ext uri="{BB962C8B-B14F-4D97-AF65-F5344CB8AC3E}">
        <p14:creationId xmlns:p14="http://schemas.microsoft.com/office/powerpoint/2010/main" val="62600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solidFill>
                  <a:schemeClr val="accent6">
                    <a:lumMod val="75000"/>
                  </a:schemeClr>
                </a:solidFill>
              </a:rPr>
              <a:t>Perspectiva de género en el Derecho de Daños</a:t>
            </a:r>
            <a:endParaRPr lang="es-AR" dirty="0"/>
          </a:p>
        </p:txBody>
      </p:sp>
      <p:sp>
        <p:nvSpPr>
          <p:cNvPr id="3" name="Marcador de contenido 2"/>
          <p:cNvSpPr>
            <a:spLocks noGrp="1"/>
          </p:cNvSpPr>
          <p:nvPr>
            <p:ph idx="1"/>
          </p:nvPr>
        </p:nvSpPr>
        <p:spPr/>
        <p:txBody>
          <a:bodyPr>
            <a:normAutofit lnSpcReduction="10000"/>
          </a:bodyPr>
          <a:lstStyle/>
          <a:p>
            <a:pPr algn="just"/>
            <a:r>
              <a:rPr lang="es-AR" sz="2400" dirty="0" smtClean="0"/>
              <a:t>Considerar los diferentes tipos y modalidades de violencias contra las mujeres, niñas y adolescentes; y sus problemas </a:t>
            </a:r>
            <a:r>
              <a:rPr lang="es-AR" sz="2400" dirty="0" smtClean="0"/>
              <a:t>probatorios</a:t>
            </a:r>
          </a:p>
          <a:p>
            <a:pPr algn="just"/>
            <a:r>
              <a:rPr lang="es-ES" sz="2400" dirty="0" smtClean="0"/>
              <a:t>Flexibilidad probatoria (CIDH: “Penal Castro </a:t>
            </a:r>
            <a:r>
              <a:rPr lang="es-ES" sz="2400" dirty="0" err="1" smtClean="0"/>
              <a:t>Castro</a:t>
            </a:r>
            <a:r>
              <a:rPr lang="es-ES" sz="2400" dirty="0" smtClean="0"/>
              <a:t> vs Perú”, 2006; “Valentina Rosendo Cantú y </a:t>
            </a:r>
            <a:r>
              <a:rPr lang="es-ES" sz="2400" dirty="0" err="1" smtClean="0"/>
              <a:t>ot</a:t>
            </a:r>
            <a:r>
              <a:rPr lang="es-ES" sz="2400" dirty="0" smtClean="0"/>
              <a:t>. vs México”, 2010; “VRP, VPC vs Nicaragua”, 2017; y otros)</a:t>
            </a:r>
          </a:p>
          <a:p>
            <a:pPr algn="just"/>
            <a:r>
              <a:rPr lang="es-AR" sz="2400" dirty="0" smtClean="0"/>
              <a:t>Aplicar </a:t>
            </a:r>
            <a:r>
              <a:rPr lang="es-AR" sz="2400" dirty="0" smtClean="0"/>
              <a:t>el estándar de doble vulnerabilidad de niñas y </a:t>
            </a:r>
            <a:r>
              <a:rPr lang="es-AR" sz="2400" dirty="0" smtClean="0"/>
              <a:t>adolescentes (CIDH: “Campo Algodonero”, 2009)</a:t>
            </a:r>
            <a:endParaRPr lang="es-AR" sz="2400" dirty="0" smtClean="0"/>
          </a:p>
          <a:p>
            <a:pPr algn="just"/>
            <a:r>
              <a:rPr lang="es-AR" sz="2400" dirty="0" smtClean="0"/>
              <a:t>Flexibilidad </a:t>
            </a:r>
            <a:r>
              <a:rPr lang="es-AR" sz="2400" dirty="0" smtClean="0"/>
              <a:t>en la faz preventiva de la RC y complementariedad con legislación especial </a:t>
            </a:r>
            <a:endParaRPr lang="es-AR" sz="2400" dirty="0" smtClean="0"/>
          </a:p>
          <a:p>
            <a:pPr algn="just"/>
            <a:r>
              <a:rPr lang="es-AR" sz="2400" dirty="0"/>
              <a:t>Erradicar estereotipos de género </a:t>
            </a:r>
            <a:r>
              <a:rPr lang="es-AR" sz="2400" dirty="0" smtClean="0"/>
              <a:t>en la evaluación de rubros indemnizatorios</a:t>
            </a:r>
            <a:endParaRPr lang="es-AR" sz="2400" dirty="0"/>
          </a:p>
          <a:p>
            <a:pPr algn="just"/>
            <a:r>
              <a:rPr lang="es-AR" sz="2400" dirty="0" smtClean="0"/>
              <a:t>Evitar </a:t>
            </a:r>
            <a:r>
              <a:rPr lang="es-AR" sz="2400" dirty="0" smtClean="0"/>
              <a:t>discriminación en materia de cuantificación de daños</a:t>
            </a:r>
          </a:p>
          <a:p>
            <a:pPr algn="just"/>
            <a:r>
              <a:rPr lang="es-AR" sz="2400" dirty="0" smtClean="0"/>
              <a:t>Receptar estándares CIDH en materia RC del Estado por violencia de género</a:t>
            </a:r>
          </a:p>
          <a:p>
            <a:pPr marL="0" indent="0" algn="just">
              <a:buNone/>
            </a:pPr>
            <a:endParaRPr lang="es-AR" dirty="0" smtClean="0"/>
          </a:p>
          <a:p>
            <a:pPr marL="0" indent="0">
              <a:buNone/>
            </a:pPr>
            <a:endParaRPr lang="es-AR" dirty="0"/>
          </a:p>
        </p:txBody>
      </p:sp>
    </p:spTree>
    <p:extLst>
      <p:ext uri="{BB962C8B-B14F-4D97-AF65-F5344CB8AC3E}">
        <p14:creationId xmlns:p14="http://schemas.microsoft.com/office/powerpoint/2010/main" val="3949724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chemeClr val="accent6">
                    <a:lumMod val="50000"/>
                  </a:schemeClr>
                </a:solidFill>
              </a:rPr>
              <a:t>Tres casos</a:t>
            </a:r>
            <a:endParaRPr lang="es-AR" b="1" dirty="0">
              <a:solidFill>
                <a:schemeClr val="accent6">
                  <a:lumMod val="50000"/>
                </a:schemeClr>
              </a:solidFill>
            </a:endParaRPr>
          </a:p>
        </p:txBody>
      </p:sp>
      <p:sp>
        <p:nvSpPr>
          <p:cNvPr id="3" name="Marcador de contenido 2"/>
          <p:cNvSpPr>
            <a:spLocks noGrp="1"/>
          </p:cNvSpPr>
          <p:nvPr>
            <p:ph idx="1"/>
          </p:nvPr>
        </p:nvSpPr>
        <p:spPr/>
        <p:txBody>
          <a:bodyPr>
            <a:normAutofit/>
          </a:bodyPr>
          <a:lstStyle/>
          <a:p>
            <a:r>
              <a:rPr lang="es-ES" dirty="0"/>
              <a:t>Cámara de Apelaciones en lo Civil y Comercial de </a:t>
            </a:r>
            <a:r>
              <a:rPr lang="es-ES" dirty="0" err="1" smtClean="0"/>
              <a:t>Necochea</a:t>
            </a:r>
            <a:r>
              <a:rPr lang="es-ES" dirty="0" smtClean="0"/>
              <a:t>, “P</a:t>
            </a:r>
            <a:r>
              <a:rPr lang="es-ES" dirty="0"/>
              <a:t>., M. C. c. B., M. S. s/ daños y </a:t>
            </a:r>
            <a:r>
              <a:rPr lang="es-ES" dirty="0" smtClean="0"/>
              <a:t>perjuicios”, 27/02/2017</a:t>
            </a:r>
            <a:endParaRPr lang="es-AR" dirty="0" smtClean="0"/>
          </a:p>
          <a:p>
            <a:pPr marL="0" indent="0" algn="just">
              <a:buNone/>
            </a:pPr>
            <a:endParaRPr lang="es-AR" dirty="0"/>
          </a:p>
          <a:p>
            <a:r>
              <a:rPr lang="es-AR" dirty="0" smtClean="0"/>
              <a:t>Cámara Civil y Comercial </a:t>
            </a:r>
            <a:r>
              <a:rPr lang="es-AR" dirty="0"/>
              <a:t>de Paraná, sala 2, </a:t>
            </a:r>
            <a:r>
              <a:rPr lang="es-AR" dirty="0" smtClean="0"/>
              <a:t>7/12/2018, </a:t>
            </a:r>
            <a:r>
              <a:rPr lang="es-AR" dirty="0"/>
              <a:t>“G. M. D. V. y otros c. Estado Provincial s/ ordinario daños y perjuicios”, </a:t>
            </a:r>
            <a:br>
              <a:rPr lang="es-AR" dirty="0"/>
            </a:br>
            <a:endParaRPr lang="es-AR" dirty="0" smtClean="0"/>
          </a:p>
          <a:p>
            <a:pPr algn="just"/>
            <a:r>
              <a:rPr lang="es-AR" dirty="0" smtClean="0"/>
              <a:t>Cámara </a:t>
            </a:r>
            <a:r>
              <a:rPr lang="es-AR" dirty="0"/>
              <a:t>2° de Apelaciones Civil y Comercial de La Plata, "R., M.C. C/ J., J.L s/daños y perjuicios extracontractual“, </a:t>
            </a:r>
            <a:r>
              <a:rPr lang="es-AR" dirty="0" smtClean="0"/>
              <a:t>14/7/2020</a:t>
            </a:r>
          </a:p>
          <a:p>
            <a:endParaRPr lang="es-AR" dirty="0"/>
          </a:p>
        </p:txBody>
      </p:sp>
    </p:spTree>
    <p:extLst>
      <p:ext uri="{BB962C8B-B14F-4D97-AF65-F5344CB8AC3E}">
        <p14:creationId xmlns:p14="http://schemas.microsoft.com/office/powerpoint/2010/main" val="68839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solidFill>
                  <a:schemeClr val="accent6">
                    <a:lumMod val="50000"/>
                  </a:schemeClr>
                </a:solidFill>
              </a:rPr>
              <a:t/>
            </a:r>
            <a:br>
              <a:rPr lang="es-AR" dirty="0" smtClean="0">
                <a:solidFill>
                  <a:schemeClr val="accent6">
                    <a:lumMod val="50000"/>
                  </a:schemeClr>
                </a:solidFill>
              </a:rPr>
            </a:br>
            <a:r>
              <a:rPr lang="es-AR" sz="3100" b="1" dirty="0" smtClean="0">
                <a:solidFill>
                  <a:schemeClr val="accent6">
                    <a:lumMod val="50000"/>
                  </a:schemeClr>
                </a:solidFill>
              </a:rPr>
              <a:t>Considerar </a:t>
            </a:r>
            <a:r>
              <a:rPr lang="es-AR" sz="3100" b="1" dirty="0">
                <a:solidFill>
                  <a:schemeClr val="accent6">
                    <a:lumMod val="50000"/>
                  </a:schemeClr>
                </a:solidFill>
              </a:rPr>
              <a:t>los diferentes tipos y modalidades de violencias contra las mujeres, niñas y adolescentes; y sus problemas probatorios</a:t>
            </a:r>
            <a:r>
              <a:rPr lang="es-AR" dirty="0">
                <a:solidFill>
                  <a:schemeClr val="accent6">
                    <a:lumMod val="50000"/>
                  </a:schemeClr>
                </a:solidFill>
              </a:rPr>
              <a:t/>
            </a:r>
            <a:br>
              <a:rPr lang="es-AR" dirty="0">
                <a:solidFill>
                  <a:schemeClr val="accent6">
                    <a:lumMod val="50000"/>
                  </a:schemeClr>
                </a:solidFill>
              </a:rPr>
            </a:br>
            <a:endParaRPr lang="es-AR" dirty="0">
              <a:solidFill>
                <a:schemeClr val="accent6">
                  <a:lumMod val="50000"/>
                </a:schemeClr>
              </a:solidFill>
            </a:endParaRPr>
          </a:p>
        </p:txBody>
      </p:sp>
      <p:sp>
        <p:nvSpPr>
          <p:cNvPr id="3" name="Marcador de contenido 2"/>
          <p:cNvSpPr>
            <a:spLocks noGrp="1"/>
          </p:cNvSpPr>
          <p:nvPr>
            <p:ph idx="1"/>
          </p:nvPr>
        </p:nvSpPr>
        <p:spPr/>
        <p:txBody>
          <a:bodyPr>
            <a:normAutofit/>
          </a:bodyPr>
          <a:lstStyle/>
          <a:p>
            <a:pPr marL="0" indent="0" algn="ctr">
              <a:buNone/>
            </a:pPr>
            <a:r>
              <a:rPr lang="es-ES" b="1" dirty="0">
                <a:solidFill>
                  <a:schemeClr val="accent6">
                    <a:lumMod val="50000"/>
                  </a:schemeClr>
                </a:solidFill>
              </a:rPr>
              <a:t>Cámara de Apelaciones en lo Civil y Comercial de </a:t>
            </a:r>
            <a:r>
              <a:rPr lang="es-ES" b="1" dirty="0" err="1">
                <a:solidFill>
                  <a:schemeClr val="accent6">
                    <a:lumMod val="50000"/>
                  </a:schemeClr>
                </a:solidFill>
              </a:rPr>
              <a:t>Necochea</a:t>
            </a:r>
            <a:r>
              <a:rPr lang="es-ES" b="1" dirty="0">
                <a:solidFill>
                  <a:schemeClr val="accent6">
                    <a:lumMod val="50000"/>
                  </a:schemeClr>
                </a:solidFill>
              </a:rPr>
              <a:t>, “P., M. C. c. B., M. S. s/ daños y perjuicios”, 27/02/2017</a:t>
            </a:r>
            <a:endParaRPr lang="es-AR" b="1" dirty="0">
              <a:solidFill>
                <a:schemeClr val="accent6">
                  <a:lumMod val="50000"/>
                </a:schemeClr>
              </a:solidFill>
            </a:endParaRPr>
          </a:p>
          <a:p>
            <a:pPr marL="0" indent="0" algn="ctr">
              <a:buNone/>
            </a:pPr>
            <a:endParaRPr lang="es-ES" b="1" dirty="0" smtClean="0"/>
          </a:p>
          <a:p>
            <a:pPr marL="0" indent="0" algn="ctr">
              <a:buNone/>
            </a:pPr>
            <a:r>
              <a:rPr lang="es-ES" sz="2400" b="1" dirty="0" smtClean="0"/>
              <a:t>HECHOS</a:t>
            </a:r>
            <a:endParaRPr lang="es-ES" sz="2400" dirty="0" smtClean="0"/>
          </a:p>
          <a:p>
            <a:pPr marL="0" indent="0" algn="just">
              <a:buNone/>
            </a:pPr>
            <a:r>
              <a:rPr lang="es-ES" sz="2400" dirty="0" smtClean="0"/>
              <a:t>Una </a:t>
            </a:r>
            <a:r>
              <a:rPr lang="es-ES" sz="2400" dirty="0"/>
              <a:t>mujer reclamó, por sí y en representación de su hijo menor, una indemnización por daño moral al padre de este último, quien se mantuvo ausente durante el embarazo y hasta el fallecimiento del niño con motivo de una grave enfermedad. La sentencia admitió la pretensión. Apelado el decisorio, la Cámara lo confirmó. </a:t>
            </a:r>
            <a:endParaRPr lang="es-ES" sz="2400" dirty="0" smtClean="0"/>
          </a:p>
        </p:txBody>
      </p:sp>
    </p:spTree>
    <p:extLst>
      <p:ext uri="{BB962C8B-B14F-4D97-AF65-F5344CB8AC3E}">
        <p14:creationId xmlns:p14="http://schemas.microsoft.com/office/powerpoint/2010/main" val="236499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solidFill>
                  <a:schemeClr val="accent6">
                    <a:lumMod val="50000"/>
                  </a:schemeClr>
                </a:solidFill>
              </a:rPr>
              <a:t/>
            </a:r>
            <a:br>
              <a:rPr lang="es-AR" dirty="0" smtClean="0">
                <a:solidFill>
                  <a:schemeClr val="accent6">
                    <a:lumMod val="50000"/>
                  </a:schemeClr>
                </a:solidFill>
              </a:rPr>
            </a:br>
            <a:r>
              <a:rPr lang="es-AR" sz="3100" b="1" dirty="0" smtClean="0">
                <a:solidFill>
                  <a:schemeClr val="accent6">
                    <a:lumMod val="50000"/>
                  </a:schemeClr>
                </a:solidFill>
              </a:rPr>
              <a:t>Considerar </a:t>
            </a:r>
            <a:r>
              <a:rPr lang="es-AR" sz="3100" b="1" dirty="0">
                <a:solidFill>
                  <a:schemeClr val="accent6">
                    <a:lumMod val="50000"/>
                  </a:schemeClr>
                </a:solidFill>
              </a:rPr>
              <a:t>los diferentes tipos y modalidades de violencias contra las mujeres, niñas y adolescentes; y sus problemas probatorios</a:t>
            </a:r>
            <a:r>
              <a:rPr lang="es-AR" dirty="0">
                <a:solidFill>
                  <a:schemeClr val="accent6">
                    <a:lumMod val="50000"/>
                  </a:schemeClr>
                </a:solidFill>
              </a:rPr>
              <a:t/>
            </a:r>
            <a:br>
              <a:rPr lang="es-AR" dirty="0">
                <a:solidFill>
                  <a:schemeClr val="accent6">
                    <a:lumMod val="50000"/>
                  </a:schemeClr>
                </a:solidFill>
              </a:rPr>
            </a:br>
            <a:endParaRPr lang="es-AR" dirty="0">
              <a:solidFill>
                <a:schemeClr val="accent6">
                  <a:lumMod val="50000"/>
                </a:schemeClr>
              </a:solidFill>
            </a:endParaRPr>
          </a:p>
        </p:txBody>
      </p:sp>
      <p:sp>
        <p:nvSpPr>
          <p:cNvPr id="3" name="Marcador de contenido 2"/>
          <p:cNvSpPr>
            <a:spLocks noGrp="1"/>
          </p:cNvSpPr>
          <p:nvPr>
            <p:ph idx="1"/>
          </p:nvPr>
        </p:nvSpPr>
        <p:spPr/>
        <p:txBody>
          <a:bodyPr>
            <a:normAutofit fontScale="92500" lnSpcReduction="20000"/>
          </a:bodyPr>
          <a:lstStyle/>
          <a:p>
            <a:pPr marL="0" indent="0" algn="ctr">
              <a:buNone/>
            </a:pPr>
            <a:r>
              <a:rPr lang="es-ES" b="1" dirty="0">
                <a:solidFill>
                  <a:schemeClr val="accent6">
                    <a:lumMod val="50000"/>
                  </a:schemeClr>
                </a:solidFill>
              </a:rPr>
              <a:t>Cámara de Apelaciones en lo Civil y Comercial de </a:t>
            </a:r>
            <a:r>
              <a:rPr lang="es-ES" b="1" dirty="0" err="1">
                <a:solidFill>
                  <a:schemeClr val="accent6">
                    <a:lumMod val="50000"/>
                  </a:schemeClr>
                </a:solidFill>
              </a:rPr>
              <a:t>Necochea</a:t>
            </a:r>
            <a:r>
              <a:rPr lang="es-ES" b="1" dirty="0">
                <a:solidFill>
                  <a:schemeClr val="accent6">
                    <a:lumMod val="50000"/>
                  </a:schemeClr>
                </a:solidFill>
              </a:rPr>
              <a:t>, “P., M. C. c. B., M. S. s/ daños y perjuicios”, 27/02/2017</a:t>
            </a:r>
            <a:endParaRPr lang="es-AR" b="1" dirty="0">
              <a:solidFill>
                <a:schemeClr val="accent6">
                  <a:lumMod val="50000"/>
                </a:schemeClr>
              </a:solidFill>
            </a:endParaRPr>
          </a:p>
          <a:p>
            <a:pPr marL="0" indent="0">
              <a:buNone/>
            </a:pPr>
            <a:endParaRPr lang="es-ES" b="1" dirty="0"/>
          </a:p>
          <a:p>
            <a:pPr algn="just"/>
            <a:r>
              <a:rPr lang="es-ES" b="1" i="1" dirty="0" smtClean="0"/>
              <a:t>“</a:t>
            </a:r>
            <a:r>
              <a:rPr lang="es-ES" sz="2400" b="1" i="1" dirty="0" smtClean="0"/>
              <a:t>La </a:t>
            </a:r>
            <a:r>
              <a:rPr lang="es-ES" sz="2400" b="1" i="1" dirty="0"/>
              <a:t>falta absoluta de asistencia al hijo con discapacidad por parte del demandado y los términos en los cuales se refirió tanto a aquél como a los reclamos en su beneficio importaron un exceso intolerable en el ejercicio de sus derechos </a:t>
            </a:r>
            <a:r>
              <a:rPr lang="es-ES" sz="2400" i="1" dirty="0"/>
              <a:t>(art. 1071, Cód. Civil derogado) y </a:t>
            </a:r>
            <a:r>
              <a:rPr lang="es-ES" sz="2400" b="1" i="1" dirty="0"/>
              <a:t>el ejercicio de violencia de género hacia la madre que, como tal, es ilícita y pasible de ser indemnizada</a:t>
            </a:r>
            <a:r>
              <a:rPr lang="es-ES" sz="2400" i="1" dirty="0" smtClean="0"/>
              <a:t>.” </a:t>
            </a:r>
          </a:p>
          <a:p>
            <a:pPr algn="just"/>
            <a:r>
              <a:rPr lang="es-ES" sz="2400" i="1" dirty="0" smtClean="0"/>
              <a:t>“</a:t>
            </a:r>
            <a:r>
              <a:rPr lang="es-ES" sz="2400" b="1" i="1" dirty="0" smtClean="0"/>
              <a:t>La </a:t>
            </a:r>
            <a:r>
              <a:rPr lang="es-ES" sz="2400" b="1" i="1" dirty="0"/>
              <a:t>actitud del demandado, quien omitió colaborar en los procesos en su contra y se sustrajo a sus deberes como progenitor de un niño con discapacidad, colocándose en una posición de poder respecto de la madre aun antes del nacimiento del niño y aprovechándose de esa circunstancia para perpetuarse en la omisión de toda asistencia, configura violencia de género hacia quien no podía actuar de otro modo, pues las necesidades del niño le imponían el rol de única responsable y ello habilita la acción resarcitoria </a:t>
            </a:r>
            <a:r>
              <a:rPr lang="es-ES" sz="2400" i="1" dirty="0"/>
              <a:t>(art. 35, ley 26.485</a:t>
            </a:r>
            <a:r>
              <a:rPr lang="es-ES" sz="2400" i="1" dirty="0" smtClean="0"/>
              <a:t>).”</a:t>
            </a:r>
            <a:endParaRPr lang="es-AR" sz="2400" i="1" dirty="0"/>
          </a:p>
        </p:txBody>
      </p:sp>
    </p:spTree>
    <p:extLst>
      <p:ext uri="{BB962C8B-B14F-4D97-AF65-F5344CB8AC3E}">
        <p14:creationId xmlns:p14="http://schemas.microsoft.com/office/powerpoint/2010/main" val="302380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600" b="1" dirty="0" smtClean="0">
                <a:solidFill>
                  <a:schemeClr val="accent6">
                    <a:lumMod val="75000"/>
                  </a:schemeClr>
                </a:solidFill>
              </a:rPr>
              <a:t>Erradicar estereotipos de género</a:t>
            </a:r>
            <a:endParaRPr lang="es-AR" sz="3600" b="1" dirty="0">
              <a:solidFill>
                <a:schemeClr val="accent6">
                  <a:lumMod val="75000"/>
                </a:schemeClr>
              </a:solidFill>
            </a:endParaRPr>
          </a:p>
        </p:txBody>
      </p:sp>
      <p:sp>
        <p:nvSpPr>
          <p:cNvPr id="3" name="Marcador de contenido 2"/>
          <p:cNvSpPr>
            <a:spLocks noGrp="1"/>
          </p:cNvSpPr>
          <p:nvPr>
            <p:ph idx="1"/>
          </p:nvPr>
        </p:nvSpPr>
        <p:spPr/>
        <p:txBody>
          <a:bodyPr/>
          <a:lstStyle/>
          <a:p>
            <a:pPr marL="0" indent="0" algn="ctr">
              <a:buNone/>
            </a:pPr>
            <a:r>
              <a:rPr lang="es-AR" b="1" dirty="0" smtClean="0"/>
              <a:t>EJEMPLO SOBRE LA ADMISION DE RUBROS INDEMNIZATORIOS</a:t>
            </a:r>
          </a:p>
          <a:p>
            <a:pPr marL="0" indent="0" algn="ctr">
              <a:buNone/>
            </a:pPr>
            <a:endParaRPr lang="es-AR" b="1" dirty="0"/>
          </a:p>
          <a:p>
            <a:pPr marL="0" indent="0" algn="ctr">
              <a:buNone/>
            </a:pPr>
            <a:r>
              <a:rPr lang="es-AR" b="1" dirty="0" smtClean="0"/>
              <a:t>¿El nacimiento de un hijo/a siempre genera felicidad en la madre? ¿No puede generar daños jurídicos? </a:t>
            </a:r>
            <a:endParaRPr lang="es-AR" b="1" dirty="0"/>
          </a:p>
        </p:txBody>
      </p:sp>
    </p:spTree>
    <p:extLst>
      <p:ext uri="{BB962C8B-B14F-4D97-AF65-F5344CB8AC3E}">
        <p14:creationId xmlns:p14="http://schemas.microsoft.com/office/powerpoint/2010/main" val="29235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0"/>
            <a:ext cx="12191999" cy="7410450"/>
          </a:xfrm>
          <a:prstGeom prst="rect">
            <a:avLst/>
          </a:prstGeom>
        </p:spPr>
      </p:pic>
    </p:spTree>
    <p:extLst>
      <p:ext uri="{BB962C8B-B14F-4D97-AF65-F5344CB8AC3E}">
        <p14:creationId xmlns:p14="http://schemas.microsoft.com/office/powerpoint/2010/main" val="348754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1246909"/>
          </a:xfrm>
        </p:spPr>
        <p:txBody>
          <a:bodyPr>
            <a:normAutofit fontScale="90000"/>
          </a:bodyPr>
          <a:lstStyle/>
          <a:p>
            <a:pPr algn="ctr"/>
            <a:r>
              <a:rPr lang="es-AR" sz="2700" b="1" dirty="0" smtClean="0">
                <a:solidFill>
                  <a:schemeClr val="accent6">
                    <a:lumMod val="75000"/>
                  </a:schemeClr>
                </a:solidFill>
              </a:rPr>
              <a:t/>
            </a:r>
            <a:br>
              <a:rPr lang="es-AR" sz="2700" b="1" dirty="0" smtClean="0">
                <a:solidFill>
                  <a:schemeClr val="accent6">
                    <a:lumMod val="75000"/>
                  </a:schemeClr>
                </a:solidFill>
              </a:rPr>
            </a:br>
            <a:r>
              <a:rPr lang="es-AR" sz="2700" b="1" dirty="0" smtClean="0">
                <a:solidFill>
                  <a:schemeClr val="accent6">
                    <a:lumMod val="75000"/>
                  </a:schemeClr>
                </a:solidFill>
              </a:rPr>
              <a:t/>
            </a:r>
            <a:br>
              <a:rPr lang="es-AR" sz="2700" b="1" dirty="0" smtClean="0">
                <a:solidFill>
                  <a:schemeClr val="accent6">
                    <a:lumMod val="75000"/>
                  </a:schemeClr>
                </a:solidFill>
              </a:rPr>
            </a:br>
            <a:r>
              <a:rPr lang="es-AR" sz="2700" b="1" dirty="0" smtClean="0">
                <a:solidFill>
                  <a:schemeClr val="accent6">
                    <a:lumMod val="75000"/>
                  </a:schemeClr>
                </a:solidFill>
              </a:rPr>
              <a:t>“G</a:t>
            </a:r>
            <a:r>
              <a:rPr lang="es-AR" sz="2700" b="1" dirty="0">
                <a:solidFill>
                  <a:schemeClr val="accent6">
                    <a:lumMod val="75000"/>
                  </a:schemeClr>
                </a:solidFill>
              </a:rPr>
              <a:t>. M. D. V. y otros c. Estado Provincial s/ ordinario daños y </a:t>
            </a:r>
            <a:r>
              <a:rPr lang="es-AR" sz="2700" b="1" dirty="0" smtClean="0">
                <a:solidFill>
                  <a:schemeClr val="accent6">
                    <a:lumMod val="75000"/>
                  </a:schemeClr>
                </a:solidFill>
              </a:rPr>
              <a:t>perjuicios”, Juzgado CC de Paraná N°7, 22/09/2017; Cámara CC de Paraná, sala 2, 7/12/2018</a:t>
            </a:r>
            <a:r>
              <a:rPr lang="es-AR" dirty="0">
                <a:solidFill>
                  <a:schemeClr val="accent6">
                    <a:lumMod val="75000"/>
                  </a:schemeClr>
                </a:solidFill>
              </a:rPr>
              <a:t/>
            </a:r>
            <a:br>
              <a:rPr lang="es-AR" dirty="0">
                <a:solidFill>
                  <a:schemeClr val="accent6">
                    <a:lumMod val="75000"/>
                  </a:schemeClr>
                </a:solidFill>
              </a:rPr>
            </a:br>
            <a:endParaRPr lang="es-AR" dirty="0">
              <a:solidFill>
                <a:schemeClr val="accent6">
                  <a:lumMod val="75000"/>
                </a:schemeClr>
              </a:solidFill>
            </a:endParaRPr>
          </a:p>
        </p:txBody>
      </p:sp>
      <p:sp>
        <p:nvSpPr>
          <p:cNvPr id="3" name="Marcador de contenido 2"/>
          <p:cNvSpPr>
            <a:spLocks noGrp="1"/>
          </p:cNvSpPr>
          <p:nvPr>
            <p:ph idx="1"/>
          </p:nvPr>
        </p:nvSpPr>
        <p:spPr>
          <a:xfrm>
            <a:off x="677334" y="1330037"/>
            <a:ext cx="8596668" cy="4711326"/>
          </a:xfrm>
        </p:spPr>
        <p:txBody>
          <a:bodyPr>
            <a:normAutofit fontScale="70000" lnSpcReduction="20000"/>
          </a:bodyPr>
          <a:lstStyle/>
          <a:p>
            <a:pPr algn="just"/>
            <a:endParaRPr lang="es-AR" dirty="0" smtClean="0"/>
          </a:p>
          <a:p>
            <a:pPr algn="just"/>
            <a:r>
              <a:rPr lang="es-AR" dirty="0" smtClean="0"/>
              <a:t>M</a:t>
            </a:r>
            <a:r>
              <a:rPr lang="es-AR" dirty="0" smtClean="0"/>
              <a:t>, 36 años, sufría </a:t>
            </a:r>
            <a:r>
              <a:rPr lang="es-AR" dirty="0"/>
              <a:t>una</a:t>
            </a:r>
            <a:r>
              <a:rPr lang="es-AR" b="1" dirty="0"/>
              <a:t> patología cardíaca congénita</a:t>
            </a:r>
            <a:r>
              <a:rPr lang="es-AR" dirty="0"/>
              <a:t>, que le ocasionaba un cuadro de deficiencia de oxígeno crónica. </a:t>
            </a:r>
            <a:endParaRPr lang="es-AR" dirty="0" smtClean="0"/>
          </a:p>
          <a:p>
            <a:pPr algn="just"/>
            <a:r>
              <a:rPr lang="es-AR" dirty="0" smtClean="0"/>
              <a:t>Tiene un hijo que padece retraso madurativo como consecuencia directa de la patología de su madre.</a:t>
            </a:r>
          </a:p>
          <a:p>
            <a:pPr algn="just"/>
            <a:r>
              <a:rPr lang="es-AR" dirty="0" smtClean="0"/>
              <a:t>Su </a:t>
            </a:r>
            <a:r>
              <a:rPr lang="es-AR" dirty="0"/>
              <a:t>estado se agravó a partir de un </a:t>
            </a:r>
            <a:r>
              <a:rPr lang="es-AR" dirty="0" smtClean="0"/>
              <a:t>segundo embarazo </a:t>
            </a:r>
            <a:r>
              <a:rPr lang="es-AR" dirty="0"/>
              <a:t>en </a:t>
            </a:r>
            <a:r>
              <a:rPr lang="es-AR" b="1" dirty="0"/>
              <a:t>2011. </a:t>
            </a:r>
            <a:r>
              <a:rPr lang="es-AR" b="1" dirty="0" smtClean="0"/>
              <a:t>El feto padecía la misma enfermedad congénita.</a:t>
            </a:r>
          </a:p>
          <a:p>
            <a:pPr algn="just"/>
            <a:r>
              <a:rPr lang="es-AR" dirty="0" smtClean="0"/>
              <a:t>En </a:t>
            </a:r>
            <a:r>
              <a:rPr lang="es-AR" dirty="0"/>
              <a:t>agosto </a:t>
            </a:r>
            <a:r>
              <a:rPr lang="es-AR" dirty="0" smtClean="0"/>
              <a:t>2011,</a:t>
            </a:r>
            <a:r>
              <a:rPr lang="es-AR" dirty="0"/>
              <a:t> en un ateneo interdisciplinario en </a:t>
            </a:r>
            <a:r>
              <a:rPr lang="es-AR" dirty="0" smtClean="0"/>
              <a:t>el Hospital San Martín de Paraná</a:t>
            </a:r>
            <a:r>
              <a:rPr lang="es-AR" dirty="0"/>
              <a:t> se decidió interrumpir el embarazo. </a:t>
            </a:r>
            <a:r>
              <a:rPr lang="es-AR" dirty="0" smtClean="0"/>
              <a:t>M consintió. </a:t>
            </a:r>
          </a:p>
          <a:p>
            <a:pPr algn="just"/>
            <a:r>
              <a:rPr lang="es-AR" dirty="0" smtClean="0"/>
              <a:t>Cuando </a:t>
            </a:r>
            <a:r>
              <a:rPr lang="es-AR" dirty="0"/>
              <a:t>se le estaba por realizar la </a:t>
            </a:r>
            <a:r>
              <a:rPr lang="es-AR" dirty="0" smtClean="0"/>
              <a:t>intervención, </a:t>
            </a:r>
            <a:r>
              <a:rPr lang="es-AR" b="1" dirty="0" smtClean="0"/>
              <a:t>un </a:t>
            </a:r>
            <a:r>
              <a:rPr lang="es-AR" b="1" dirty="0"/>
              <a:t>médico que no trabajaba en ese hospital y que tenía una militancia pública en contra de los </a:t>
            </a:r>
            <a:r>
              <a:rPr lang="es-AR" b="1" dirty="0" smtClean="0"/>
              <a:t>abortos,</a:t>
            </a:r>
            <a:r>
              <a:rPr lang="es-AR" b="1" dirty="0"/>
              <a:t> amenazó a sus colegas con denunciarlos si le hacían el aborto a la mujer. </a:t>
            </a:r>
            <a:r>
              <a:rPr lang="es-AR" b="1" dirty="0" smtClean="0"/>
              <a:t>La </a:t>
            </a:r>
            <a:r>
              <a:rPr lang="es-AR" b="1" dirty="0"/>
              <a:t>intervención se suspendió. </a:t>
            </a:r>
          </a:p>
          <a:p>
            <a:pPr algn="just"/>
            <a:r>
              <a:rPr lang="es-AR" dirty="0" smtClean="0"/>
              <a:t>La derivaron al Hospital Posadas, CABA. </a:t>
            </a:r>
          </a:p>
          <a:p>
            <a:pPr algn="just"/>
            <a:r>
              <a:rPr lang="es-AR" dirty="0" smtClean="0"/>
              <a:t>4 meses después, en noviembre 2011, le hacen un cesárea y nace su hija.</a:t>
            </a:r>
          </a:p>
          <a:p>
            <a:pPr algn="just"/>
            <a:r>
              <a:rPr lang="es-AR" dirty="0" smtClean="0"/>
              <a:t>1 semana más tarde, estando internada, sufre un ACV. Lesiones irreversibles.</a:t>
            </a:r>
          </a:p>
          <a:p>
            <a:endParaRPr lang="es-AR" dirty="0"/>
          </a:p>
        </p:txBody>
      </p:sp>
    </p:spTree>
    <p:extLst>
      <p:ext uri="{BB962C8B-B14F-4D97-AF65-F5344CB8AC3E}">
        <p14:creationId xmlns:p14="http://schemas.microsoft.com/office/powerpoint/2010/main" val="3010601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1175</Words>
  <Application>Microsoft Office PowerPoint</Application>
  <PresentationFormat>Panorámica</PresentationFormat>
  <Paragraphs>81</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Presentación de PowerPoint</vt:lpstr>
      <vt:lpstr>Perspectiva de género</vt:lpstr>
      <vt:lpstr>Perspectiva de género en el Derecho de Daños</vt:lpstr>
      <vt:lpstr>Tres casos</vt:lpstr>
      <vt:lpstr> Considerar los diferentes tipos y modalidades de violencias contra las mujeres, niñas y adolescentes; y sus problemas probatorios </vt:lpstr>
      <vt:lpstr> Considerar los diferentes tipos y modalidades de violencias contra las mujeres, niñas y adolescentes; y sus problemas probatorios </vt:lpstr>
      <vt:lpstr>Erradicar estereotipos de género</vt:lpstr>
      <vt:lpstr>Presentación de PowerPoint</vt:lpstr>
      <vt:lpstr>  “G. M. D. V. y otros c. Estado Provincial s/ ordinario daños y perjuicios”, Juzgado CC de Paraná N°7, 22/09/2017; Cámara CC de Paraná, sala 2, 7/12/2018 </vt:lpstr>
      <vt:lpstr> “G. M. D. V. y otros c. Estado Provincial s/ ordinario daños y perjuicios”, Juzgado CC de Paraná N°7, 22/09/2017; Cámara CC de Paraná, sala 2, 7/12/2018 </vt:lpstr>
      <vt:lpstr>Cámara 2° de Apelaciones Civil y Comercial de La Plata, "R., M.C. C/ J., J.L s/daños y perjuicios extracontractual“, 14/7/2020</vt:lpstr>
      <vt:lpstr>Cámara 2° de Apelaciones Civil y Comercial de La Plata, "R., M.C. C/ J., J.L s/daños y perjuicios extracontractual“, 14/7/2020</vt:lpstr>
      <vt:lpstr>Cámara 2° de Apelaciones Civil y Comercial de La Plata, "R., M.C. C/ J., J.L s/daños y perjuicios extracontractual“, 14/7/2020</vt:lpstr>
      <vt:lpstr>Perspectiva de género en el Derecho de Daños</vt:lpstr>
      <vt:lpstr>Presentación de PowerPoint</vt:lpstr>
      <vt:lpstr>“XXXXX c/YYYYYYY s/ daños y perjuicios”, Juzgado de Familia Nº 2, Secretaría N° 2, Noroeste del Chubut, Esquel, 09/08/2021</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 de Género en el  Derecho de Daños</dc:title>
  <dc:creator>Pamela Carina Tolosa</dc:creator>
  <cp:lastModifiedBy>Pamela Tolosa</cp:lastModifiedBy>
  <cp:revision>28</cp:revision>
  <dcterms:created xsi:type="dcterms:W3CDTF">2020-08-31T13:30:48Z</dcterms:created>
  <dcterms:modified xsi:type="dcterms:W3CDTF">2021-09-22T22:21:33Z</dcterms:modified>
</cp:coreProperties>
</file>