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307" r:id="rId3"/>
    <p:sldId id="308" r:id="rId4"/>
    <p:sldId id="319" r:id="rId5"/>
    <p:sldId id="309" r:id="rId6"/>
    <p:sldId id="310" r:id="rId7"/>
    <p:sldId id="311" r:id="rId8"/>
    <p:sldId id="312" r:id="rId9"/>
    <p:sldId id="313" r:id="rId10"/>
    <p:sldId id="314" r:id="rId11"/>
    <p:sldId id="316" r:id="rId12"/>
    <p:sldId id="317" r:id="rId13"/>
    <p:sldId id="318" r:id="rId14"/>
    <p:sldId id="323" r:id="rId15"/>
    <p:sldId id="288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99"/>
    <a:srgbClr val="0033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149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896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498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1665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85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274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9261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39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583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167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317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646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63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853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959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831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6DFA0-05EE-4C46-9F13-C1ABA9E8103D}" type="datetimeFigureOut">
              <a:rPr lang="es-AR" smtClean="0"/>
              <a:t>30/8/2022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A5576F2-C8AB-451C-A37C-64B480B97B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26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11560" y="-315416"/>
            <a:ext cx="7851648" cy="1828800"/>
          </a:xfrm>
        </p:spPr>
        <p:txBody>
          <a:bodyPr/>
          <a:lstStyle/>
          <a:p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7854696" cy="4320480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AR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s-AR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endParaRPr lang="es-AR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s-AR" sz="48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Jurado y género</a:t>
            </a:r>
            <a:endParaRPr lang="es-AR" sz="3600" b="1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endParaRPr lang="es-AR" sz="3600" b="1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A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María Eugenia Laigle</a:t>
            </a:r>
            <a:endParaRPr lang="es-MX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6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6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AR" sz="36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044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431" y="332656"/>
            <a:ext cx="8229600" cy="1440160"/>
          </a:xfrm>
        </p:spPr>
        <p:txBody>
          <a:bodyPr>
            <a:normAutofit/>
          </a:bodyPr>
          <a:lstStyle/>
          <a:p>
            <a:r>
              <a:rPr lang="es-AR" sz="3200" b="1" u="sng" dirty="0" smtClean="0">
                <a:solidFill>
                  <a:schemeClr val="accent1">
                    <a:lumMod val="75000"/>
                  </a:schemeClr>
                </a:solidFill>
              </a:rPr>
              <a:t>Preparación específica </a:t>
            </a:r>
            <a:br>
              <a:rPr lang="es-AR" sz="3200" b="1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sz="3200" b="1" u="sng" dirty="0" smtClean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AR" sz="3200" b="1" u="sng" dirty="0">
                <a:solidFill>
                  <a:schemeClr val="accent1">
                    <a:lumMod val="75000"/>
                  </a:schemeClr>
                </a:solidFill>
              </a:rPr>
              <a:t>jueces y litigantes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2132856"/>
            <a:ext cx="7488832" cy="43204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sz="28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s-AR" sz="2800" b="1" dirty="0" smtClean="0">
                <a:solidFill>
                  <a:srgbClr val="0033CC"/>
                </a:solidFill>
              </a:rPr>
              <a:t>no desnaturaliza la esencia de la </a:t>
            </a:r>
            <a:r>
              <a:rPr lang="es-AR" sz="2800" b="1" dirty="0" err="1" smtClean="0">
                <a:solidFill>
                  <a:srgbClr val="0033CC"/>
                </a:solidFill>
              </a:rPr>
              <a:t>instit</a:t>
            </a:r>
            <a:r>
              <a:rPr lang="es-AR" sz="2800" b="1" dirty="0" smtClean="0">
                <a:solidFill>
                  <a:srgbClr val="0033CC"/>
                </a:solidFill>
              </a:rPr>
              <a:t>. del Jurado</a:t>
            </a:r>
          </a:p>
          <a:p>
            <a:pPr marL="0" indent="0">
              <a:buNone/>
            </a:pPr>
            <a:endParaRPr lang="es-AR" sz="28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AR" sz="2800" b="1" dirty="0" smtClean="0">
                <a:solidFill>
                  <a:srgbClr val="0033CC"/>
                </a:solidFill>
              </a:rPr>
              <a:t>- no vulnera derecho de la ciudadanía </a:t>
            </a:r>
          </a:p>
          <a:p>
            <a:pPr marL="0" indent="0">
              <a:buNone/>
            </a:pPr>
            <a:endParaRPr lang="es-AR" sz="28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AR" sz="2800" b="1" dirty="0" smtClean="0">
                <a:solidFill>
                  <a:srgbClr val="0033CC"/>
                </a:solidFill>
              </a:rPr>
              <a:t>- Jurado recibe </a:t>
            </a:r>
            <a:r>
              <a:rPr lang="es-AR" sz="2800" b="1" dirty="0" err="1" smtClean="0">
                <a:solidFill>
                  <a:srgbClr val="0033CC"/>
                </a:solidFill>
              </a:rPr>
              <a:t>inform.</a:t>
            </a:r>
            <a:r>
              <a:rPr lang="es-AR" sz="2800" b="1" dirty="0" smtClean="0">
                <a:solidFill>
                  <a:srgbClr val="0033CC"/>
                </a:solidFill>
              </a:rPr>
              <a:t> en </a:t>
            </a:r>
            <a:r>
              <a:rPr lang="es-AR" sz="2800" b="1" dirty="0" err="1" smtClean="0">
                <a:solidFill>
                  <a:srgbClr val="0033CC"/>
                </a:solidFill>
              </a:rPr>
              <a:t>mat.</a:t>
            </a:r>
            <a:r>
              <a:rPr lang="es-AR" sz="2800" b="1" dirty="0" smtClean="0">
                <a:solidFill>
                  <a:srgbClr val="0033CC"/>
                </a:solidFill>
              </a:rPr>
              <a:t> de género </a:t>
            </a:r>
            <a:r>
              <a:rPr lang="es-AR" sz="2800" b="1" dirty="0" err="1" smtClean="0">
                <a:solidFill>
                  <a:srgbClr val="0033CC"/>
                </a:solidFill>
              </a:rPr>
              <a:t>orient</a:t>
            </a:r>
            <a:r>
              <a:rPr lang="es-AR" sz="2800" b="1" dirty="0" smtClean="0">
                <a:solidFill>
                  <a:srgbClr val="0033CC"/>
                </a:solidFill>
              </a:rPr>
              <a:t>. al caso</a:t>
            </a:r>
          </a:p>
          <a:p>
            <a:pPr marL="0" indent="0">
              <a:buNone/>
            </a:pPr>
            <a:endParaRPr lang="es-AR" sz="2800" b="1" dirty="0" smtClean="0">
              <a:solidFill>
                <a:srgbClr val="0033CC"/>
              </a:solidFill>
            </a:endParaRPr>
          </a:p>
          <a:p>
            <a:pPr>
              <a:buFontTx/>
              <a:buChar char="-"/>
            </a:pPr>
            <a:r>
              <a:rPr lang="es-AR" sz="2800" b="1" dirty="0" smtClean="0">
                <a:solidFill>
                  <a:srgbClr val="0033CC"/>
                </a:solidFill>
              </a:rPr>
              <a:t>Jurado decide </a:t>
            </a:r>
            <a:r>
              <a:rPr lang="es-AR" sz="2800" b="1" dirty="0" err="1" smtClean="0">
                <a:solidFill>
                  <a:srgbClr val="0033CC"/>
                </a:solidFill>
              </a:rPr>
              <a:t>exclusivam</a:t>
            </a:r>
            <a:r>
              <a:rPr lang="es-AR" sz="2800" b="1" dirty="0" smtClean="0">
                <a:solidFill>
                  <a:srgbClr val="0033CC"/>
                </a:solidFill>
              </a:rPr>
              <a:t>. en base a la </a:t>
            </a:r>
            <a:r>
              <a:rPr lang="es-AR" sz="2800" b="1" dirty="0" err="1" smtClean="0">
                <a:solidFill>
                  <a:srgbClr val="0033CC"/>
                </a:solidFill>
              </a:rPr>
              <a:t>inform.</a:t>
            </a:r>
            <a:r>
              <a:rPr lang="es-AR" sz="2800" b="1" dirty="0" smtClean="0">
                <a:solidFill>
                  <a:srgbClr val="0033CC"/>
                </a:solidFill>
              </a:rPr>
              <a:t> que recibe durante el juicio. </a:t>
            </a:r>
            <a:endParaRPr lang="es-AR" sz="28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13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b="1" dirty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“los </a:t>
            </a:r>
            <a:r>
              <a:rPr lang="es-AR" sz="2800" b="1" i="1" dirty="0" err="1">
                <a:solidFill>
                  <a:srgbClr val="0033CC"/>
                </a:solidFill>
              </a:rPr>
              <a:t>repres</a:t>
            </a:r>
            <a:r>
              <a:rPr lang="es-AR" sz="2800" b="1" i="1" dirty="0">
                <a:solidFill>
                  <a:srgbClr val="0033CC"/>
                </a:solidFill>
              </a:rPr>
              <a:t>. del saber técnico </a:t>
            </a:r>
            <a:endParaRPr lang="es-AR" sz="2800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se </a:t>
            </a:r>
            <a:r>
              <a:rPr lang="es-AR" sz="2800" b="1" i="1" dirty="0">
                <a:solidFill>
                  <a:srgbClr val="0033CC"/>
                </a:solidFill>
              </a:rPr>
              <a:t>encargan de controlar que el </a:t>
            </a:r>
            <a:endParaRPr lang="es-AR" sz="2800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u="sng" dirty="0" smtClean="0">
                <a:solidFill>
                  <a:schemeClr val="accent2">
                    <a:lumMod val="75000"/>
                  </a:schemeClr>
                </a:solidFill>
              </a:rPr>
              <a:t>camino </a:t>
            </a:r>
            <a:r>
              <a:rPr lang="es-AR" sz="2800" b="1" i="1" u="sng" dirty="0">
                <a:solidFill>
                  <a:schemeClr val="accent2">
                    <a:lumMod val="75000"/>
                  </a:schemeClr>
                </a:solidFill>
              </a:rPr>
              <a:t>hacia la decisión se encuentre </a:t>
            </a:r>
            <a:r>
              <a:rPr lang="es-AR" sz="2800" b="1" i="1" u="sng" dirty="0" smtClean="0">
                <a:solidFill>
                  <a:schemeClr val="accent2">
                    <a:lumMod val="75000"/>
                  </a:schemeClr>
                </a:solidFill>
              </a:rPr>
              <a:t>balizado</a:t>
            </a: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 conf. </a:t>
            </a:r>
            <a:r>
              <a:rPr lang="es-AR" sz="2800" b="1" i="1" dirty="0">
                <a:solidFill>
                  <a:srgbClr val="0033CC"/>
                </a:solidFill>
              </a:rPr>
              <a:t>a reglas </a:t>
            </a:r>
            <a:r>
              <a:rPr lang="es-AR" sz="2800" b="1" i="1" dirty="0" err="1">
                <a:solidFill>
                  <a:srgbClr val="0033CC"/>
                </a:solidFill>
              </a:rPr>
              <a:t>proc</a:t>
            </a:r>
            <a:r>
              <a:rPr lang="es-AR" sz="2800" b="1" i="1" dirty="0">
                <a:solidFill>
                  <a:srgbClr val="0033CC"/>
                </a:solidFill>
              </a:rPr>
              <a:t>. </a:t>
            </a:r>
            <a:r>
              <a:rPr lang="es-AR" sz="2800" b="1" i="1" dirty="0" smtClean="0">
                <a:solidFill>
                  <a:srgbClr val="0033CC"/>
                </a:solidFill>
              </a:rPr>
              <a:t>previas </a:t>
            </a:r>
            <a:r>
              <a:rPr lang="es-AR" sz="2800" b="1" i="1" dirty="0">
                <a:solidFill>
                  <a:srgbClr val="0033CC"/>
                </a:solidFill>
              </a:rPr>
              <a:t>y </a:t>
            </a:r>
            <a:r>
              <a:rPr lang="es-AR" sz="2800" b="1" i="1" dirty="0" smtClean="0">
                <a:solidFill>
                  <a:srgbClr val="0033CC"/>
                </a:solidFill>
              </a:rPr>
              <a:t>precisas;</a:t>
            </a:r>
            <a:endParaRPr lang="es-AR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endParaRPr lang="es-AR" sz="2800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 </a:t>
            </a:r>
            <a:r>
              <a:rPr lang="es-AR" sz="2800" b="1" i="1" dirty="0">
                <a:solidFill>
                  <a:srgbClr val="0033CC"/>
                </a:solidFill>
              </a:rPr>
              <a:t>y los </a:t>
            </a:r>
            <a:r>
              <a:rPr lang="es-AR" sz="2800" b="1" i="1" dirty="0" err="1">
                <a:solidFill>
                  <a:srgbClr val="0033CC"/>
                </a:solidFill>
              </a:rPr>
              <a:t>repres</a:t>
            </a:r>
            <a:r>
              <a:rPr lang="es-AR" sz="2800" b="1" i="1" dirty="0">
                <a:solidFill>
                  <a:srgbClr val="0033CC"/>
                </a:solidFill>
              </a:rPr>
              <a:t> de la opinión popular </a:t>
            </a:r>
            <a:endParaRPr lang="es-AR" sz="2800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se </a:t>
            </a:r>
            <a:r>
              <a:rPr lang="es-AR" sz="2800" b="1" i="1" dirty="0">
                <a:solidFill>
                  <a:srgbClr val="0033CC"/>
                </a:solidFill>
              </a:rPr>
              <a:t>encargan de construir una </a:t>
            </a:r>
            <a:endParaRPr lang="es-AR" sz="2800" b="1" i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conclusión </a:t>
            </a:r>
            <a:r>
              <a:rPr lang="es-AR" sz="2800" b="1" i="1" dirty="0">
                <a:solidFill>
                  <a:srgbClr val="0033CC"/>
                </a:solidFill>
              </a:rPr>
              <a:t>prudencial sobre la base </a:t>
            </a:r>
            <a:r>
              <a:rPr lang="es-AR" sz="2800" b="1" i="1" dirty="0" smtClean="0">
                <a:solidFill>
                  <a:srgbClr val="0033CC"/>
                </a:solidFill>
              </a:rPr>
              <a:t>del</a:t>
            </a:r>
          </a:p>
          <a:p>
            <a:pPr marL="0" indent="0" algn="ctr">
              <a:buNone/>
            </a:pPr>
            <a:r>
              <a:rPr lang="es-AR" sz="2800" b="1" i="1" dirty="0" smtClean="0">
                <a:solidFill>
                  <a:srgbClr val="0033CC"/>
                </a:solidFill>
              </a:rPr>
              <a:t> </a:t>
            </a:r>
            <a:r>
              <a:rPr lang="es-AR" sz="2800" b="1" i="1" dirty="0">
                <a:solidFill>
                  <a:srgbClr val="CC0099"/>
                </a:solidFill>
              </a:rPr>
              <a:t>sentido </a:t>
            </a:r>
            <a:r>
              <a:rPr lang="es-AR" sz="2800" b="1" i="1" dirty="0" smtClean="0">
                <a:solidFill>
                  <a:srgbClr val="CC0099"/>
                </a:solidFill>
              </a:rPr>
              <a:t>común</a:t>
            </a:r>
            <a:r>
              <a:rPr lang="es-AR" sz="2800" b="1" i="1" dirty="0" smtClean="0">
                <a:solidFill>
                  <a:srgbClr val="0033CC"/>
                </a:solidFill>
              </a:rPr>
              <a:t>”</a:t>
            </a:r>
            <a:endParaRPr lang="es-AR" sz="2800" b="1" i="1" dirty="0">
              <a:solidFill>
                <a:srgbClr val="0033CC"/>
              </a:solidFill>
            </a:endParaRPr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877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908720"/>
            <a:ext cx="6347714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4000" b="1" i="1" dirty="0" smtClean="0">
                <a:solidFill>
                  <a:srgbClr val="CC0099"/>
                </a:solidFill>
              </a:rPr>
              <a:t>“El </a:t>
            </a:r>
            <a:r>
              <a:rPr lang="es-AR" sz="4000" b="1" i="1" dirty="0" smtClean="0">
                <a:solidFill>
                  <a:schemeClr val="accent1">
                    <a:lumMod val="50000"/>
                  </a:schemeClr>
                </a:solidFill>
              </a:rPr>
              <a:t>jurado</a:t>
            </a:r>
            <a:r>
              <a:rPr lang="es-AR" sz="4000" b="1" i="1" dirty="0" smtClean="0">
                <a:solidFill>
                  <a:srgbClr val="CC0099"/>
                </a:solidFill>
              </a:rPr>
              <a:t> es el </a:t>
            </a:r>
          </a:p>
          <a:p>
            <a:pPr marL="0" indent="0" algn="ctr">
              <a:buNone/>
            </a:pPr>
            <a:r>
              <a:rPr lang="es-AR" sz="4000" b="1" i="1" u="sng" dirty="0" smtClean="0">
                <a:solidFill>
                  <a:schemeClr val="accent1">
                    <a:lumMod val="50000"/>
                  </a:schemeClr>
                </a:solidFill>
              </a:rPr>
              <a:t>sujeto jurídico más apto </a:t>
            </a:r>
          </a:p>
          <a:p>
            <a:pPr marL="0" indent="0" algn="ctr">
              <a:buNone/>
            </a:pPr>
            <a:r>
              <a:rPr lang="es-AR" sz="4000" b="1" i="1" dirty="0" smtClean="0">
                <a:solidFill>
                  <a:srgbClr val="CC0099"/>
                </a:solidFill>
              </a:rPr>
              <a:t>para ponderar la criminalidad de las acciones u omisiones del prójimo” </a:t>
            </a:r>
          </a:p>
          <a:p>
            <a:pPr marL="0" indent="0" algn="ctr">
              <a:buNone/>
            </a:pPr>
            <a:r>
              <a:rPr lang="es-AR" sz="4000" b="1" i="1" dirty="0">
                <a:solidFill>
                  <a:srgbClr val="CC0099"/>
                </a:solidFill>
              </a:rPr>
              <a:t> </a:t>
            </a:r>
            <a:r>
              <a:rPr lang="es-AR" sz="4000" b="1" i="1" dirty="0" smtClean="0">
                <a:solidFill>
                  <a:srgbClr val="CC0099"/>
                </a:solidFill>
              </a:rPr>
              <a:t>                      </a:t>
            </a:r>
            <a:r>
              <a:rPr lang="es-AR" sz="2400" b="1" i="1" dirty="0" smtClean="0">
                <a:solidFill>
                  <a:srgbClr val="CC0099"/>
                </a:solidFill>
              </a:rPr>
              <a:t>Canales  (CSJN),                    </a:t>
            </a:r>
            <a:r>
              <a:rPr lang="es-AR" sz="2400" b="1" dirty="0" smtClean="0">
                <a:solidFill>
                  <a:srgbClr val="CC0099"/>
                </a:solidFill>
              </a:rPr>
              <a:t>en </a:t>
            </a:r>
            <a:r>
              <a:rPr lang="es-AR" sz="2400" b="1" dirty="0" err="1" smtClean="0">
                <a:solidFill>
                  <a:srgbClr val="CC0099"/>
                </a:solidFill>
              </a:rPr>
              <a:t>rel.</a:t>
            </a:r>
            <a:r>
              <a:rPr lang="es-AR" sz="2400" b="1" dirty="0" smtClean="0">
                <a:solidFill>
                  <a:srgbClr val="CC0099"/>
                </a:solidFill>
              </a:rPr>
              <a:t> a ley que exige mayoría</a:t>
            </a:r>
          </a:p>
          <a:p>
            <a:pPr marL="0" indent="0" algn="ctr">
              <a:buNone/>
            </a:pPr>
            <a:r>
              <a:rPr lang="es-AR" sz="2400" b="1" dirty="0" smtClean="0">
                <a:solidFill>
                  <a:srgbClr val="CC0099"/>
                </a:solidFill>
              </a:rPr>
              <a:t>Mendoza: Unanimidad </a:t>
            </a:r>
            <a:endParaRPr lang="es-AR" sz="24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33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464" y="129494"/>
            <a:ext cx="8229600" cy="708689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rgbClr val="FF3300"/>
                </a:solidFill>
                <a:latin typeface="Arial Black" panose="020B0A04020102020204" pitchFamily="34" charset="0"/>
              </a:rPr>
              <a:t>Balizar</a:t>
            </a:r>
            <a:endParaRPr lang="es-AR" b="1" dirty="0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898" y="838182"/>
            <a:ext cx="6705793" cy="5759169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  <a:t> A.P</a:t>
            </a:r>
            <a: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no autorizar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pr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. explote estereotipos de género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O que introduzca sesgos machistas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Cuidado con la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pr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. de concepto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Aclarar a las partes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preg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. que no serán admitidas</a:t>
            </a:r>
          </a:p>
          <a:p>
            <a:pPr marL="0" indent="0">
              <a:buNone/>
            </a:pPr>
            <a: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  <a:t>A.V.D.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Detectar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pers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. más influenciadas x</a:t>
            </a:r>
          </a:p>
          <a:p>
            <a:pPr marL="0" indent="0">
              <a:buNone/>
            </a:pPr>
            <a:r>
              <a:rPr lang="es-A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    patriarcado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Ser creativos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Citar 48</a:t>
            </a: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s-AR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365104"/>
            <a:ext cx="4104456" cy="20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1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464" y="129494"/>
            <a:ext cx="8229600" cy="708689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rgbClr val="FF3300"/>
                </a:solidFill>
                <a:latin typeface="Arial Black" panose="020B0A04020102020204" pitchFamily="34" charset="0"/>
              </a:rPr>
              <a:t>Balizar</a:t>
            </a:r>
            <a:endParaRPr lang="es-AR" b="1" dirty="0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898" y="838182"/>
            <a:ext cx="6705793" cy="5759169"/>
          </a:xfrm>
        </p:spPr>
        <p:txBody>
          <a:bodyPr>
            <a:normAutofit fontScale="70000" lnSpcReduction="20000"/>
          </a:bodyPr>
          <a:lstStyle/>
          <a:p>
            <a:r>
              <a:rPr lang="es-AR" sz="4000" b="1" u="sng" dirty="0" smtClean="0">
                <a:solidFill>
                  <a:schemeClr val="accent3">
                    <a:lumMod val="50000"/>
                  </a:schemeClr>
                </a:solidFill>
              </a:rPr>
              <a:t>Juicio</a:t>
            </a:r>
            <a:r>
              <a:rPr lang="es-AR" sz="4000" b="1" u="sng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Alegatos</a:t>
            </a:r>
            <a:endParaRPr lang="es-AR" sz="29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Prueba</a:t>
            </a: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Ex</a:t>
            </a: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Testigos: </a:t>
            </a:r>
          </a:p>
          <a:p>
            <a:pPr>
              <a:buFontTx/>
              <a:buChar char="-"/>
            </a:pP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sit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asimétricas de poder</a:t>
            </a:r>
          </a:p>
          <a:p>
            <a:pPr>
              <a:buFontTx/>
              <a:buChar char="-"/>
            </a:pP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Sit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de desigualdad estructural</a:t>
            </a:r>
          </a:p>
          <a:p>
            <a:pPr>
              <a:buFontTx/>
              <a:buChar char="-"/>
            </a:pP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Contexto /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Interssecc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Ex</a:t>
            </a: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2900" b="1" dirty="0" smtClean="0">
                <a:solidFill>
                  <a:schemeClr val="accent1">
                    <a:lumMod val="50000"/>
                  </a:schemeClr>
                </a:solidFill>
              </a:rPr>
              <a:t>Peritos:</a:t>
            </a:r>
            <a:endParaRPr lang="es-AR" sz="2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inf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p/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interpr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los hechos en clave de género</a:t>
            </a:r>
          </a:p>
          <a:p>
            <a:pPr marL="0" indent="0">
              <a:buNone/>
            </a:pP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ej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cir.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 de la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viol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.,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naturaliz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de la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viol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síndrome de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acostumbram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., </a:t>
            </a:r>
            <a:r>
              <a:rPr lang="es-AR" sz="2900" dirty="0" err="1" smtClean="0">
                <a:solidFill>
                  <a:schemeClr val="accent1">
                    <a:lumMod val="50000"/>
                  </a:schemeClr>
                </a:solidFill>
              </a:rPr>
              <a:t>aislam</a:t>
            </a:r>
            <a:r>
              <a:rPr lang="es-AR" sz="2900" dirty="0" smtClean="0">
                <a:solidFill>
                  <a:schemeClr val="accent1">
                    <a:lumMod val="50000"/>
                  </a:schemeClr>
                </a:solidFill>
              </a:rPr>
              <a:t>. social</a:t>
            </a:r>
          </a:p>
          <a:p>
            <a:pPr>
              <a:buFontTx/>
              <a:buChar char="-"/>
            </a:pP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Objeciones</a:t>
            </a:r>
            <a:endParaRPr lang="es-AR" sz="29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s-AR" sz="2900" b="1" dirty="0" err="1" smtClean="0">
                <a:solidFill>
                  <a:schemeClr val="accent2">
                    <a:lumMod val="50000"/>
                  </a:schemeClr>
                </a:solidFill>
              </a:rPr>
              <a:t>Advert</a:t>
            </a: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. / I. admonitorias </a:t>
            </a:r>
          </a:p>
          <a:p>
            <a:pPr marL="0" indent="0">
              <a:buNone/>
            </a:pPr>
            <a:r>
              <a:rPr lang="es-AR" sz="29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AR" sz="2900" b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es-AR" sz="2900" b="1" dirty="0" smtClean="0">
                <a:solidFill>
                  <a:schemeClr val="accent3">
                    <a:lumMod val="50000"/>
                  </a:schemeClr>
                </a:solidFill>
              </a:rPr>
              <a:t>     </a:t>
            </a:r>
          </a:p>
          <a:p>
            <a:r>
              <a:rPr lang="es-AR" sz="4000" b="1" u="sng" dirty="0" smtClean="0">
                <a:solidFill>
                  <a:schemeClr val="accent3">
                    <a:lumMod val="50000"/>
                  </a:schemeClr>
                </a:solidFill>
              </a:rPr>
              <a:t>Instrucciones</a:t>
            </a:r>
            <a:endParaRPr lang="es-AR" sz="4000" u="sng" dirty="0" smtClean="0"/>
          </a:p>
          <a:p>
            <a:endParaRPr lang="es-AR" dirty="0"/>
          </a:p>
        </p:txBody>
      </p:sp>
      <p:pic>
        <p:nvPicPr>
          <p:cNvPr id="5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07526"/>
            <a:ext cx="3946446" cy="263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6192688" cy="388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es-AR" sz="6000" b="1" u="sng" dirty="0" smtClean="0">
                <a:solidFill>
                  <a:srgbClr val="0070C0"/>
                </a:solidFill>
              </a:rPr>
              <a:t>Desafíos</a:t>
            </a:r>
            <a:r>
              <a:rPr lang="es-AR" sz="6000" b="1" dirty="0" smtClean="0">
                <a:solidFill>
                  <a:srgbClr val="0070C0"/>
                </a:solidFill>
              </a:rPr>
              <a:t> </a:t>
            </a:r>
            <a:endParaRPr lang="es-AR" sz="6000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sz="2000" dirty="0" smtClean="0">
                <a:latin typeface="Bookman Old Style" panose="02050604050505020204" pitchFamily="18" charset="0"/>
              </a:rPr>
              <a:t> </a:t>
            </a:r>
          </a:p>
          <a:p>
            <a:pPr algn="just"/>
            <a:endParaRPr lang="es-AR" sz="2800" b="1" dirty="0" smtClean="0"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es-AR" sz="2800" b="1" dirty="0" smtClean="0">
                <a:solidFill>
                  <a:srgbClr val="000099"/>
                </a:solidFill>
                <a:latin typeface="Bookman Old Style" panose="02050604050505020204" pitchFamily="18" charset="0"/>
              </a:rPr>
              <a:t>Juicio por Jurados</a:t>
            </a:r>
            <a:endParaRPr lang="es-AR" sz="1600" b="1" dirty="0" smtClean="0"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s-A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es-A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      - Descubrir este sistema de juzgamiento</a:t>
            </a:r>
          </a:p>
          <a:p>
            <a:pPr marL="0" indent="0" algn="just">
              <a:buNone/>
            </a:pPr>
            <a:r>
              <a:rPr lang="es-A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es-A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      - JP independiente e imparcial</a:t>
            </a:r>
          </a:p>
          <a:p>
            <a:pPr marL="0" indent="0" algn="just">
              <a:buNone/>
            </a:pPr>
            <a:r>
              <a:rPr lang="es-A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es-A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      - Juicio ágil y limpio</a:t>
            </a:r>
          </a:p>
          <a:p>
            <a:pPr marL="0" indent="0" algn="just">
              <a:buNone/>
            </a:pPr>
            <a:r>
              <a:rPr lang="es-A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es-A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      - Instruir al JP en derecho</a:t>
            </a:r>
          </a:p>
          <a:p>
            <a:pPr marL="0" indent="0" algn="just">
              <a:buNone/>
            </a:pPr>
            <a:endParaRPr lang="es-A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r>
              <a:rPr lang="es-AR" sz="2800" b="1" dirty="0" smtClean="0">
                <a:solidFill>
                  <a:srgbClr val="000099"/>
                </a:solidFill>
                <a:latin typeface="Bookman Old Style" panose="02050604050505020204" pitchFamily="18" charset="0"/>
              </a:rPr>
              <a:t>Juzgamiento con mirada de género</a:t>
            </a:r>
          </a:p>
          <a:p>
            <a:pPr marL="0" indent="0" algn="just">
              <a:buNone/>
            </a:pPr>
            <a:r>
              <a:rPr lang="es-AR" sz="2800" b="1" dirty="0" smtClean="0">
                <a:solidFill>
                  <a:srgbClr val="000099"/>
                </a:solidFill>
                <a:latin typeface="Bookman Old Style" panose="02050604050505020204" pitchFamily="18" charset="0"/>
              </a:rPr>
              <a:t>   </a:t>
            </a:r>
            <a:r>
              <a:rPr lang="es-AR" sz="1700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- JP juzgue el caso en base a la igualdad, libre de prejuicios de género</a:t>
            </a:r>
          </a:p>
          <a:p>
            <a:pPr marL="0" indent="0" algn="just">
              <a:buNone/>
            </a:pPr>
            <a:r>
              <a:rPr lang="es-AR" sz="1700" dirty="0">
                <a:solidFill>
                  <a:srgbClr val="7030A0"/>
                </a:solidFill>
                <a:latin typeface="Bookman Old Style" panose="02050604050505020204" pitchFamily="18" charset="0"/>
              </a:rPr>
              <a:t> </a:t>
            </a:r>
            <a:r>
              <a:rPr lang="es-AR" sz="1700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    - Modelo cultural/social</a:t>
            </a:r>
          </a:p>
          <a:p>
            <a:pPr marL="0" indent="0" algn="just">
              <a:buNone/>
            </a:pPr>
            <a:r>
              <a:rPr lang="es-AR" sz="1700" dirty="0">
                <a:solidFill>
                  <a:srgbClr val="7030A0"/>
                </a:solidFill>
                <a:latin typeface="Bookman Old Style" panose="02050604050505020204" pitchFamily="18" charset="0"/>
              </a:rPr>
              <a:t> </a:t>
            </a:r>
            <a:r>
              <a:rPr lang="es-AR" sz="1700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     - Legislación de género      - Avances sociales</a:t>
            </a:r>
            <a:r>
              <a:rPr lang="es-AR" sz="2800" dirty="0" smtClean="0">
                <a:solidFill>
                  <a:srgbClr val="000099"/>
                </a:solidFill>
                <a:latin typeface="Bookman Old Style" panose="02050604050505020204" pitchFamily="18" charset="0"/>
              </a:rPr>
              <a:t>   </a:t>
            </a:r>
            <a:r>
              <a:rPr lang="es-AR" sz="2000" dirty="0" smtClean="0">
                <a:solidFill>
                  <a:srgbClr val="CC0099"/>
                </a:solidFill>
                <a:latin typeface="Bookman Old Style" panose="02050604050505020204" pitchFamily="18" charset="0"/>
              </a:rPr>
              <a:t>        </a:t>
            </a:r>
          </a:p>
          <a:p>
            <a:pPr algn="just"/>
            <a:endParaRPr lang="es-AR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9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Autofit/>
          </a:bodyPr>
          <a:lstStyle/>
          <a:p>
            <a:r>
              <a:rPr lang="es-AR" sz="4000" u="sng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Caso Acuña</a:t>
            </a:r>
            <a:endParaRPr lang="es-AR" sz="4000" u="sng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2677"/>
            <a:ext cx="8229600" cy="4284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4000" b="1" u="sng" dirty="0" smtClean="0">
                <a:solidFill>
                  <a:srgbClr val="7030A0"/>
                </a:solidFill>
              </a:rPr>
              <a:t>Acusación</a:t>
            </a:r>
            <a:r>
              <a:rPr lang="es-AR" sz="4000" b="1" dirty="0" smtClean="0">
                <a:solidFill>
                  <a:srgbClr val="7030A0"/>
                </a:solidFill>
              </a:rPr>
              <a:t>: </a:t>
            </a:r>
            <a:r>
              <a:rPr lang="es-AR" sz="4000" b="1" dirty="0" err="1" smtClean="0">
                <a:solidFill>
                  <a:srgbClr val="7030A0"/>
                </a:solidFill>
              </a:rPr>
              <a:t>Agrav</a:t>
            </a:r>
            <a:r>
              <a:rPr lang="es-AR" sz="4000" b="1" dirty="0" smtClean="0">
                <a:solidFill>
                  <a:srgbClr val="7030A0"/>
                </a:solidFill>
              </a:rPr>
              <a:t>. - 80 inc. 1 C.P.</a:t>
            </a:r>
          </a:p>
          <a:p>
            <a:pPr marL="0" indent="0">
              <a:buNone/>
            </a:pPr>
            <a:r>
              <a:rPr lang="es-AR" sz="4000" b="1" dirty="0" smtClean="0">
                <a:solidFill>
                  <a:srgbClr val="7030A0"/>
                </a:solidFill>
              </a:rPr>
              <a:t>                            - 41 bis C.P.</a:t>
            </a:r>
          </a:p>
          <a:p>
            <a:pPr marL="0" indent="0">
              <a:buNone/>
            </a:pPr>
            <a:endParaRPr lang="es-AR" sz="4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s-AR" sz="4000" b="1" u="sng" dirty="0" smtClean="0">
                <a:solidFill>
                  <a:srgbClr val="7030A0"/>
                </a:solidFill>
              </a:rPr>
              <a:t>Defensa</a:t>
            </a:r>
            <a:r>
              <a:rPr lang="es-AR" sz="4000" b="1" dirty="0">
                <a:solidFill>
                  <a:srgbClr val="7030A0"/>
                </a:solidFill>
              </a:rPr>
              <a:t>: 84 C.P.</a:t>
            </a:r>
            <a:endParaRPr lang="es-AR" sz="40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3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514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200" b="1" dirty="0">
                <a:solidFill>
                  <a:srgbClr val="CC0099"/>
                </a:solidFill>
              </a:rPr>
              <a:t>A.P.</a:t>
            </a:r>
          </a:p>
          <a:p>
            <a:pPr marL="0" indent="0" algn="ctr">
              <a:buNone/>
            </a:pPr>
            <a:r>
              <a:rPr lang="es-AR" sz="3200" b="1" dirty="0">
                <a:solidFill>
                  <a:srgbClr val="CC0099"/>
                </a:solidFill>
              </a:rPr>
              <a:t>A.V.D.</a:t>
            </a:r>
          </a:p>
          <a:p>
            <a:pPr marL="0" indent="0" algn="ctr">
              <a:buNone/>
            </a:pPr>
            <a:r>
              <a:rPr lang="es-AR" sz="3200" b="1" dirty="0">
                <a:solidFill>
                  <a:srgbClr val="CC0099"/>
                </a:solidFill>
              </a:rPr>
              <a:t>Juicio</a:t>
            </a:r>
          </a:p>
          <a:p>
            <a:pPr marL="0" indent="0" algn="ctr">
              <a:buNone/>
            </a:pPr>
            <a:r>
              <a:rPr lang="es-AR" sz="3200" b="1" dirty="0" err="1">
                <a:solidFill>
                  <a:srgbClr val="CC0099"/>
                </a:solidFill>
              </a:rPr>
              <a:t>Litig</a:t>
            </a:r>
            <a:r>
              <a:rPr lang="es-AR" sz="3200" b="1" dirty="0">
                <a:solidFill>
                  <a:srgbClr val="CC0099"/>
                </a:solidFill>
              </a:rPr>
              <a:t>. I.F.</a:t>
            </a:r>
          </a:p>
          <a:p>
            <a:pPr marL="0" indent="0" algn="ctr">
              <a:buNone/>
            </a:pPr>
            <a:r>
              <a:rPr lang="es-AR" sz="3200" b="1" dirty="0" err="1">
                <a:solidFill>
                  <a:srgbClr val="CC0099"/>
                </a:solidFill>
              </a:rPr>
              <a:t>Delib</a:t>
            </a:r>
            <a:r>
              <a:rPr lang="es-AR" sz="3200" b="1" dirty="0">
                <a:solidFill>
                  <a:srgbClr val="CC0099"/>
                </a:solidFill>
              </a:rPr>
              <a:t>./Veredicto</a:t>
            </a:r>
          </a:p>
          <a:p>
            <a:pPr marL="0" indent="0" algn="ctr">
              <a:buNone/>
            </a:pPr>
            <a:r>
              <a:rPr lang="es-AR" sz="3200" b="1" dirty="0">
                <a:solidFill>
                  <a:srgbClr val="CC0099"/>
                </a:solidFill>
              </a:rPr>
              <a:t>Cesura</a:t>
            </a:r>
          </a:p>
          <a:p>
            <a:pPr marL="0" indent="0" algn="ctr">
              <a:buNone/>
            </a:pPr>
            <a:r>
              <a:rPr lang="es-AR" sz="3200" b="1" dirty="0">
                <a:solidFill>
                  <a:srgbClr val="CC0099"/>
                </a:solidFill>
              </a:rPr>
              <a:t>Casación – Voto ampliatorio</a:t>
            </a:r>
          </a:p>
        </p:txBody>
      </p:sp>
    </p:spTree>
    <p:extLst>
      <p:ext uri="{BB962C8B-B14F-4D97-AF65-F5344CB8AC3E}">
        <p14:creationId xmlns:p14="http://schemas.microsoft.com/office/powerpoint/2010/main" val="16830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endParaRPr lang="es-AR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AR" sz="3600" b="1" dirty="0" smtClean="0">
                <a:solidFill>
                  <a:schemeClr val="tx2">
                    <a:lumMod val="75000"/>
                  </a:schemeClr>
                </a:solidFill>
              </a:rPr>
              <a:t>¿El jurado debe recibir información </a:t>
            </a:r>
          </a:p>
          <a:p>
            <a:pPr marL="0" indent="0" algn="ctr">
              <a:buNone/>
            </a:pPr>
            <a:endParaRPr lang="es-AR" sz="3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AR" sz="3600" b="1" dirty="0" smtClean="0">
                <a:solidFill>
                  <a:schemeClr val="tx2">
                    <a:lumMod val="75000"/>
                  </a:schemeClr>
                </a:solidFill>
              </a:rPr>
              <a:t>en materia de género?</a:t>
            </a:r>
            <a:endParaRPr lang="es-AR" sz="3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AR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AR" sz="8000" b="1" dirty="0" smtClean="0">
                <a:solidFill>
                  <a:srgbClr val="CC0099"/>
                </a:solidFill>
              </a:rPr>
              <a:t>Sí</a:t>
            </a:r>
            <a:endParaRPr lang="es-AR" sz="80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2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sz="4000" b="1" dirty="0" smtClean="0">
                <a:solidFill>
                  <a:schemeClr val="accent3">
                    <a:lumMod val="50000"/>
                  </a:schemeClr>
                </a:solidFill>
              </a:rPr>
              <a:t>Capacitación externa al juicio</a:t>
            </a:r>
          </a:p>
          <a:p>
            <a:endParaRPr lang="es-AR" sz="4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AR" sz="4000" b="1" dirty="0" smtClean="0">
                <a:solidFill>
                  <a:schemeClr val="accent3">
                    <a:lumMod val="50000"/>
                  </a:schemeClr>
                </a:solidFill>
              </a:rPr>
              <a:t>Información durante el juicio</a:t>
            </a:r>
          </a:p>
          <a:p>
            <a:endParaRPr lang="es-AR" sz="4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AR" sz="4000" b="1" dirty="0" smtClean="0">
                <a:solidFill>
                  <a:schemeClr val="accent3">
                    <a:lumMod val="50000"/>
                  </a:schemeClr>
                </a:solidFill>
              </a:rPr>
              <a:t>Ambas</a:t>
            </a:r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4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675" y="45290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7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s-AR" u="sng" dirty="0" smtClean="0">
                <a:solidFill>
                  <a:schemeClr val="accent3">
                    <a:lumMod val="50000"/>
                  </a:schemeClr>
                </a:solidFill>
              </a:rPr>
              <a:t>Capacitación externa al proceso.</a:t>
            </a:r>
            <a:endParaRPr lang="es-AR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No está implementada.</a:t>
            </a:r>
          </a:p>
          <a:p>
            <a:pPr marL="0" indent="0">
              <a:buNone/>
            </a:pPr>
            <a:endParaRPr lang="es-AR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Insuficiente.</a:t>
            </a:r>
          </a:p>
          <a:p>
            <a:pPr marL="0" indent="0">
              <a:buNone/>
            </a:pPr>
            <a:endParaRPr lang="es-AR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Incompatible con:</a:t>
            </a:r>
          </a:p>
          <a:p>
            <a:pPr marL="0" indent="0">
              <a:buNone/>
            </a:pP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            las bases de la </a:t>
            </a:r>
            <a:r>
              <a:rPr lang="es-AR" sz="3200" dirty="0" err="1" smtClean="0">
                <a:solidFill>
                  <a:schemeClr val="accent1">
                    <a:lumMod val="50000"/>
                  </a:schemeClr>
                </a:solidFill>
              </a:rPr>
              <a:t>instit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y             			del </a:t>
            </a:r>
            <a:r>
              <a:rPr lang="es-AR" sz="3200" dirty="0" err="1" smtClean="0">
                <a:solidFill>
                  <a:schemeClr val="accent1">
                    <a:lumMod val="50000"/>
                  </a:schemeClr>
                </a:solidFill>
              </a:rPr>
              <a:t>sist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dirty="0" err="1" smtClean="0">
                <a:solidFill>
                  <a:schemeClr val="accent1">
                    <a:lumMod val="50000"/>
                  </a:schemeClr>
                </a:solidFill>
              </a:rPr>
              <a:t>acusat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dirty="0" err="1" smtClean="0">
                <a:solidFill>
                  <a:schemeClr val="accent1">
                    <a:lumMod val="50000"/>
                  </a:schemeClr>
                </a:solidFill>
              </a:rPr>
              <a:t>advers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A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2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5510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¿Puede una </a:t>
            </a:r>
            <a:r>
              <a:rPr lang="es-AR" sz="2400" b="1" dirty="0" err="1" smtClean="0">
                <a:solidFill>
                  <a:schemeClr val="accent3">
                    <a:lumMod val="50000"/>
                  </a:schemeClr>
                </a:solidFill>
              </a:rPr>
              <a:t>capacit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. abarcar todos los casos posibles?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¿Quién la va a dar?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¿Quién la va a controlar?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¿Qué pasa con los ciudadanos que no la hacen?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¿Cómo aseguramos que incorporen esa </a:t>
            </a:r>
            <a:r>
              <a:rPr lang="es-AR" sz="2400" b="1" dirty="0" err="1" smtClean="0">
                <a:solidFill>
                  <a:schemeClr val="accent3">
                    <a:lumMod val="50000"/>
                  </a:schemeClr>
                </a:solidFill>
              </a:rPr>
              <a:t>inform.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¿Cómo van a actuar en la AVD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¿LL no busca legos?</a:t>
            </a:r>
            <a:endParaRPr lang="es-AR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AR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Reglamentación </a:t>
            </a:r>
            <a:r>
              <a:rPr lang="es-AR" sz="2400" b="1" dirty="0" err="1" smtClean="0">
                <a:solidFill>
                  <a:schemeClr val="accent3">
                    <a:lumMod val="50000"/>
                  </a:schemeClr>
                </a:solidFill>
              </a:rPr>
              <a:t>TSJCba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.:</a:t>
            </a:r>
          </a:p>
          <a:p>
            <a:pPr marL="0" indent="0">
              <a:buNone/>
            </a:pPr>
            <a:r>
              <a:rPr lang="es-AR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- genérica/técnica</a:t>
            </a:r>
          </a:p>
          <a:p>
            <a:pPr marL="0" indent="0">
              <a:buNone/>
            </a:pPr>
            <a:r>
              <a:rPr lang="es-AR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- </a:t>
            </a:r>
            <a:r>
              <a:rPr lang="es-AR" sz="2400" b="1" dirty="0" err="1" smtClean="0">
                <a:solidFill>
                  <a:schemeClr val="accent3">
                    <a:lumMod val="50000"/>
                  </a:schemeClr>
                </a:solidFill>
              </a:rPr>
              <a:t>orient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. a casos de mujer víctima</a:t>
            </a:r>
          </a:p>
          <a:p>
            <a:pPr marL="0" indent="0">
              <a:buNone/>
            </a:pPr>
            <a:r>
              <a:rPr lang="es-AR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- </a:t>
            </a:r>
            <a:r>
              <a:rPr lang="es-AR" sz="2400" b="1" dirty="0" err="1" smtClean="0">
                <a:solidFill>
                  <a:schemeClr val="accent3">
                    <a:lumMod val="50000"/>
                  </a:schemeClr>
                </a:solidFill>
              </a:rPr>
              <a:t>T°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 entre selección y juicio</a:t>
            </a:r>
          </a:p>
          <a:p>
            <a:pPr marL="0" indent="0">
              <a:buNone/>
            </a:pPr>
            <a:r>
              <a:rPr lang="es-AR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- Sin litigación previa</a:t>
            </a:r>
            <a:endParaRPr lang="es-A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6000" b="1" i="1" dirty="0" smtClean="0">
                <a:solidFill>
                  <a:srgbClr val="000099"/>
                </a:solidFill>
              </a:rPr>
              <a:t>“… balizar el </a:t>
            </a:r>
          </a:p>
          <a:p>
            <a:pPr marL="0" indent="0" algn="r">
              <a:buNone/>
            </a:pPr>
            <a:r>
              <a:rPr lang="es-AR" sz="6000" b="1" i="1" dirty="0" smtClean="0">
                <a:solidFill>
                  <a:srgbClr val="000099"/>
                </a:solidFill>
              </a:rPr>
              <a:t>camino…”</a:t>
            </a:r>
          </a:p>
          <a:p>
            <a:pPr marL="0" indent="0" algn="r">
              <a:buNone/>
            </a:pPr>
            <a:endParaRPr lang="es-AR" sz="1600" dirty="0" smtClean="0"/>
          </a:p>
          <a:p>
            <a:pPr marL="0" indent="0" algn="r">
              <a:buNone/>
            </a:pPr>
            <a:r>
              <a:rPr lang="es-AR" sz="1600" dirty="0" smtClean="0"/>
              <a:t>Canales </a:t>
            </a:r>
            <a:r>
              <a:rPr lang="es-AR" sz="1600" dirty="0"/>
              <a:t>(CSJN 2019)</a:t>
            </a:r>
            <a:endParaRPr lang="es-AR" sz="1600" b="1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4174</TotalTime>
  <Words>510</Words>
  <Application>Microsoft Office PowerPoint</Application>
  <PresentationFormat>Presentación en pantalla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Bookman Old Style</vt:lpstr>
      <vt:lpstr>Trebuchet MS</vt:lpstr>
      <vt:lpstr>Wingdings</vt:lpstr>
      <vt:lpstr>Wingdings 3</vt:lpstr>
      <vt:lpstr>Faceta</vt:lpstr>
      <vt:lpstr> </vt:lpstr>
      <vt:lpstr>Desafíos </vt:lpstr>
      <vt:lpstr>Caso Acuña</vt:lpstr>
      <vt:lpstr>Presentación de PowerPoint</vt:lpstr>
      <vt:lpstr>Presentación de PowerPoint</vt:lpstr>
      <vt:lpstr>Presentación de PowerPoint</vt:lpstr>
      <vt:lpstr>Capacitación externa al proceso.</vt:lpstr>
      <vt:lpstr>Presentación de PowerPoint</vt:lpstr>
      <vt:lpstr>Presentación de PowerPoint</vt:lpstr>
      <vt:lpstr>Preparación específica  de jueces y litigantes</vt:lpstr>
      <vt:lpstr>Presentación de PowerPoint</vt:lpstr>
      <vt:lpstr>Presentación de PowerPoint</vt:lpstr>
      <vt:lpstr>Balizar</vt:lpstr>
      <vt:lpstr>Balizar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«Los jueces de los hechos»</dc:title>
  <dc:creator>María Eugenia Laigle</dc:creator>
  <cp:lastModifiedBy>ServicioTecnico</cp:lastModifiedBy>
  <cp:revision>177</cp:revision>
  <dcterms:created xsi:type="dcterms:W3CDTF">2021-08-19T20:35:43Z</dcterms:created>
  <dcterms:modified xsi:type="dcterms:W3CDTF">2022-08-30T14:18:12Z</dcterms:modified>
</cp:coreProperties>
</file>