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5" r:id="rId10"/>
    <p:sldId id="266" r:id="rId11"/>
    <p:sldId id="267" r:id="rId12"/>
    <p:sldId id="269" r:id="rId13"/>
    <p:sldId id="268" r:id="rId14"/>
    <p:sldId id="270" r:id="rId15"/>
    <p:sldId id="271" r:id="rId16"/>
    <p:sldId id="272" r:id="rId17"/>
    <p:sldId id="273" r:id="rId18"/>
    <p:sldId id="274" r:id="rId19"/>
    <p:sldId id="275" r:id="rId20"/>
    <p:sldId id="277" r:id="rId21"/>
    <p:sldId id="278" r:id="rId22"/>
    <p:sldId id="279" r:id="rId23"/>
    <p:sldId id="280" r:id="rId24"/>
    <p:sldId id="281" r:id="rId25"/>
    <p:sldId id="283" r:id="rId26"/>
    <p:sldId id="282" r:id="rId27"/>
    <p:sldId id="284" r:id="rId28"/>
    <p:sldId id="285" r:id="rId29"/>
    <p:sldId id="287" r:id="rId30"/>
    <p:sldId id="286" r:id="rId31"/>
    <p:sldId id="288" r:id="rId32"/>
    <p:sldId id="290" r:id="rId33"/>
    <p:sldId id="289" r:id="rId34"/>
    <p:sldId id="292" r:id="rId35"/>
    <p:sldId id="293" r:id="rId36"/>
    <p:sldId id="294" r:id="rId37"/>
    <p:sldId id="29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65"/>
  </p:normalViewPr>
  <p:slideViewPr>
    <p:cSldViewPr snapToGrid="0" snapToObjects="1">
      <p:cViewPr varScale="1">
        <p:scale>
          <a:sx n="112" d="100"/>
          <a:sy n="112" d="100"/>
        </p:scale>
        <p:origin x="57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5/4/22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MX"/>
              <a:t>Haz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MX"/>
              <a:t>Haz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MX"/>
              <a:t>Haz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MX"/>
              <a:t>Haz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MX"/>
              <a:t>Haz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5/4/22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5B5D40-DBAF-3AE4-8220-C36212ED7691}"/>
              </a:ext>
            </a:extLst>
          </p:cNvPr>
          <p:cNvSpPr>
            <a:spLocks noGrp="1"/>
          </p:cNvSpPr>
          <p:nvPr>
            <p:ph type="ctrTitle"/>
          </p:nvPr>
        </p:nvSpPr>
        <p:spPr/>
        <p:txBody>
          <a:bodyPr/>
          <a:lstStyle/>
          <a:p>
            <a:r>
              <a:rPr lang="es-AR" sz="3200" dirty="0"/>
              <a:t>BARROSO MARIA FABIANA C. ASOCIART ART</a:t>
            </a:r>
          </a:p>
        </p:txBody>
      </p:sp>
      <p:sp>
        <p:nvSpPr>
          <p:cNvPr id="3" name="Subtítulo 2">
            <a:extLst>
              <a:ext uri="{FF2B5EF4-FFF2-40B4-BE49-F238E27FC236}">
                <a16:creationId xmlns:a16="http://schemas.microsoft.com/office/drawing/2014/main" id="{660792C3-6902-01A6-2A21-D79932C7DE10}"/>
              </a:ext>
            </a:extLst>
          </p:cNvPr>
          <p:cNvSpPr>
            <a:spLocks noGrp="1"/>
          </p:cNvSpPr>
          <p:nvPr>
            <p:ph type="subTitle" idx="1"/>
          </p:nvPr>
        </p:nvSpPr>
        <p:spPr/>
        <p:txBody>
          <a:bodyPr>
            <a:normAutofit lnSpcReduction="10000"/>
          </a:bodyPr>
          <a:lstStyle/>
          <a:p>
            <a:r>
              <a:rPr lang="es-AR" dirty="0"/>
              <a:t>07/02/2017 SEGUNDA CAMARA DEL TRABAJO</a:t>
            </a:r>
          </a:p>
          <a:p>
            <a:r>
              <a:rPr lang="es-AR" dirty="0"/>
              <a:t>02/11/2017 SUPREMA CORTE DE MENDOZA</a:t>
            </a:r>
          </a:p>
          <a:p>
            <a:r>
              <a:rPr lang="es-AR" dirty="0"/>
              <a:t>17/09/2019 CORTE SUPREMA DE LA NACION</a:t>
            </a:r>
          </a:p>
        </p:txBody>
      </p:sp>
    </p:spTree>
    <p:extLst>
      <p:ext uri="{BB962C8B-B14F-4D97-AF65-F5344CB8AC3E}">
        <p14:creationId xmlns:p14="http://schemas.microsoft.com/office/powerpoint/2010/main" val="952197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1730A1-9DCA-92AD-7DA1-5EA463448B1D}"/>
              </a:ext>
            </a:extLst>
          </p:cNvPr>
          <p:cNvSpPr>
            <a:spLocks noGrp="1"/>
          </p:cNvSpPr>
          <p:nvPr>
            <p:ph type="title"/>
          </p:nvPr>
        </p:nvSpPr>
        <p:spPr/>
        <p:txBody>
          <a:bodyPr/>
          <a:lstStyle/>
          <a:p>
            <a:r>
              <a:rPr lang="es-AR" dirty="0"/>
              <a:t>RESPONSABILIDAD DE LA ART</a:t>
            </a:r>
          </a:p>
        </p:txBody>
      </p:sp>
      <p:sp>
        <p:nvSpPr>
          <p:cNvPr id="3" name="Marcador de contenido 2">
            <a:extLst>
              <a:ext uri="{FF2B5EF4-FFF2-40B4-BE49-F238E27FC236}">
                <a16:creationId xmlns:a16="http://schemas.microsoft.com/office/drawing/2014/main" id="{D751428C-C5B2-9B6A-B76B-3C8DB57F828F}"/>
              </a:ext>
            </a:extLst>
          </p:cNvPr>
          <p:cNvSpPr>
            <a:spLocks noGrp="1"/>
          </p:cNvSpPr>
          <p:nvPr>
            <p:ph idx="1"/>
          </p:nvPr>
        </p:nvSpPr>
        <p:spPr/>
        <p:txBody>
          <a:bodyPr/>
          <a:lstStyle/>
          <a:p>
            <a:r>
              <a:rPr lang="es-AR" dirty="0"/>
              <a:t>LA responsabilidad de las ART es objetiva, es decir, surge de su obligación previsional de sustituir la pérdida de las ganancias del afectado.</a:t>
            </a:r>
          </a:p>
          <a:p>
            <a:r>
              <a:rPr lang="es-AR" dirty="0"/>
              <a:t>En el caso de marras están presentes los elementos objetivos que determinan responsabilidad: 1. pérdida de capacidad </a:t>
            </a:r>
            <a:r>
              <a:rPr lang="es-AR" dirty="0" err="1"/>
              <a:t>laborativa</a:t>
            </a:r>
            <a:r>
              <a:rPr lang="es-AR" dirty="0"/>
              <a:t> de modo permanente; 2. falta de prueba de la aseguradora de haber otorgado las prestaciones en calidad y cantidad suficientes. </a:t>
            </a:r>
          </a:p>
          <a:p>
            <a:r>
              <a:rPr lang="es-AR" dirty="0"/>
              <a:t>La ART rechazó el caso sin evaluar a la trabajadora ni rechazar formalmente (por carta explicando los fundamentos).</a:t>
            </a:r>
          </a:p>
        </p:txBody>
      </p:sp>
    </p:spTree>
    <p:extLst>
      <p:ext uri="{BB962C8B-B14F-4D97-AF65-F5344CB8AC3E}">
        <p14:creationId xmlns:p14="http://schemas.microsoft.com/office/powerpoint/2010/main" val="2139074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5B5D40-DBAF-3AE4-8220-C36212ED7691}"/>
              </a:ext>
            </a:extLst>
          </p:cNvPr>
          <p:cNvSpPr>
            <a:spLocks noGrp="1"/>
          </p:cNvSpPr>
          <p:nvPr>
            <p:ph type="ctrTitle"/>
          </p:nvPr>
        </p:nvSpPr>
        <p:spPr/>
        <p:txBody>
          <a:bodyPr/>
          <a:lstStyle/>
          <a:p>
            <a:r>
              <a:rPr lang="es-AR" sz="3200" dirty="0"/>
              <a:t>MUÑOZ JULIETA C/ BODEGAS SAN HUBERTO S.A. P/ DESPIDO</a:t>
            </a:r>
          </a:p>
        </p:txBody>
      </p:sp>
      <p:sp>
        <p:nvSpPr>
          <p:cNvPr id="3" name="Subtítulo 2">
            <a:extLst>
              <a:ext uri="{FF2B5EF4-FFF2-40B4-BE49-F238E27FC236}">
                <a16:creationId xmlns:a16="http://schemas.microsoft.com/office/drawing/2014/main" id="{660792C3-6902-01A6-2A21-D79932C7DE10}"/>
              </a:ext>
            </a:extLst>
          </p:cNvPr>
          <p:cNvSpPr>
            <a:spLocks noGrp="1"/>
          </p:cNvSpPr>
          <p:nvPr>
            <p:ph type="subTitle" idx="1"/>
          </p:nvPr>
        </p:nvSpPr>
        <p:spPr/>
        <p:txBody>
          <a:bodyPr>
            <a:normAutofit/>
          </a:bodyPr>
          <a:lstStyle/>
          <a:p>
            <a:r>
              <a:rPr lang="es-AR" dirty="0"/>
              <a:t>13/05/2020 SEGUNDA CAMARA DEL TRABAJO</a:t>
            </a:r>
          </a:p>
          <a:p>
            <a:r>
              <a:rPr lang="es-AR" dirty="0"/>
              <a:t>29/03/2021 SUPREMA CORTE DE MENDOZA</a:t>
            </a:r>
          </a:p>
        </p:txBody>
      </p:sp>
    </p:spTree>
    <p:extLst>
      <p:ext uri="{BB962C8B-B14F-4D97-AF65-F5344CB8AC3E}">
        <p14:creationId xmlns:p14="http://schemas.microsoft.com/office/powerpoint/2010/main" val="3637110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E2B35E-75AD-7B5D-A0DE-7FF2F121A4E9}"/>
              </a:ext>
            </a:extLst>
          </p:cNvPr>
          <p:cNvSpPr>
            <a:spLocks noGrp="1"/>
          </p:cNvSpPr>
          <p:nvPr>
            <p:ph type="title"/>
          </p:nvPr>
        </p:nvSpPr>
        <p:spPr/>
        <p:txBody>
          <a:bodyPr/>
          <a:lstStyle/>
          <a:p>
            <a:r>
              <a:rPr lang="es-AR" dirty="0"/>
              <a:t>HECHOS DE LA CAUSA</a:t>
            </a:r>
          </a:p>
        </p:txBody>
      </p:sp>
    </p:spTree>
    <p:extLst>
      <p:ext uri="{BB962C8B-B14F-4D97-AF65-F5344CB8AC3E}">
        <p14:creationId xmlns:p14="http://schemas.microsoft.com/office/powerpoint/2010/main" val="20130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1D891-29A3-F677-1E1B-20B16839C240}"/>
              </a:ext>
            </a:extLst>
          </p:cNvPr>
          <p:cNvSpPr>
            <a:spLocks noGrp="1"/>
          </p:cNvSpPr>
          <p:nvPr>
            <p:ph type="title"/>
          </p:nvPr>
        </p:nvSpPr>
        <p:spPr/>
        <p:txBody>
          <a:bodyPr/>
          <a:lstStyle/>
          <a:p>
            <a:r>
              <a:rPr lang="es-AR" dirty="0"/>
              <a:t>DECLARACIÓN DE LA ACTORA</a:t>
            </a:r>
          </a:p>
        </p:txBody>
      </p:sp>
      <p:sp>
        <p:nvSpPr>
          <p:cNvPr id="3" name="Marcador de contenido 2">
            <a:extLst>
              <a:ext uri="{FF2B5EF4-FFF2-40B4-BE49-F238E27FC236}">
                <a16:creationId xmlns:a16="http://schemas.microsoft.com/office/drawing/2014/main" id="{7674F8EC-04F7-1C65-3B0B-CD0F113CC99D}"/>
              </a:ext>
            </a:extLst>
          </p:cNvPr>
          <p:cNvSpPr>
            <a:spLocks noGrp="1"/>
          </p:cNvSpPr>
          <p:nvPr>
            <p:ph idx="1"/>
          </p:nvPr>
        </p:nvSpPr>
        <p:spPr/>
        <p:txBody>
          <a:bodyPr/>
          <a:lstStyle/>
          <a:p>
            <a:pPr algn="just"/>
            <a:r>
              <a:rPr lang="es-AR" dirty="0">
                <a:solidFill>
                  <a:srgbClr val="0070C0"/>
                </a:solidFill>
              </a:rPr>
              <a:t>LA declaración de la actora es su derecho (art. 16 inc. c Ley 26485). El derecho se aleja así de la dicotomía entre testigo y parte, ya que la mujer objeto de violencia debe ser escuchada, y por lo tanto, su declaración tenida en cuenta por el juez con el resto de las pruebas. Muchas de las violencias contra la mujer suceden en soledad y merecen por eso que las pruebas se adapten a esas circunstancias bajo riesgo de que no haya prueba y el caso quede impune (CSJN, G.A.N. c. S.R. s/ Filiación, La Ley 28/07/2016).</a:t>
            </a:r>
            <a:r>
              <a:rPr lang="es-AR" dirty="0"/>
              <a:t> </a:t>
            </a:r>
          </a:p>
        </p:txBody>
      </p:sp>
    </p:spTree>
    <p:extLst>
      <p:ext uri="{BB962C8B-B14F-4D97-AF65-F5344CB8AC3E}">
        <p14:creationId xmlns:p14="http://schemas.microsoft.com/office/powerpoint/2010/main" val="3221991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01E8C-5903-4B38-B581-C0ECDFAF3903}"/>
              </a:ext>
            </a:extLst>
          </p:cNvPr>
          <p:cNvSpPr>
            <a:spLocks noGrp="1"/>
          </p:cNvSpPr>
          <p:nvPr>
            <p:ph type="title"/>
          </p:nvPr>
        </p:nvSpPr>
        <p:spPr/>
        <p:txBody>
          <a:bodyPr/>
          <a:lstStyle/>
          <a:p>
            <a:r>
              <a:rPr lang="es-AR" dirty="0"/>
              <a:t>DECLARACIÓN DE LA ACTORA</a:t>
            </a:r>
          </a:p>
        </p:txBody>
      </p:sp>
      <p:sp>
        <p:nvSpPr>
          <p:cNvPr id="3" name="Marcador de contenido 2">
            <a:extLst>
              <a:ext uri="{FF2B5EF4-FFF2-40B4-BE49-F238E27FC236}">
                <a16:creationId xmlns:a16="http://schemas.microsoft.com/office/drawing/2014/main" id="{1EC5712E-BE7F-3314-A3E2-EFC97A50B3B4}"/>
              </a:ext>
            </a:extLst>
          </p:cNvPr>
          <p:cNvSpPr>
            <a:spLocks noGrp="1"/>
          </p:cNvSpPr>
          <p:nvPr>
            <p:ph idx="1"/>
          </p:nvPr>
        </p:nvSpPr>
        <p:spPr/>
        <p:txBody>
          <a:bodyPr/>
          <a:lstStyle/>
          <a:p>
            <a:r>
              <a:rPr lang="es-AR" dirty="0"/>
              <a:t>Se enojaba con todos, insultaba mucho, las insultaba a ella y a su secretaria, pasaba mucha vergüenza, me perseguía en las visitas guiadas</a:t>
            </a:r>
          </a:p>
          <a:p>
            <a:r>
              <a:rPr lang="es-AR" dirty="0"/>
              <a:t>Cuenta todo a media voz y muy nerviosa</a:t>
            </a:r>
          </a:p>
          <a:p>
            <a:r>
              <a:rPr lang="es-AR" dirty="0"/>
              <a:t>Tuvo que ir a un psicólogo y a un psiquiatra</a:t>
            </a:r>
          </a:p>
          <a:p>
            <a:r>
              <a:rPr lang="es-AR" dirty="0"/>
              <a:t>Hablaron mal de ella en todas las bodegas de la zona y en el sector turismo del municipio de Luján</a:t>
            </a:r>
          </a:p>
          <a:p>
            <a:pPr marL="0" indent="0">
              <a:buNone/>
            </a:pPr>
            <a:endParaRPr lang="es-AR" dirty="0"/>
          </a:p>
        </p:txBody>
      </p:sp>
    </p:spTree>
    <p:extLst>
      <p:ext uri="{BB962C8B-B14F-4D97-AF65-F5344CB8AC3E}">
        <p14:creationId xmlns:p14="http://schemas.microsoft.com/office/powerpoint/2010/main" val="2513165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87046-4C60-4DEB-232D-73EE4AF19688}"/>
              </a:ext>
            </a:extLst>
          </p:cNvPr>
          <p:cNvSpPr>
            <a:spLocks noGrp="1"/>
          </p:cNvSpPr>
          <p:nvPr>
            <p:ph type="title"/>
          </p:nvPr>
        </p:nvSpPr>
        <p:spPr/>
        <p:txBody>
          <a:bodyPr/>
          <a:lstStyle/>
          <a:p>
            <a:r>
              <a:rPr lang="es-AR" dirty="0"/>
              <a:t>TESTIGO 1</a:t>
            </a:r>
          </a:p>
        </p:txBody>
      </p:sp>
      <p:sp>
        <p:nvSpPr>
          <p:cNvPr id="3" name="Marcador de contenido 2">
            <a:extLst>
              <a:ext uri="{FF2B5EF4-FFF2-40B4-BE49-F238E27FC236}">
                <a16:creationId xmlns:a16="http://schemas.microsoft.com/office/drawing/2014/main" id="{9E493DAF-6968-B8EB-C069-5841126CB3E7}"/>
              </a:ext>
            </a:extLst>
          </p:cNvPr>
          <p:cNvSpPr>
            <a:spLocks noGrp="1"/>
          </p:cNvSpPr>
          <p:nvPr>
            <p:ph idx="1"/>
          </p:nvPr>
        </p:nvSpPr>
        <p:spPr/>
        <p:txBody>
          <a:bodyPr/>
          <a:lstStyle/>
          <a:p>
            <a:r>
              <a:rPr lang="es-AR" dirty="0"/>
              <a:t>A JULIETA la maltrataba todo el tiempo. </a:t>
            </a:r>
          </a:p>
          <a:p>
            <a:r>
              <a:rPr lang="es-AR" dirty="0"/>
              <a:t>Nos acusó de haber robado</a:t>
            </a:r>
          </a:p>
        </p:txBody>
      </p:sp>
    </p:spTree>
    <p:extLst>
      <p:ext uri="{BB962C8B-B14F-4D97-AF65-F5344CB8AC3E}">
        <p14:creationId xmlns:p14="http://schemas.microsoft.com/office/powerpoint/2010/main" val="2545455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5A357C-2B99-199E-7119-786ACE27E60F}"/>
              </a:ext>
            </a:extLst>
          </p:cNvPr>
          <p:cNvSpPr>
            <a:spLocks noGrp="1"/>
          </p:cNvSpPr>
          <p:nvPr>
            <p:ph type="title"/>
          </p:nvPr>
        </p:nvSpPr>
        <p:spPr/>
        <p:txBody>
          <a:bodyPr/>
          <a:lstStyle/>
          <a:p>
            <a:r>
              <a:rPr lang="es-AR" dirty="0"/>
              <a:t>TESTIGO 2</a:t>
            </a:r>
          </a:p>
        </p:txBody>
      </p:sp>
      <p:sp>
        <p:nvSpPr>
          <p:cNvPr id="3" name="Marcador de contenido 2">
            <a:extLst>
              <a:ext uri="{FF2B5EF4-FFF2-40B4-BE49-F238E27FC236}">
                <a16:creationId xmlns:a16="http://schemas.microsoft.com/office/drawing/2014/main" id="{B475DA8A-B501-0C68-1756-918FDAE54F84}"/>
              </a:ext>
            </a:extLst>
          </p:cNvPr>
          <p:cNvSpPr>
            <a:spLocks noGrp="1"/>
          </p:cNvSpPr>
          <p:nvPr>
            <p:ph idx="1"/>
          </p:nvPr>
        </p:nvSpPr>
        <p:spPr/>
        <p:txBody>
          <a:bodyPr/>
          <a:lstStyle/>
          <a:p>
            <a:r>
              <a:rPr lang="es-AR" dirty="0"/>
              <a:t>A LA secretaria la insultaba, a mi me insultaba, a Julieta la insultaba</a:t>
            </a:r>
          </a:p>
          <a:p>
            <a:r>
              <a:rPr lang="es-AR" dirty="0"/>
              <a:t>Cuando estaba enojado empezaba a insultar, gritaba, pegaba portazos</a:t>
            </a:r>
          </a:p>
          <a:p>
            <a:r>
              <a:rPr lang="es-AR" dirty="0"/>
              <a:t>Una vez ella le pidió algo de facturación y él le dijo: </a:t>
            </a:r>
            <a:r>
              <a:rPr lang="es-AR" dirty="0">
                <a:solidFill>
                  <a:srgbClr val="FF0000"/>
                </a:solidFill>
              </a:rPr>
              <a:t>“- Siempre la misma mierda, sos una gorda pelotuda”</a:t>
            </a:r>
          </a:p>
          <a:p>
            <a:r>
              <a:rPr lang="es-AR" dirty="0"/>
              <a:t>Julieta ponía plata de su bolsillo cuando faltaba, para que no empezara a gritar</a:t>
            </a:r>
          </a:p>
        </p:txBody>
      </p:sp>
    </p:spTree>
    <p:extLst>
      <p:ext uri="{BB962C8B-B14F-4D97-AF65-F5344CB8AC3E}">
        <p14:creationId xmlns:p14="http://schemas.microsoft.com/office/powerpoint/2010/main" val="4005470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F855A-27AD-3F01-0735-BBBC5C252653}"/>
              </a:ext>
            </a:extLst>
          </p:cNvPr>
          <p:cNvSpPr>
            <a:spLocks noGrp="1"/>
          </p:cNvSpPr>
          <p:nvPr>
            <p:ph type="title"/>
          </p:nvPr>
        </p:nvSpPr>
        <p:spPr/>
        <p:txBody>
          <a:bodyPr/>
          <a:lstStyle/>
          <a:p>
            <a:r>
              <a:rPr lang="es-AR" dirty="0"/>
              <a:t>CONCLUSIONES JURÍDICA</a:t>
            </a:r>
          </a:p>
        </p:txBody>
      </p:sp>
    </p:spTree>
    <p:extLst>
      <p:ext uri="{BB962C8B-B14F-4D97-AF65-F5344CB8AC3E}">
        <p14:creationId xmlns:p14="http://schemas.microsoft.com/office/powerpoint/2010/main" val="1408522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E49467-64D9-F6B8-C8F6-434E89D47199}"/>
              </a:ext>
            </a:extLst>
          </p:cNvPr>
          <p:cNvSpPr>
            <a:spLocks noGrp="1"/>
          </p:cNvSpPr>
          <p:nvPr>
            <p:ph type="title"/>
          </p:nvPr>
        </p:nvSpPr>
        <p:spPr/>
        <p:txBody>
          <a:bodyPr/>
          <a:lstStyle/>
          <a:p>
            <a:r>
              <a:rPr lang="es-AR" dirty="0"/>
              <a:t>FALTA ÉTICA DEL GERENTE</a:t>
            </a:r>
          </a:p>
        </p:txBody>
      </p:sp>
      <p:sp>
        <p:nvSpPr>
          <p:cNvPr id="3" name="Marcador de contenido 2">
            <a:extLst>
              <a:ext uri="{FF2B5EF4-FFF2-40B4-BE49-F238E27FC236}">
                <a16:creationId xmlns:a16="http://schemas.microsoft.com/office/drawing/2014/main" id="{5A55EC99-C4CE-0F79-07FB-1E8BD4D931E0}"/>
              </a:ext>
            </a:extLst>
          </p:cNvPr>
          <p:cNvSpPr>
            <a:spLocks noGrp="1"/>
          </p:cNvSpPr>
          <p:nvPr>
            <p:ph idx="1"/>
          </p:nvPr>
        </p:nvSpPr>
        <p:spPr/>
        <p:txBody>
          <a:bodyPr/>
          <a:lstStyle/>
          <a:p>
            <a:r>
              <a:rPr lang="es-AR" dirty="0"/>
              <a:t>EL Gerente Gabriel, de modo sistemático y permanente, acosaba a la demandante con insultos, violencia, burlas sobre su apariencia, descalificaciones como persona y en sus tareas</a:t>
            </a:r>
          </a:p>
        </p:txBody>
      </p:sp>
    </p:spTree>
    <p:extLst>
      <p:ext uri="{BB962C8B-B14F-4D97-AF65-F5344CB8AC3E}">
        <p14:creationId xmlns:p14="http://schemas.microsoft.com/office/powerpoint/2010/main" val="1362194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B6372-0EF8-1A96-B182-FE9C6F4B7E6B}"/>
              </a:ext>
            </a:extLst>
          </p:cNvPr>
          <p:cNvSpPr>
            <a:spLocks noGrp="1"/>
          </p:cNvSpPr>
          <p:nvPr>
            <p:ph type="title"/>
          </p:nvPr>
        </p:nvSpPr>
        <p:spPr/>
        <p:txBody>
          <a:bodyPr>
            <a:normAutofit fontScale="90000"/>
          </a:bodyPr>
          <a:lstStyle/>
          <a:p>
            <a:r>
              <a:rPr lang="es-AR" dirty="0"/>
              <a:t>FALTA DE REACCIÓN DE LA EMPRESA</a:t>
            </a:r>
          </a:p>
        </p:txBody>
      </p:sp>
      <p:sp>
        <p:nvSpPr>
          <p:cNvPr id="3" name="Marcador de contenido 2">
            <a:extLst>
              <a:ext uri="{FF2B5EF4-FFF2-40B4-BE49-F238E27FC236}">
                <a16:creationId xmlns:a16="http://schemas.microsoft.com/office/drawing/2014/main" id="{8588E04A-086A-6EB7-632A-EA9B5C2EBE0C}"/>
              </a:ext>
            </a:extLst>
          </p:cNvPr>
          <p:cNvSpPr>
            <a:spLocks noGrp="1"/>
          </p:cNvSpPr>
          <p:nvPr>
            <p:ph idx="1"/>
          </p:nvPr>
        </p:nvSpPr>
        <p:spPr/>
        <p:txBody>
          <a:bodyPr>
            <a:normAutofit fontScale="85000" lnSpcReduction="10000"/>
          </a:bodyPr>
          <a:lstStyle/>
          <a:p>
            <a:pPr algn="just"/>
            <a:r>
              <a:rPr lang="es-AR" dirty="0"/>
              <a:t>PROBADO que los dueños de la empresa (o directivos, ejecutivos principales, o socios mayoritarios), conocían directamente los hechos, sea por denuncia de la afectada o por una reunión directa con los empleados, toleraron las faltas éticas del gerente general, prometiendo que habría un cambio, los corresponde en responsables de omisión</a:t>
            </a:r>
          </a:p>
          <a:p>
            <a:pPr algn="just"/>
            <a:r>
              <a:rPr lang="es-AR" dirty="0">
                <a:solidFill>
                  <a:srgbClr val="0070C0"/>
                </a:solidFill>
              </a:rPr>
              <a:t>El DEBER de la empresa de evitar el daño a los trabajadores, es de resultado: conocido por la empresa el daño provocado por un directivo, deben neutralizarlo eficazmente (ART. 1723 DEL C.C.C.N.: Cuando de las circunstancias de la obligación… surge que el deudor debe obtener un resultado determinado, su responsabilidad es objetiva”)</a:t>
            </a:r>
          </a:p>
          <a:p>
            <a:pPr algn="just"/>
            <a:r>
              <a:rPr lang="es-AR" dirty="0"/>
              <a:t>Está en la esencia del nuevo COMPLIANCE</a:t>
            </a:r>
          </a:p>
        </p:txBody>
      </p:sp>
    </p:spTree>
    <p:extLst>
      <p:ext uri="{BB962C8B-B14F-4D97-AF65-F5344CB8AC3E}">
        <p14:creationId xmlns:p14="http://schemas.microsoft.com/office/powerpoint/2010/main" val="1150900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E2B35E-75AD-7B5D-A0DE-7FF2F121A4E9}"/>
              </a:ext>
            </a:extLst>
          </p:cNvPr>
          <p:cNvSpPr>
            <a:spLocks noGrp="1"/>
          </p:cNvSpPr>
          <p:nvPr>
            <p:ph type="title"/>
          </p:nvPr>
        </p:nvSpPr>
        <p:spPr/>
        <p:txBody>
          <a:bodyPr/>
          <a:lstStyle/>
          <a:p>
            <a:r>
              <a:rPr lang="es-AR" dirty="0"/>
              <a:t>HECHOS DE LA CAUSA</a:t>
            </a:r>
          </a:p>
        </p:txBody>
      </p:sp>
    </p:spTree>
    <p:extLst>
      <p:ext uri="{BB962C8B-B14F-4D97-AF65-F5344CB8AC3E}">
        <p14:creationId xmlns:p14="http://schemas.microsoft.com/office/powerpoint/2010/main" val="1447066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A074D9-769B-A2B3-891A-7F666FDF92EE}"/>
              </a:ext>
            </a:extLst>
          </p:cNvPr>
          <p:cNvSpPr>
            <a:spLocks noGrp="1"/>
          </p:cNvSpPr>
          <p:nvPr>
            <p:ph type="title"/>
          </p:nvPr>
        </p:nvSpPr>
        <p:spPr/>
        <p:txBody>
          <a:bodyPr/>
          <a:lstStyle/>
          <a:p>
            <a:r>
              <a:rPr lang="es-AR" dirty="0"/>
              <a:t>INDEMNIZACIÓN</a:t>
            </a:r>
          </a:p>
        </p:txBody>
      </p:sp>
    </p:spTree>
    <p:extLst>
      <p:ext uri="{BB962C8B-B14F-4D97-AF65-F5344CB8AC3E}">
        <p14:creationId xmlns:p14="http://schemas.microsoft.com/office/powerpoint/2010/main" val="3726622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80F77C-95DD-59A7-6E79-0B21D294511B}"/>
              </a:ext>
            </a:extLst>
          </p:cNvPr>
          <p:cNvSpPr>
            <a:spLocks noGrp="1"/>
          </p:cNvSpPr>
          <p:nvPr>
            <p:ph type="title"/>
          </p:nvPr>
        </p:nvSpPr>
        <p:spPr/>
        <p:txBody>
          <a:bodyPr/>
          <a:lstStyle/>
          <a:p>
            <a:r>
              <a:rPr lang="es-AR" dirty="0"/>
              <a:t>Tarifaria</a:t>
            </a:r>
          </a:p>
        </p:txBody>
      </p:sp>
      <p:sp>
        <p:nvSpPr>
          <p:cNvPr id="3" name="Marcador de contenido 2">
            <a:extLst>
              <a:ext uri="{FF2B5EF4-FFF2-40B4-BE49-F238E27FC236}">
                <a16:creationId xmlns:a16="http://schemas.microsoft.com/office/drawing/2014/main" id="{4E7452FC-A8AE-9F2E-1B62-F6B939165B4D}"/>
              </a:ext>
            </a:extLst>
          </p:cNvPr>
          <p:cNvSpPr>
            <a:spLocks noGrp="1"/>
          </p:cNvSpPr>
          <p:nvPr>
            <p:ph idx="1"/>
          </p:nvPr>
        </p:nvSpPr>
        <p:spPr>
          <a:xfrm>
            <a:off x="1295402" y="2442632"/>
            <a:ext cx="9601196" cy="3318936"/>
          </a:xfrm>
        </p:spPr>
        <p:txBody>
          <a:bodyPr>
            <a:normAutofit fontScale="77500" lnSpcReduction="20000"/>
          </a:bodyPr>
          <a:lstStyle/>
          <a:p>
            <a:r>
              <a:rPr lang="es-AR" dirty="0"/>
              <a:t>Mejor remuneración: $8266, años 3 = $24800,73</a:t>
            </a:r>
          </a:p>
          <a:p>
            <a:r>
              <a:rPr lang="es-AR" dirty="0"/>
              <a:t>“Se evidencia que en este caso la indemnización tarifaria no se ajusta a los altos términos protectorios de la Ley 26485”</a:t>
            </a:r>
          </a:p>
          <a:p>
            <a:r>
              <a:rPr lang="es-AR" dirty="0"/>
              <a:t>“El despido puede generar una reparación económica por la pérdida del empleo, que se asienta en la realidad en una ecuación entre la historia del trabajador – antigüedad – y su ganancia perdida - mejor remuneración”</a:t>
            </a:r>
          </a:p>
          <a:p>
            <a:r>
              <a:rPr lang="es-AR" dirty="0">
                <a:solidFill>
                  <a:srgbClr val="0070C0"/>
                </a:solidFill>
              </a:rPr>
              <a:t>“No obstante, para ajustarse a otros términos constitucionales, que exceden del derecho a la protección contra la arbitrariedad del despido, como el respeto por la dignidad de la mujer trabajadora, contenido en la CEDAW del 18/09/79, la sentencia </a:t>
            </a:r>
            <a:r>
              <a:rPr lang="es-AR" b="1" dirty="0">
                <a:solidFill>
                  <a:srgbClr val="0070C0"/>
                </a:solidFill>
              </a:rPr>
              <a:t>debe evaluar en los casos de despidos provocados por acoso, violencia física o psicológica, u otro motivo de discriminación contra la mujer, que sean indemnizados sus padecimientos por la pérdida del trabajo </a:t>
            </a:r>
            <a:r>
              <a:rPr lang="es-AR" b="1" i="1" dirty="0">
                <a:solidFill>
                  <a:srgbClr val="0070C0"/>
                </a:solidFill>
              </a:rPr>
              <a:t>en estas particulares condiciones”</a:t>
            </a:r>
            <a:endParaRPr lang="es-AR" dirty="0">
              <a:solidFill>
                <a:srgbClr val="0070C0"/>
              </a:solidFill>
            </a:endParaRPr>
          </a:p>
        </p:txBody>
      </p:sp>
    </p:spTree>
    <p:extLst>
      <p:ext uri="{BB962C8B-B14F-4D97-AF65-F5344CB8AC3E}">
        <p14:creationId xmlns:p14="http://schemas.microsoft.com/office/powerpoint/2010/main" val="662156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F6613-5CDB-FC75-B13A-FD001E3898AC}"/>
              </a:ext>
            </a:extLst>
          </p:cNvPr>
          <p:cNvSpPr>
            <a:spLocks noGrp="1"/>
          </p:cNvSpPr>
          <p:nvPr>
            <p:ph type="title"/>
          </p:nvPr>
        </p:nvSpPr>
        <p:spPr/>
        <p:txBody>
          <a:bodyPr>
            <a:noAutofit/>
          </a:bodyPr>
          <a:lstStyle/>
          <a:p>
            <a:r>
              <a:rPr lang="es-AR" sz="3200" dirty="0"/>
              <a:t>Recomendación General 33, art. 19, Comité de Eliminación de Discriminación contra la Mujer ONU</a:t>
            </a:r>
          </a:p>
        </p:txBody>
      </p:sp>
      <p:sp>
        <p:nvSpPr>
          <p:cNvPr id="3" name="Marcador de contenido 2">
            <a:extLst>
              <a:ext uri="{FF2B5EF4-FFF2-40B4-BE49-F238E27FC236}">
                <a16:creationId xmlns:a16="http://schemas.microsoft.com/office/drawing/2014/main" id="{FF352302-3932-FD62-9B0B-4592092586AD}"/>
              </a:ext>
            </a:extLst>
          </p:cNvPr>
          <p:cNvSpPr>
            <a:spLocks noGrp="1"/>
          </p:cNvSpPr>
          <p:nvPr>
            <p:ph idx="1"/>
          </p:nvPr>
        </p:nvSpPr>
        <p:spPr/>
        <p:txBody>
          <a:bodyPr>
            <a:normAutofit lnSpcReduction="10000"/>
          </a:bodyPr>
          <a:lstStyle/>
          <a:p>
            <a:r>
              <a:rPr lang="es-AR" dirty="0"/>
              <a:t>LAS INDEMNIZACIONES DEBEN ASEGURAR:</a:t>
            </a:r>
          </a:p>
          <a:p>
            <a:r>
              <a:rPr lang="es-AR" dirty="0"/>
              <a:t>Que los recursos que otorgan sean adecuados, efectivos, atribuidos con prontitud, holísticos y proporcionales a la gravedad del daño sufrido.</a:t>
            </a:r>
          </a:p>
          <a:p>
            <a:r>
              <a:rPr lang="es-AR" dirty="0"/>
              <a:t>Deben incluir: restitución (reintegración), indemnización (dinero, bienes, servicios), y la rehabilitación (médica y psicológica, y otros servicios sociales)</a:t>
            </a:r>
          </a:p>
          <a:p>
            <a:pPr marL="0" indent="0" algn="just">
              <a:buNone/>
            </a:pPr>
            <a:r>
              <a:rPr lang="es-AR" dirty="0"/>
              <a:t>CONCLUSIÓN: </a:t>
            </a:r>
            <a:r>
              <a:rPr lang="es-AR" dirty="0">
                <a:solidFill>
                  <a:srgbClr val="0070C0"/>
                </a:solidFill>
              </a:rPr>
              <a:t>LAS REPARACIONES cuando hay violencia contra la mujer, son transversalmente determinadas por la CEDAW y sus recomendaciones – RG 33, párr. 19; también: RG 35, párr. 33, RG 28, párr. 32)</a:t>
            </a:r>
            <a:endParaRPr lang="es-AR" dirty="0"/>
          </a:p>
        </p:txBody>
      </p:sp>
    </p:spTree>
    <p:extLst>
      <p:ext uri="{BB962C8B-B14F-4D97-AF65-F5344CB8AC3E}">
        <p14:creationId xmlns:p14="http://schemas.microsoft.com/office/powerpoint/2010/main" val="2115360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2C19BD-25F6-87AB-5115-8088B0ABE29B}"/>
              </a:ext>
            </a:extLst>
          </p:cNvPr>
          <p:cNvSpPr>
            <a:spLocks noGrp="1"/>
          </p:cNvSpPr>
          <p:nvPr>
            <p:ph type="title"/>
          </p:nvPr>
        </p:nvSpPr>
        <p:spPr/>
        <p:txBody>
          <a:bodyPr/>
          <a:lstStyle/>
          <a:p>
            <a:r>
              <a:rPr lang="es-AR" dirty="0"/>
              <a:t>ELEMENTOS TENIDOS EN CUENTA</a:t>
            </a:r>
          </a:p>
        </p:txBody>
      </p:sp>
      <p:sp>
        <p:nvSpPr>
          <p:cNvPr id="3" name="Marcador de contenido 2">
            <a:extLst>
              <a:ext uri="{FF2B5EF4-FFF2-40B4-BE49-F238E27FC236}">
                <a16:creationId xmlns:a16="http://schemas.microsoft.com/office/drawing/2014/main" id="{DD8E992D-A3AC-15DF-5FD9-FE8EB5C7A024}"/>
              </a:ext>
            </a:extLst>
          </p:cNvPr>
          <p:cNvSpPr>
            <a:spLocks noGrp="1"/>
          </p:cNvSpPr>
          <p:nvPr>
            <p:ph idx="1"/>
          </p:nvPr>
        </p:nvSpPr>
        <p:spPr/>
        <p:txBody>
          <a:bodyPr/>
          <a:lstStyle/>
          <a:p>
            <a:r>
              <a:rPr lang="es-AR" dirty="0"/>
              <a:t>Nivel de agresión del acosador</a:t>
            </a:r>
          </a:p>
          <a:p>
            <a:r>
              <a:rPr lang="es-AR" dirty="0"/>
              <a:t>Alto puesto de poder del acosador (cuanto mayor es el deber de actuar éticamente, mayor la responsabilidad de no cumplirlo)</a:t>
            </a:r>
          </a:p>
          <a:p>
            <a:r>
              <a:rPr lang="es-AR" dirty="0"/>
              <a:t>Persecución durante la licencia médica psicológica</a:t>
            </a:r>
          </a:p>
          <a:p>
            <a:r>
              <a:rPr lang="es-AR" dirty="0"/>
              <a:t>Violencia económica (desocupación, mala fama, acusación penal)</a:t>
            </a:r>
          </a:p>
          <a:p>
            <a:r>
              <a:rPr lang="es-AR" dirty="0"/>
              <a:t>Falta de reacción oportuna de la empresa</a:t>
            </a:r>
          </a:p>
        </p:txBody>
      </p:sp>
    </p:spTree>
    <p:extLst>
      <p:ext uri="{BB962C8B-B14F-4D97-AF65-F5344CB8AC3E}">
        <p14:creationId xmlns:p14="http://schemas.microsoft.com/office/powerpoint/2010/main" val="569566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79D8DA-3E17-7BD6-79FB-28366F3A4B7F}"/>
              </a:ext>
            </a:extLst>
          </p:cNvPr>
          <p:cNvSpPr>
            <a:spLocks noGrp="1"/>
          </p:cNvSpPr>
          <p:nvPr>
            <p:ph type="title"/>
          </p:nvPr>
        </p:nvSpPr>
        <p:spPr/>
        <p:txBody>
          <a:bodyPr/>
          <a:lstStyle/>
          <a:p>
            <a:r>
              <a:rPr lang="es-AR" dirty="0"/>
              <a:t>MONTO DISPUESTO:</a:t>
            </a:r>
          </a:p>
        </p:txBody>
      </p:sp>
      <p:sp>
        <p:nvSpPr>
          <p:cNvPr id="3" name="Marcador de contenido 2">
            <a:extLst>
              <a:ext uri="{FF2B5EF4-FFF2-40B4-BE49-F238E27FC236}">
                <a16:creationId xmlns:a16="http://schemas.microsoft.com/office/drawing/2014/main" id="{2A7D5933-04CB-BE73-DF1A-D845AD08342E}"/>
              </a:ext>
            </a:extLst>
          </p:cNvPr>
          <p:cNvSpPr>
            <a:spLocks noGrp="1"/>
          </p:cNvSpPr>
          <p:nvPr>
            <p:ph idx="1"/>
          </p:nvPr>
        </p:nvSpPr>
        <p:spPr/>
        <p:txBody>
          <a:bodyPr/>
          <a:lstStyle/>
          <a:p>
            <a:r>
              <a:rPr lang="es-AR" dirty="0"/>
              <a:t>$ 600.000</a:t>
            </a:r>
          </a:p>
        </p:txBody>
      </p:sp>
    </p:spTree>
    <p:extLst>
      <p:ext uri="{BB962C8B-B14F-4D97-AF65-F5344CB8AC3E}">
        <p14:creationId xmlns:p14="http://schemas.microsoft.com/office/powerpoint/2010/main" val="311860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976A49-D947-A521-F201-3A8E1B34AC4F}"/>
              </a:ext>
            </a:extLst>
          </p:cNvPr>
          <p:cNvSpPr>
            <a:spLocks noGrp="1"/>
          </p:cNvSpPr>
          <p:nvPr>
            <p:ph type="title"/>
          </p:nvPr>
        </p:nvSpPr>
        <p:spPr/>
        <p:txBody>
          <a:bodyPr/>
          <a:lstStyle/>
          <a:p>
            <a:r>
              <a:rPr lang="es-AR" dirty="0"/>
              <a:t>SENTENCIA DE LA CORTE</a:t>
            </a:r>
          </a:p>
        </p:txBody>
      </p:sp>
    </p:spTree>
    <p:extLst>
      <p:ext uri="{BB962C8B-B14F-4D97-AF65-F5344CB8AC3E}">
        <p14:creationId xmlns:p14="http://schemas.microsoft.com/office/powerpoint/2010/main" val="1861021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2DDF53-58BC-24CF-7BF8-4F8B6D4E6ED6}"/>
              </a:ext>
            </a:extLst>
          </p:cNvPr>
          <p:cNvSpPr>
            <a:spLocks noGrp="1"/>
          </p:cNvSpPr>
          <p:nvPr>
            <p:ph type="title"/>
          </p:nvPr>
        </p:nvSpPr>
        <p:spPr/>
        <p:txBody>
          <a:bodyPr/>
          <a:lstStyle/>
          <a:p>
            <a:r>
              <a:rPr lang="es-AR" dirty="0"/>
              <a:t>INCONGRUENCIA – VOTO 1</a:t>
            </a:r>
          </a:p>
        </p:txBody>
      </p:sp>
      <p:sp>
        <p:nvSpPr>
          <p:cNvPr id="3" name="Marcador de contenido 2">
            <a:extLst>
              <a:ext uri="{FF2B5EF4-FFF2-40B4-BE49-F238E27FC236}">
                <a16:creationId xmlns:a16="http://schemas.microsoft.com/office/drawing/2014/main" id="{344EA278-0E8C-BB0E-BCF6-241CF5A96E35}"/>
              </a:ext>
            </a:extLst>
          </p:cNvPr>
          <p:cNvSpPr>
            <a:spLocks noGrp="1"/>
          </p:cNvSpPr>
          <p:nvPr>
            <p:ph idx="1"/>
          </p:nvPr>
        </p:nvSpPr>
        <p:spPr/>
        <p:txBody>
          <a:bodyPr/>
          <a:lstStyle/>
          <a:p>
            <a:r>
              <a:rPr lang="es-AR" dirty="0"/>
              <a:t>No se requirió una reparación adicional, por lo que es incongruente </a:t>
            </a:r>
          </a:p>
        </p:txBody>
      </p:sp>
    </p:spTree>
    <p:extLst>
      <p:ext uri="{BB962C8B-B14F-4D97-AF65-F5344CB8AC3E}">
        <p14:creationId xmlns:p14="http://schemas.microsoft.com/office/powerpoint/2010/main" val="291132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E58FD9-BDD9-3E97-1066-F8A009BCA96B}"/>
              </a:ext>
            </a:extLst>
          </p:cNvPr>
          <p:cNvSpPr>
            <a:spLocks noGrp="1"/>
          </p:cNvSpPr>
          <p:nvPr>
            <p:ph type="title"/>
          </p:nvPr>
        </p:nvSpPr>
        <p:spPr/>
        <p:txBody>
          <a:bodyPr>
            <a:normAutofit fontScale="90000"/>
          </a:bodyPr>
          <a:lstStyle/>
          <a:p>
            <a:r>
              <a:rPr lang="es-AR" dirty="0"/>
              <a:t>NO DECLARA INCONSTITUCIONALIDAD – VOTO 2</a:t>
            </a:r>
          </a:p>
        </p:txBody>
      </p:sp>
      <p:sp>
        <p:nvSpPr>
          <p:cNvPr id="3" name="Marcador de contenido 2">
            <a:extLst>
              <a:ext uri="{FF2B5EF4-FFF2-40B4-BE49-F238E27FC236}">
                <a16:creationId xmlns:a16="http://schemas.microsoft.com/office/drawing/2014/main" id="{6AFBADA6-C041-04BC-E1BB-2B75B7C80892}"/>
              </a:ext>
            </a:extLst>
          </p:cNvPr>
          <p:cNvSpPr>
            <a:spLocks noGrp="1"/>
          </p:cNvSpPr>
          <p:nvPr>
            <p:ph idx="1"/>
          </p:nvPr>
        </p:nvSpPr>
        <p:spPr/>
        <p:txBody>
          <a:bodyPr/>
          <a:lstStyle/>
          <a:p>
            <a:r>
              <a:rPr lang="es-AR" dirty="0"/>
              <a:t>No hay incongruencia, ya que se revisó la tarifa y se la consideró corta</a:t>
            </a:r>
          </a:p>
          <a:p>
            <a:r>
              <a:rPr lang="es-AR" dirty="0"/>
              <a:t>Aún así, debió hacer un control de constitucionalidad de la norma, ya que de lo contrario, no podía modificar el módulo del art. 245 LCT</a:t>
            </a:r>
          </a:p>
        </p:txBody>
      </p:sp>
    </p:spTree>
    <p:extLst>
      <p:ext uri="{BB962C8B-B14F-4D97-AF65-F5344CB8AC3E}">
        <p14:creationId xmlns:p14="http://schemas.microsoft.com/office/powerpoint/2010/main" val="3751628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5B5D40-DBAF-3AE4-8220-C36212ED7691}"/>
              </a:ext>
            </a:extLst>
          </p:cNvPr>
          <p:cNvSpPr>
            <a:spLocks noGrp="1"/>
          </p:cNvSpPr>
          <p:nvPr>
            <p:ph type="ctrTitle"/>
          </p:nvPr>
        </p:nvSpPr>
        <p:spPr/>
        <p:txBody>
          <a:bodyPr/>
          <a:lstStyle/>
          <a:p>
            <a:r>
              <a:rPr lang="es-AR" sz="3200" dirty="0"/>
              <a:t>BENAVIDEZ PORCEL MARIA BELEN C/ BERCA ARMANDO LUIS RAMON Y PREVENCION ART </a:t>
            </a:r>
          </a:p>
        </p:txBody>
      </p:sp>
      <p:sp>
        <p:nvSpPr>
          <p:cNvPr id="3" name="Subtítulo 2">
            <a:extLst>
              <a:ext uri="{FF2B5EF4-FFF2-40B4-BE49-F238E27FC236}">
                <a16:creationId xmlns:a16="http://schemas.microsoft.com/office/drawing/2014/main" id="{660792C3-6902-01A6-2A21-D79932C7DE10}"/>
              </a:ext>
            </a:extLst>
          </p:cNvPr>
          <p:cNvSpPr>
            <a:spLocks noGrp="1"/>
          </p:cNvSpPr>
          <p:nvPr>
            <p:ph type="subTitle" idx="1"/>
          </p:nvPr>
        </p:nvSpPr>
        <p:spPr/>
        <p:txBody>
          <a:bodyPr>
            <a:normAutofit/>
          </a:bodyPr>
          <a:lstStyle/>
          <a:p>
            <a:r>
              <a:rPr lang="es-AR" dirty="0"/>
              <a:t>13/04/2022 SEGUNDA CÁMARA DEL TRABAJO</a:t>
            </a:r>
          </a:p>
        </p:txBody>
      </p:sp>
    </p:spTree>
    <p:extLst>
      <p:ext uri="{BB962C8B-B14F-4D97-AF65-F5344CB8AC3E}">
        <p14:creationId xmlns:p14="http://schemas.microsoft.com/office/powerpoint/2010/main" val="1872354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E2B35E-75AD-7B5D-A0DE-7FF2F121A4E9}"/>
              </a:ext>
            </a:extLst>
          </p:cNvPr>
          <p:cNvSpPr>
            <a:spLocks noGrp="1"/>
          </p:cNvSpPr>
          <p:nvPr>
            <p:ph type="title"/>
          </p:nvPr>
        </p:nvSpPr>
        <p:spPr/>
        <p:txBody>
          <a:bodyPr/>
          <a:lstStyle/>
          <a:p>
            <a:r>
              <a:rPr lang="es-AR" dirty="0"/>
              <a:t>HECHOS DE LA CAUSA</a:t>
            </a:r>
          </a:p>
        </p:txBody>
      </p:sp>
    </p:spTree>
    <p:extLst>
      <p:ext uri="{BB962C8B-B14F-4D97-AF65-F5344CB8AC3E}">
        <p14:creationId xmlns:p14="http://schemas.microsoft.com/office/powerpoint/2010/main" val="3406852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FCF56-6A21-9A34-F19C-5112FB55791C}"/>
              </a:ext>
            </a:extLst>
          </p:cNvPr>
          <p:cNvSpPr>
            <a:spLocks noGrp="1"/>
          </p:cNvSpPr>
          <p:nvPr>
            <p:ph type="title"/>
          </p:nvPr>
        </p:nvSpPr>
        <p:spPr/>
        <p:txBody>
          <a:bodyPr>
            <a:normAutofit fontScale="90000"/>
          </a:bodyPr>
          <a:lstStyle/>
          <a:p>
            <a:r>
              <a:rPr lang="es-AR" dirty="0"/>
              <a:t>DERECHO A SER OÍDA PERSONALMENTE POR EL JUEZ</a:t>
            </a:r>
          </a:p>
        </p:txBody>
      </p:sp>
      <p:sp>
        <p:nvSpPr>
          <p:cNvPr id="3" name="Marcador de contenido 2">
            <a:extLst>
              <a:ext uri="{FF2B5EF4-FFF2-40B4-BE49-F238E27FC236}">
                <a16:creationId xmlns:a16="http://schemas.microsoft.com/office/drawing/2014/main" id="{C91999BB-18D4-5B05-19E1-EC5365E43CCE}"/>
              </a:ext>
            </a:extLst>
          </p:cNvPr>
          <p:cNvSpPr>
            <a:spLocks noGrp="1"/>
          </p:cNvSpPr>
          <p:nvPr>
            <p:ph idx="1"/>
          </p:nvPr>
        </p:nvSpPr>
        <p:spPr/>
        <p:txBody>
          <a:bodyPr>
            <a:normAutofit fontScale="92500"/>
          </a:bodyPr>
          <a:lstStyle/>
          <a:p>
            <a:pPr marL="0" indent="0">
              <a:buNone/>
            </a:pPr>
            <a:endParaRPr lang="es-AR" dirty="0"/>
          </a:p>
          <a:p>
            <a:r>
              <a:rPr lang="es-AR" dirty="0"/>
              <a:t>LEY 26485: </a:t>
            </a:r>
          </a:p>
          <a:p>
            <a:pPr marL="0" indent="0" algn="just">
              <a:buNone/>
            </a:pPr>
            <a:r>
              <a:rPr lang="es-AR" b="1" dirty="0"/>
              <a:t>ARTICULO 16. </a:t>
            </a:r>
            <a:r>
              <a:rPr lang="es-AR" dirty="0"/>
              <a:t>— Derechos y garantías mínimas de procedimientos judiciales y administrativos…. c) A ser oída personalmente por el juez y por la autoridad administrativa competente;</a:t>
            </a:r>
          </a:p>
          <a:p>
            <a:pPr marL="0" indent="0" algn="just">
              <a:buNone/>
            </a:pPr>
            <a:r>
              <a:rPr lang="es-AR" b="1" dirty="0">
                <a:solidFill>
                  <a:srgbClr val="00B0F0"/>
                </a:solidFill>
              </a:rPr>
              <a:t>Esta regla no solo obliga al juez a oír a la víctima de violencia de género, sino a tomar lo que diga como una prueba (es decir, la declaración trasciende la mera condición de demanda o denuncia, para considerarse prueba testimonial)</a:t>
            </a:r>
          </a:p>
        </p:txBody>
      </p:sp>
    </p:spTree>
    <p:extLst>
      <p:ext uri="{BB962C8B-B14F-4D97-AF65-F5344CB8AC3E}">
        <p14:creationId xmlns:p14="http://schemas.microsoft.com/office/powerpoint/2010/main" val="1202914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789645-5976-E8E6-4355-D0C254344CBB}"/>
              </a:ext>
            </a:extLst>
          </p:cNvPr>
          <p:cNvSpPr>
            <a:spLocks noGrp="1"/>
          </p:cNvSpPr>
          <p:nvPr>
            <p:ph type="title"/>
          </p:nvPr>
        </p:nvSpPr>
        <p:spPr/>
        <p:txBody>
          <a:bodyPr>
            <a:normAutofit fontScale="90000"/>
          </a:bodyPr>
          <a:lstStyle/>
          <a:p>
            <a:r>
              <a:rPr lang="es-AR" dirty="0"/>
              <a:t>SENTENCIA PREVIA DE LA CORTE: VOTO 1</a:t>
            </a:r>
          </a:p>
        </p:txBody>
      </p:sp>
      <p:sp>
        <p:nvSpPr>
          <p:cNvPr id="3" name="Marcador de contenido 2">
            <a:extLst>
              <a:ext uri="{FF2B5EF4-FFF2-40B4-BE49-F238E27FC236}">
                <a16:creationId xmlns:a16="http://schemas.microsoft.com/office/drawing/2014/main" id="{94E1712B-019A-CE6E-953F-ED90FFFF8C98}"/>
              </a:ext>
            </a:extLst>
          </p:cNvPr>
          <p:cNvSpPr>
            <a:spLocks noGrp="1"/>
          </p:cNvSpPr>
          <p:nvPr>
            <p:ph idx="1"/>
          </p:nvPr>
        </p:nvSpPr>
        <p:spPr/>
        <p:txBody>
          <a:bodyPr>
            <a:normAutofit fontScale="85000" lnSpcReduction="20000"/>
          </a:bodyPr>
          <a:lstStyle/>
          <a:p>
            <a:r>
              <a:rPr lang="es-AR" dirty="0"/>
              <a:t>Las pericias psicológica y médica consideraron acreditado el stress postraumático, debido a diversos hechos de acoso contra la trabajadora</a:t>
            </a:r>
          </a:p>
          <a:p>
            <a:r>
              <a:rPr lang="es-AR" dirty="0"/>
              <a:t>“Discusiones que provocan indignación y nerviosismo, agravios y hostigamiento para que se fuera. Lo que le ocasiona un desequilibrio físico… Tiene que soportar una serie de injusticias que se agravaron al manifestar que su condición sexual era distinta…”</a:t>
            </a:r>
          </a:p>
          <a:p>
            <a:r>
              <a:rPr lang="es-AR" dirty="0"/>
              <a:t>Se acredita, con certificados psiquiatra, que estuvo en tratamiento por condiciones laborales adversas</a:t>
            </a:r>
          </a:p>
          <a:p>
            <a:r>
              <a:rPr lang="es-AR" dirty="0"/>
              <a:t>Se valora también una denuncia efectuada en diciembre de 2016 ante la oficina de violencia laboral de la Subsecretaría de Trabajo</a:t>
            </a:r>
          </a:p>
          <a:p>
            <a:r>
              <a:rPr lang="es-AR" dirty="0"/>
              <a:t>Se valoran testimonios de sus amigas, que conocieron indirectamente los hechos</a:t>
            </a:r>
          </a:p>
        </p:txBody>
      </p:sp>
    </p:spTree>
    <p:extLst>
      <p:ext uri="{BB962C8B-B14F-4D97-AF65-F5344CB8AC3E}">
        <p14:creationId xmlns:p14="http://schemas.microsoft.com/office/powerpoint/2010/main" val="5006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249DE-94F6-261D-485D-62221292566C}"/>
              </a:ext>
            </a:extLst>
          </p:cNvPr>
          <p:cNvSpPr>
            <a:spLocks noGrp="1"/>
          </p:cNvSpPr>
          <p:nvPr>
            <p:ph type="title"/>
          </p:nvPr>
        </p:nvSpPr>
        <p:spPr/>
        <p:txBody>
          <a:bodyPr/>
          <a:lstStyle/>
          <a:p>
            <a:r>
              <a:rPr lang="es-AR" dirty="0"/>
              <a:t>Voto 1</a:t>
            </a:r>
          </a:p>
        </p:txBody>
      </p:sp>
      <p:sp>
        <p:nvSpPr>
          <p:cNvPr id="3" name="Marcador de contenido 2">
            <a:extLst>
              <a:ext uri="{FF2B5EF4-FFF2-40B4-BE49-F238E27FC236}">
                <a16:creationId xmlns:a16="http://schemas.microsoft.com/office/drawing/2014/main" id="{49124593-82E1-C644-12D0-DEE47D6AF519}"/>
              </a:ext>
            </a:extLst>
          </p:cNvPr>
          <p:cNvSpPr>
            <a:spLocks noGrp="1"/>
          </p:cNvSpPr>
          <p:nvPr>
            <p:ph idx="1"/>
          </p:nvPr>
        </p:nvSpPr>
        <p:spPr/>
        <p:txBody>
          <a:bodyPr/>
          <a:lstStyle/>
          <a:p>
            <a:r>
              <a:rPr lang="es-AR" dirty="0"/>
              <a:t>Existen en la causa pruebas que demuestran que en el ámbito laboral la actora debió soportar un “ambiente hostil y perjudicial para su salud y que ello no fue prevenido y menos aún reparado.”</a:t>
            </a:r>
          </a:p>
        </p:txBody>
      </p:sp>
    </p:spTree>
    <p:extLst>
      <p:ext uri="{BB962C8B-B14F-4D97-AF65-F5344CB8AC3E}">
        <p14:creationId xmlns:p14="http://schemas.microsoft.com/office/powerpoint/2010/main" val="3219150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62FEE-02A1-0816-7B7E-80DEB46BD258}"/>
              </a:ext>
            </a:extLst>
          </p:cNvPr>
          <p:cNvSpPr>
            <a:spLocks noGrp="1"/>
          </p:cNvSpPr>
          <p:nvPr>
            <p:ph type="title"/>
          </p:nvPr>
        </p:nvSpPr>
        <p:spPr/>
        <p:txBody>
          <a:bodyPr/>
          <a:lstStyle/>
          <a:p>
            <a:r>
              <a:rPr lang="es-AR" dirty="0"/>
              <a:t>INDEMNIZACION</a:t>
            </a:r>
          </a:p>
        </p:txBody>
      </p:sp>
    </p:spTree>
    <p:extLst>
      <p:ext uri="{BB962C8B-B14F-4D97-AF65-F5344CB8AC3E}">
        <p14:creationId xmlns:p14="http://schemas.microsoft.com/office/powerpoint/2010/main" val="3948978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32D1AD-B24C-F893-6AB0-E65A129B9EB4}"/>
              </a:ext>
            </a:extLst>
          </p:cNvPr>
          <p:cNvSpPr>
            <a:spLocks noGrp="1"/>
          </p:cNvSpPr>
          <p:nvPr>
            <p:ph type="title"/>
          </p:nvPr>
        </p:nvSpPr>
        <p:spPr/>
        <p:txBody>
          <a:bodyPr/>
          <a:lstStyle/>
          <a:p>
            <a:r>
              <a:rPr lang="es-AR" dirty="0"/>
              <a:t>Rg 33 Comité </a:t>
            </a:r>
            <a:r>
              <a:rPr lang="es-AR" dirty="0" err="1"/>
              <a:t>cedaw</a:t>
            </a:r>
            <a:r>
              <a:rPr lang="es-AR" dirty="0"/>
              <a:t> párr. 35</a:t>
            </a:r>
          </a:p>
        </p:txBody>
      </p:sp>
      <p:sp>
        <p:nvSpPr>
          <p:cNvPr id="3" name="Marcador de contenido 2">
            <a:extLst>
              <a:ext uri="{FF2B5EF4-FFF2-40B4-BE49-F238E27FC236}">
                <a16:creationId xmlns:a16="http://schemas.microsoft.com/office/drawing/2014/main" id="{D8A11275-846E-6AF2-8469-7B2BA06A5B47}"/>
              </a:ext>
            </a:extLst>
          </p:cNvPr>
          <p:cNvSpPr>
            <a:spLocks noGrp="1"/>
          </p:cNvSpPr>
          <p:nvPr>
            <p:ph idx="1"/>
          </p:nvPr>
        </p:nvSpPr>
        <p:spPr/>
        <p:txBody>
          <a:bodyPr/>
          <a:lstStyle/>
          <a:p>
            <a:r>
              <a:rPr lang="es-AR" dirty="0"/>
              <a:t>“indemnización monetaria, prestación de servicios jurídicos, sociales y de salud, incluidos servicios de salud sexual, reproductiva y mental para una recuperación completa, y la satisfacción y garantías de no repetición…”</a:t>
            </a:r>
          </a:p>
        </p:txBody>
      </p:sp>
    </p:spTree>
    <p:extLst>
      <p:ext uri="{BB962C8B-B14F-4D97-AF65-F5344CB8AC3E}">
        <p14:creationId xmlns:p14="http://schemas.microsoft.com/office/powerpoint/2010/main" val="2253320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F6613-5CDB-FC75-B13A-FD001E3898AC}"/>
              </a:ext>
            </a:extLst>
          </p:cNvPr>
          <p:cNvSpPr>
            <a:spLocks noGrp="1"/>
          </p:cNvSpPr>
          <p:nvPr>
            <p:ph type="title"/>
          </p:nvPr>
        </p:nvSpPr>
        <p:spPr/>
        <p:txBody>
          <a:bodyPr>
            <a:noAutofit/>
          </a:bodyPr>
          <a:lstStyle/>
          <a:p>
            <a:r>
              <a:rPr lang="es-AR" sz="3200" dirty="0"/>
              <a:t>Recomendación General 33, art. 19, Comité de Eliminación de Discriminación contra la Mujer ONU</a:t>
            </a:r>
          </a:p>
        </p:txBody>
      </p:sp>
      <p:sp>
        <p:nvSpPr>
          <p:cNvPr id="3" name="Marcador de contenido 2">
            <a:extLst>
              <a:ext uri="{FF2B5EF4-FFF2-40B4-BE49-F238E27FC236}">
                <a16:creationId xmlns:a16="http://schemas.microsoft.com/office/drawing/2014/main" id="{FF352302-3932-FD62-9B0B-4592092586AD}"/>
              </a:ext>
            </a:extLst>
          </p:cNvPr>
          <p:cNvSpPr>
            <a:spLocks noGrp="1"/>
          </p:cNvSpPr>
          <p:nvPr>
            <p:ph idx="1"/>
          </p:nvPr>
        </p:nvSpPr>
        <p:spPr/>
        <p:txBody>
          <a:bodyPr>
            <a:normAutofit lnSpcReduction="10000"/>
          </a:bodyPr>
          <a:lstStyle/>
          <a:p>
            <a:r>
              <a:rPr lang="es-AR" dirty="0"/>
              <a:t>LAS INDEMNIZACIONES DEBEN ASEGURAR:</a:t>
            </a:r>
          </a:p>
          <a:p>
            <a:r>
              <a:rPr lang="es-AR" dirty="0"/>
              <a:t>Que los recursos que otorgan sean adecuados, efectivos, atribuidos con prontitud, holísticos y proporcionales a la gravedad del daño sufrido.</a:t>
            </a:r>
          </a:p>
          <a:p>
            <a:r>
              <a:rPr lang="es-AR" dirty="0"/>
              <a:t>Deben incluir: restitución (reintegración), indemnización (dinero, bienes, servicios), y la rehabilitación (médica y psicológica, y otros servicios sociales)</a:t>
            </a:r>
          </a:p>
          <a:p>
            <a:pPr marL="0" indent="0" algn="just">
              <a:buNone/>
            </a:pPr>
            <a:r>
              <a:rPr lang="es-AR" dirty="0"/>
              <a:t>CONCLUSIÓN: </a:t>
            </a:r>
            <a:r>
              <a:rPr lang="es-AR" dirty="0">
                <a:solidFill>
                  <a:srgbClr val="0070C0"/>
                </a:solidFill>
              </a:rPr>
              <a:t>LAS REPARACIONES cuando hay violencia contra la mujer, son transversalmente determinadas por la CEDAW y sus recomendaciones – RG 33, párr. 19; también: RG 35, párr. 33, RG 28, párr. 32)</a:t>
            </a:r>
            <a:endParaRPr lang="es-AR" dirty="0"/>
          </a:p>
        </p:txBody>
      </p:sp>
    </p:spTree>
    <p:extLst>
      <p:ext uri="{BB962C8B-B14F-4D97-AF65-F5344CB8AC3E}">
        <p14:creationId xmlns:p14="http://schemas.microsoft.com/office/powerpoint/2010/main" val="1706470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85C1C9-4F94-3B14-DE57-230CB853F1F9}"/>
              </a:ext>
            </a:extLst>
          </p:cNvPr>
          <p:cNvSpPr>
            <a:spLocks noGrp="1"/>
          </p:cNvSpPr>
          <p:nvPr>
            <p:ph type="title"/>
          </p:nvPr>
        </p:nvSpPr>
        <p:spPr/>
        <p:txBody>
          <a:bodyPr/>
          <a:lstStyle/>
          <a:p>
            <a:r>
              <a:rPr lang="es-AR" dirty="0"/>
              <a:t>OPCIÓN</a:t>
            </a:r>
          </a:p>
        </p:txBody>
      </p:sp>
      <p:sp>
        <p:nvSpPr>
          <p:cNvPr id="3" name="Marcador de contenido 2">
            <a:extLst>
              <a:ext uri="{FF2B5EF4-FFF2-40B4-BE49-F238E27FC236}">
                <a16:creationId xmlns:a16="http://schemas.microsoft.com/office/drawing/2014/main" id="{0649099F-8DBC-3863-78E2-DE3643FBD272}"/>
              </a:ext>
            </a:extLst>
          </p:cNvPr>
          <p:cNvSpPr>
            <a:spLocks noGrp="1"/>
          </p:cNvSpPr>
          <p:nvPr>
            <p:ph idx="1"/>
          </p:nvPr>
        </p:nvSpPr>
        <p:spPr/>
        <p:txBody>
          <a:bodyPr/>
          <a:lstStyle/>
          <a:p>
            <a:r>
              <a:rPr lang="es-AR" dirty="0"/>
              <a:t>El art. 4 de la Ley 26773 (opción), no puede sobrepasar ni limitar lo previsto en la CEDAW, particularmente que las compensaciones tengan una finalidad, de restitución, rehabilitación e indemnización.</a:t>
            </a:r>
          </a:p>
          <a:p>
            <a:endParaRPr lang="es-AR" dirty="0"/>
          </a:p>
        </p:txBody>
      </p:sp>
    </p:spTree>
    <p:extLst>
      <p:ext uri="{BB962C8B-B14F-4D97-AF65-F5344CB8AC3E}">
        <p14:creationId xmlns:p14="http://schemas.microsoft.com/office/powerpoint/2010/main" val="2700751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15243A-2E8B-25FE-E25D-FBE823CE01A2}"/>
              </a:ext>
            </a:extLst>
          </p:cNvPr>
          <p:cNvSpPr>
            <a:spLocks noGrp="1"/>
          </p:cNvSpPr>
          <p:nvPr>
            <p:ph type="title"/>
          </p:nvPr>
        </p:nvSpPr>
        <p:spPr/>
        <p:txBody>
          <a:bodyPr/>
          <a:lstStyle/>
          <a:p>
            <a:r>
              <a:rPr lang="es-AR" dirty="0"/>
              <a:t>ACTOS HOSTILES</a:t>
            </a:r>
          </a:p>
        </p:txBody>
      </p:sp>
      <p:sp>
        <p:nvSpPr>
          <p:cNvPr id="3" name="Marcador de contenido 2">
            <a:extLst>
              <a:ext uri="{FF2B5EF4-FFF2-40B4-BE49-F238E27FC236}">
                <a16:creationId xmlns:a16="http://schemas.microsoft.com/office/drawing/2014/main" id="{9E97416B-419A-2810-591E-0C237F61457A}"/>
              </a:ext>
            </a:extLst>
          </p:cNvPr>
          <p:cNvSpPr>
            <a:spLocks noGrp="1"/>
          </p:cNvSpPr>
          <p:nvPr>
            <p:ph idx="1"/>
          </p:nvPr>
        </p:nvSpPr>
        <p:spPr/>
        <p:txBody>
          <a:bodyPr/>
          <a:lstStyle/>
          <a:p>
            <a:r>
              <a:rPr lang="es-AR" dirty="0"/>
              <a:t>HAY una clara antijuridicidad en los actos del Sr. …, porque su obligación como empleador era cuidar que la trabajadora no sufriera acosos por razón de género. El bloque de protección de las mujeres exige algo más que una mirada distantes, deben corregirse los hechos que ocurren en el trabajo y que pueden convertirlo en un ambiente hostil.</a:t>
            </a:r>
          </a:p>
          <a:p>
            <a:endParaRPr lang="es-AR" dirty="0"/>
          </a:p>
          <a:p>
            <a:pPr marL="0" indent="0">
              <a:buNone/>
            </a:pPr>
            <a:endParaRPr lang="es-AR" dirty="0"/>
          </a:p>
        </p:txBody>
      </p:sp>
    </p:spTree>
    <p:extLst>
      <p:ext uri="{BB962C8B-B14F-4D97-AF65-F5344CB8AC3E}">
        <p14:creationId xmlns:p14="http://schemas.microsoft.com/office/powerpoint/2010/main" val="2231513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84978-310E-543C-F5BD-ACFC228148FD}"/>
              </a:ext>
            </a:extLst>
          </p:cNvPr>
          <p:cNvSpPr>
            <a:spLocks noGrp="1"/>
          </p:cNvSpPr>
          <p:nvPr>
            <p:ph type="title"/>
          </p:nvPr>
        </p:nvSpPr>
        <p:spPr/>
        <p:txBody>
          <a:bodyPr>
            <a:normAutofit fontScale="90000"/>
          </a:bodyPr>
          <a:lstStyle/>
          <a:p>
            <a:r>
              <a:rPr lang="es-AR" dirty="0"/>
              <a:t>DATOS TENIDOS EN CONSIDERACION</a:t>
            </a:r>
          </a:p>
        </p:txBody>
      </p:sp>
      <p:sp>
        <p:nvSpPr>
          <p:cNvPr id="3" name="Marcador de contenido 2">
            <a:extLst>
              <a:ext uri="{FF2B5EF4-FFF2-40B4-BE49-F238E27FC236}">
                <a16:creationId xmlns:a16="http://schemas.microsoft.com/office/drawing/2014/main" id="{8ABAB16E-E7CF-D286-026C-C7CCDFE36548}"/>
              </a:ext>
            </a:extLst>
          </p:cNvPr>
          <p:cNvSpPr>
            <a:spLocks noGrp="1"/>
          </p:cNvSpPr>
          <p:nvPr>
            <p:ph idx="1"/>
          </p:nvPr>
        </p:nvSpPr>
        <p:spPr/>
        <p:txBody>
          <a:bodyPr>
            <a:normAutofit fontScale="85000" lnSpcReduction="10000"/>
          </a:bodyPr>
          <a:lstStyle/>
          <a:p>
            <a:r>
              <a:rPr lang="es-AR" dirty="0"/>
              <a:t>Debe indemnizarse el DAÑO MORAL (art. 1741 CCC)</a:t>
            </a:r>
          </a:p>
          <a:p>
            <a:r>
              <a:rPr lang="es-AR" dirty="0"/>
              <a:t>LOS hechos sumieron a la actora en una continuada angustia, por los ataques que sufría.</a:t>
            </a:r>
          </a:p>
          <a:p>
            <a:r>
              <a:rPr lang="es-AR" dirty="0"/>
              <a:t>Que los hechos son graves (insultos, violencia a la intimidad, violencia económica)</a:t>
            </a:r>
          </a:p>
          <a:p>
            <a:r>
              <a:rPr lang="es-AR" dirty="0"/>
              <a:t>Que había una relación de poder</a:t>
            </a:r>
          </a:p>
          <a:p>
            <a:r>
              <a:rPr lang="es-AR" dirty="0"/>
              <a:t>Que es una mujer joven, por lo que puede afectarse su proyecto de vida</a:t>
            </a:r>
          </a:p>
          <a:p>
            <a:r>
              <a:rPr lang="es-AR" dirty="0"/>
              <a:t>Que debió ser mantenida económicamente por sus amigas</a:t>
            </a:r>
          </a:p>
          <a:p>
            <a:r>
              <a:rPr lang="es-AR" dirty="0"/>
              <a:t>Que el empleador cumple una función pública, lo que lo obliga a desempeñarse con particular observación por la ética en las </a:t>
            </a:r>
            <a:r>
              <a:rPr lang="es-AR"/>
              <a:t>relaciones laborales</a:t>
            </a:r>
          </a:p>
        </p:txBody>
      </p:sp>
    </p:spTree>
    <p:extLst>
      <p:ext uri="{BB962C8B-B14F-4D97-AF65-F5344CB8AC3E}">
        <p14:creationId xmlns:p14="http://schemas.microsoft.com/office/powerpoint/2010/main" val="422807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7CE12A-1EF2-518B-E04A-078D6754453A}"/>
              </a:ext>
            </a:extLst>
          </p:cNvPr>
          <p:cNvSpPr>
            <a:spLocks noGrp="1"/>
          </p:cNvSpPr>
          <p:nvPr>
            <p:ph type="title"/>
          </p:nvPr>
        </p:nvSpPr>
        <p:spPr/>
        <p:txBody>
          <a:bodyPr/>
          <a:lstStyle/>
          <a:p>
            <a:r>
              <a:rPr lang="es-AR" dirty="0"/>
              <a:t>DECLARACIÓN DE BARROSO</a:t>
            </a:r>
          </a:p>
        </p:txBody>
      </p:sp>
      <p:sp>
        <p:nvSpPr>
          <p:cNvPr id="3" name="Marcador de contenido 2">
            <a:extLst>
              <a:ext uri="{FF2B5EF4-FFF2-40B4-BE49-F238E27FC236}">
                <a16:creationId xmlns:a16="http://schemas.microsoft.com/office/drawing/2014/main" id="{C432C46D-4BC5-F60F-511D-E2DA906B0ED1}"/>
              </a:ext>
            </a:extLst>
          </p:cNvPr>
          <p:cNvSpPr>
            <a:spLocks noGrp="1"/>
          </p:cNvSpPr>
          <p:nvPr>
            <p:ph idx="1"/>
          </p:nvPr>
        </p:nvSpPr>
        <p:spPr/>
        <p:txBody>
          <a:bodyPr>
            <a:normAutofit fontScale="85000" lnSpcReduction="10000"/>
          </a:bodyPr>
          <a:lstStyle/>
          <a:p>
            <a:r>
              <a:rPr lang="es-AR" dirty="0"/>
              <a:t>1) DECLARA con claros signos de angustia, llanto, nervios, etc.</a:t>
            </a:r>
          </a:p>
          <a:p>
            <a:pPr algn="just"/>
            <a:r>
              <a:rPr lang="es-AR" dirty="0"/>
              <a:t>2) En su declaración relata hechos de acoso sexual: la invitan a salir, invaden su espacio personal, la obligan a subirse al auto del jefe, le envía fotos pornográficas, etc. </a:t>
            </a:r>
          </a:p>
          <a:p>
            <a:r>
              <a:rPr lang="es-AR" dirty="0"/>
              <a:t>3) Relata igualmente malos tratos verbales (coerción verbal) y hostigamientos</a:t>
            </a:r>
          </a:p>
          <a:p>
            <a:r>
              <a:rPr lang="es-AR" dirty="0">
                <a:solidFill>
                  <a:srgbClr val="FF0000"/>
                </a:solidFill>
              </a:rPr>
              <a:t>“Recibí un llamado de Buenos Aires que tenía que poner un aviso, y el dueño de la Bodega me pregunta si estaba Gabriel, yo le contesto que no estaba; al rato Gabriel me llama y me insulta, que era una hija de puta, que lo había hecho para perjudicarlo, que era una pelotuda por decir que no estaba… Cuando entré a la oficina me dijo de todo, que me iba a dejar sin trabajo, que no iba a cobrar nada… Me senté, me dolía el pecho, nunca me habían insultado así, me dolía la cabeza y ahí me desmayé…”</a:t>
            </a:r>
          </a:p>
        </p:txBody>
      </p:sp>
    </p:spTree>
    <p:extLst>
      <p:ext uri="{BB962C8B-B14F-4D97-AF65-F5344CB8AC3E}">
        <p14:creationId xmlns:p14="http://schemas.microsoft.com/office/powerpoint/2010/main" val="101741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C77999-5FB8-7D29-E053-BEA596BDD22E}"/>
              </a:ext>
            </a:extLst>
          </p:cNvPr>
          <p:cNvSpPr>
            <a:spLocks noGrp="1"/>
          </p:cNvSpPr>
          <p:nvPr>
            <p:ph type="title"/>
          </p:nvPr>
        </p:nvSpPr>
        <p:spPr>
          <a:xfrm>
            <a:off x="1295402" y="982133"/>
            <a:ext cx="9601196" cy="948268"/>
          </a:xfrm>
        </p:spPr>
        <p:txBody>
          <a:bodyPr/>
          <a:lstStyle/>
          <a:p>
            <a:r>
              <a:rPr lang="es-AR" dirty="0"/>
              <a:t>TESTIGO 1 </a:t>
            </a:r>
          </a:p>
        </p:txBody>
      </p:sp>
      <p:sp>
        <p:nvSpPr>
          <p:cNvPr id="3" name="Marcador de contenido 2">
            <a:extLst>
              <a:ext uri="{FF2B5EF4-FFF2-40B4-BE49-F238E27FC236}">
                <a16:creationId xmlns:a16="http://schemas.microsoft.com/office/drawing/2014/main" id="{ECF2FE0A-5AD4-DF7B-F92B-952531BC9ED4}"/>
              </a:ext>
            </a:extLst>
          </p:cNvPr>
          <p:cNvSpPr>
            <a:spLocks noGrp="1"/>
          </p:cNvSpPr>
          <p:nvPr>
            <p:ph idx="1"/>
          </p:nvPr>
        </p:nvSpPr>
        <p:spPr>
          <a:xfrm>
            <a:off x="1295401" y="2472267"/>
            <a:ext cx="9601196" cy="3403601"/>
          </a:xfrm>
        </p:spPr>
        <p:txBody>
          <a:bodyPr>
            <a:normAutofit fontScale="85000" lnSpcReduction="20000"/>
          </a:bodyPr>
          <a:lstStyle/>
          <a:p>
            <a:r>
              <a:rPr lang="es-AR" dirty="0"/>
              <a:t>RECORDÓ que la demandante venía al laboratorio donde trabajaba la testigo </a:t>
            </a:r>
            <a:r>
              <a:rPr lang="es-AR" dirty="0">
                <a:solidFill>
                  <a:srgbClr val="FF0000"/>
                </a:solidFill>
              </a:rPr>
              <a:t>“a llorar, por las cosas que le hacía y le decía”. </a:t>
            </a:r>
          </a:p>
          <a:p>
            <a:r>
              <a:rPr lang="es-AR" dirty="0"/>
              <a:t>Ella era divorciada y con tres hijos, uno discapacitado, y él aprovechaba esa situación para basurearla, ningunearla, tratar de salir con ella, degradarla de cualquier manera posible. </a:t>
            </a:r>
            <a:r>
              <a:rPr lang="es-AR" dirty="0">
                <a:solidFill>
                  <a:srgbClr val="FF0000"/>
                </a:solidFill>
              </a:rPr>
              <a:t>“</a:t>
            </a:r>
            <a:r>
              <a:rPr lang="es-AR" dirty="0" err="1">
                <a:solidFill>
                  <a:srgbClr val="FF0000"/>
                </a:solidFill>
              </a:rPr>
              <a:t>Fijate</a:t>
            </a:r>
            <a:r>
              <a:rPr lang="es-AR" dirty="0">
                <a:solidFill>
                  <a:srgbClr val="FF0000"/>
                </a:solidFill>
              </a:rPr>
              <a:t> que vas a hacer, mirá que soy el gerente, </a:t>
            </a:r>
            <a:r>
              <a:rPr lang="es-AR" dirty="0" err="1">
                <a:solidFill>
                  <a:srgbClr val="FF0000"/>
                </a:solidFill>
              </a:rPr>
              <a:t>necesitás</a:t>
            </a:r>
            <a:r>
              <a:rPr lang="es-AR" dirty="0">
                <a:solidFill>
                  <a:srgbClr val="FF0000"/>
                </a:solidFill>
              </a:rPr>
              <a:t> el trabajo… por qué no </a:t>
            </a:r>
            <a:r>
              <a:rPr lang="es-AR" dirty="0" err="1">
                <a:solidFill>
                  <a:srgbClr val="FF0000"/>
                </a:solidFill>
              </a:rPr>
              <a:t>querés</a:t>
            </a:r>
            <a:r>
              <a:rPr lang="es-AR" dirty="0">
                <a:solidFill>
                  <a:srgbClr val="FF0000"/>
                </a:solidFill>
              </a:rPr>
              <a:t> salir conmigo si estás sola, ¿o estás con alguien?”</a:t>
            </a:r>
          </a:p>
          <a:p>
            <a:pPr algn="just"/>
            <a:r>
              <a:rPr lang="es-AR" dirty="0">
                <a:solidFill>
                  <a:srgbClr val="0070C0"/>
                </a:solidFill>
              </a:rPr>
              <a:t>La Corte de Estados Unidos ha dicho que las prácticas ilegales de trabajo no se limitan a la discriminación económica o tangible, sino que </a:t>
            </a:r>
            <a:r>
              <a:rPr lang="es-AR" b="1" dirty="0">
                <a:solidFill>
                  <a:srgbClr val="0070C0"/>
                </a:solidFill>
              </a:rPr>
              <a:t>la discriminación en el empleo incluye exigir a las personas que trabajen en un ambiente discriminatorio, hostil o abusivo, </a:t>
            </a:r>
            <a:r>
              <a:rPr lang="es-AR" dirty="0">
                <a:solidFill>
                  <a:srgbClr val="0070C0"/>
                </a:solidFill>
              </a:rPr>
              <a:t>lo que ocurre cuando el ambiente es penetrado por intimidación discriminatoria, ridiculización e insultos, los suficientemente severos para alterar las condiciones de trabajo (</a:t>
            </a:r>
            <a:r>
              <a:rPr lang="es-AR" dirty="0" err="1">
                <a:solidFill>
                  <a:srgbClr val="0070C0"/>
                </a:solidFill>
              </a:rPr>
              <a:t>Meritor</a:t>
            </a:r>
            <a:r>
              <a:rPr lang="es-AR" dirty="0">
                <a:solidFill>
                  <a:srgbClr val="0070C0"/>
                </a:solidFill>
              </a:rPr>
              <a:t> </a:t>
            </a:r>
            <a:r>
              <a:rPr lang="es-AR" dirty="0" err="1">
                <a:solidFill>
                  <a:srgbClr val="0070C0"/>
                </a:solidFill>
              </a:rPr>
              <a:t>Savings</a:t>
            </a:r>
            <a:r>
              <a:rPr lang="es-AR" dirty="0">
                <a:solidFill>
                  <a:srgbClr val="0070C0"/>
                </a:solidFill>
              </a:rPr>
              <a:t> Bank c. Vinson, U.S. 57, 1986).</a:t>
            </a:r>
            <a:r>
              <a:rPr lang="es-AR" dirty="0"/>
              <a:t> </a:t>
            </a:r>
          </a:p>
        </p:txBody>
      </p:sp>
    </p:spTree>
    <p:extLst>
      <p:ext uri="{BB962C8B-B14F-4D97-AF65-F5344CB8AC3E}">
        <p14:creationId xmlns:p14="http://schemas.microsoft.com/office/powerpoint/2010/main" val="2238014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0C34AA-D845-A54F-4187-9E3CF3DADF4D}"/>
              </a:ext>
            </a:extLst>
          </p:cNvPr>
          <p:cNvSpPr>
            <a:spLocks noGrp="1"/>
          </p:cNvSpPr>
          <p:nvPr>
            <p:ph type="title"/>
          </p:nvPr>
        </p:nvSpPr>
        <p:spPr/>
        <p:txBody>
          <a:bodyPr/>
          <a:lstStyle/>
          <a:p>
            <a:r>
              <a:rPr lang="es-AR" dirty="0"/>
              <a:t>TESTIGO 2</a:t>
            </a:r>
          </a:p>
        </p:txBody>
      </p:sp>
      <p:sp>
        <p:nvSpPr>
          <p:cNvPr id="3" name="Marcador de contenido 2">
            <a:extLst>
              <a:ext uri="{FF2B5EF4-FFF2-40B4-BE49-F238E27FC236}">
                <a16:creationId xmlns:a16="http://schemas.microsoft.com/office/drawing/2014/main" id="{B0FD468C-A354-508D-AF9F-6FF16DF7CFDE}"/>
              </a:ext>
            </a:extLst>
          </p:cNvPr>
          <p:cNvSpPr>
            <a:spLocks noGrp="1"/>
          </p:cNvSpPr>
          <p:nvPr>
            <p:ph idx="1"/>
          </p:nvPr>
        </p:nvSpPr>
        <p:spPr/>
        <p:txBody>
          <a:bodyPr/>
          <a:lstStyle/>
          <a:p>
            <a:r>
              <a:rPr lang="es-AR" dirty="0">
                <a:solidFill>
                  <a:srgbClr val="FF0000"/>
                </a:solidFill>
              </a:rPr>
              <a:t>“Gabriel me pidió que le preguntara a la Sra. Barroso qué tan seria era la relación con la otra persona y si ella sentía algo por él”</a:t>
            </a:r>
          </a:p>
          <a:p>
            <a:r>
              <a:rPr lang="es-AR" dirty="0">
                <a:solidFill>
                  <a:srgbClr val="0070C0"/>
                </a:solidFill>
              </a:rPr>
              <a:t>Acoso sexual chantaje o de intercambio (quid pro quo): la negativa o el sometimiento son utilizados como base de una decisión que puede repercutir en las condiciones laborales de la víctima, la persecución sexual proviene de un sujeto en situación de superioridad laboral que tiene el poder de decidir o incidir en una circunstancia que afecta a la acosada (LITTERIO, Liliana – El trabajo de las mujeres – Pág. 458)</a:t>
            </a:r>
          </a:p>
        </p:txBody>
      </p:sp>
    </p:spTree>
    <p:extLst>
      <p:ext uri="{BB962C8B-B14F-4D97-AF65-F5344CB8AC3E}">
        <p14:creationId xmlns:p14="http://schemas.microsoft.com/office/powerpoint/2010/main" val="2030095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2D959E-2370-2D10-5434-8A39AB17BCD4}"/>
              </a:ext>
            </a:extLst>
          </p:cNvPr>
          <p:cNvSpPr>
            <a:spLocks noGrp="1"/>
          </p:cNvSpPr>
          <p:nvPr>
            <p:ph type="title"/>
          </p:nvPr>
        </p:nvSpPr>
        <p:spPr/>
        <p:txBody>
          <a:bodyPr/>
          <a:lstStyle/>
          <a:p>
            <a:r>
              <a:rPr lang="es-AR" dirty="0"/>
              <a:t>DERECHO APLICADO</a:t>
            </a:r>
          </a:p>
        </p:txBody>
      </p:sp>
      <p:sp>
        <p:nvSpPr>
          <p:cNvPr id="3" name="Marcador de texto 2">
            <a:extLst>
              <a:ext uri="{FF2B5EF4-FFF2-40B4-BE49-F238E27FC236}">
                <a16:creationId xmlns:a16="http://schemas.microsoft.com/office/drawing/2014/main" id="{2F92EBE0-AF14-02C5-DAF2-959AAD9E0F78}"/>
              </a:ext>
            </a:extLst>
          </p:cNvPr>
          <p:cNvSpPr>
            <a:spLocks noGrp="1"/>
          </p:cNvSpPr>
          <p:nvPr>
            <p:ph type="body" idx="1"/>
          </p:nvPr>
        </p:nvSpPr>
        <p:spPr/>
        <p:txBody>
          <a:bodyPr/>
          <a:lstStyle/>
          <a:p>
            <a:r>
              <a:rPr lang="es-AR" dirty="0"/>
              <a:t>PROCEDIMIENTO</a:t>
            </a:r>
          </a:p>
        </p:txBody>
      </p:sp>
    </p:spTree>
    <p:extLst>
      <p:ext uri="{BB962C8B-B14F-4D97-AF65-F5344CB8AC3E}">
        <p14:creationId xmlns:p14="http://schemas.microsoft.com/office/powerpoint/2010/main" val="3397246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40A2A-8C47-1D69-E864-C8AB9E24C9D9}"/>
              </a:ext>
            </a:extLst>
          </p:cNvPr>
          <p:cNvSpPr>
            <a:spLocks noGrp="1"/>
          </p:cNvSpPr>
          <p:nvPr>
            <p:ph type="title"/>
          </p:nvPr>
        </p:nvSpPr>
        <p:spPr/>
        <p:txBody>
          <a:bodyPr/>
          <a:lstStyle/>
          <a:p>
            <a:r>
              <a:rPr lang="es-AR" dirty="0"/>
              <a:t>STANDARD DE PRUEBA INVOCADO</a:t>
            </a:r>
          </a:p>
        </p:txBody>
      </p:sp>
      <p:sp>
        <p:nvSpPr>
          <p:cNvPr id="3" name="Marcador de contenido 2">
            <a:extLst>
              <a:ext uri="{FF2B5EF4-FFF2-40B4-BE49-F238E27FC236}">
                <a16:creationId xmlns:a16="http://schemas.microsoft.com/office/drawing/2014/main" id="{57ADA7DC-4C40-E273-5D91-E4C539858412}"/>
              </a:ext>
            </a:extLst>
          </p:cNvPr>
          <p:cNvSpPr>
            <a:spLocks noGrp="1"/>
          </p:cNvSpPr>
          <p:nvPr>
            <p:ph idx="1"/>
          </p:nvPr>
        </p:nvSpPr>
        <p:spPr/>
        <p:txBody>
          <a:bodyPr>
            <a:normAutofit fontScale="70000" lnSpcReduction="20000"/>
          </a:bodyPr>
          <a:lstStyle/>
          <a:p>
            <a:pPr algn="just"/>
            <a:r>
              <a:rPr lang="es-AR" dirty="0">
                <a:solidFill>
                  <a:srgbClr val="0070C0"/>
                </a:solidFill>
              </a:rPr>
              <a:t>La víctima integra una “categoría sospechosa”, es decir, el género femenino debe considerarse una “categoría protegida” (C. OIT 111, LEY 26485), ES DECIR, UNA CATEGORÍA QUE ES BLANCO DE DISCRIMINACIÓN. </a:t>
            </a:r>
          </a:p>
          <a:p>
            <a:pPr algn="just"/>
            <a:r>
              <a:rPr lang="es-AR" dirty="0">
                <a:solidFill>
                  <a:schemeClr val="tx1"/>
                </a:solidFill>
              </a:rPr>
              <a:t>LA agresión sexual es discriminación de género, porque su fundamento viene motivado por la condición sexual (o género) de la víctima; la condición de mujer mueve al acosador a agredirla (“Harris v. </a:t>
            </a:r>
            <a:r>
              <a:rPr lang="es-AR" dirty="0" err="1">
                <a:solidFill>
                  <a:schemeClr val="tx1"/>
                </a:solidFill>
              </a:rPr>
              <a:t>Forklift</a:t>
            </a:r>
            <a:r>
              <a:rPr lang="es-AR" dirty="0">
                <a:solidFill>
                  <a:schemeClr val="tx1"/>
                </a:solidFill>
              </a:rPr>
              <a:t> </a:t>
            </a:r>
            <a:r>
              <a:rPr lang="es-AR" dirty="0" err="1">
                <a:solidFill>
                  <a:schemeClr val="tx1"/>
                </a:solidFill>
              </a:rPr>
              <a:t>Sys</a:t>
            </a:r>
            <a:r>
              <a:rPr lang="es-AR" dirty="0">
                <a:solidFill>
                  <a:schemeClr val="tx1"/>
                </a:solidFill>
              </a:rPr>
              <a:t>”, U.S. 17, 1993). </a:t>
            </a:r>
          </a:p>
          <a:p>
            <a:pPr algn="just"/>
            <a:r>
              <a:rPr lang="es-AR" dirty="0">
                <a:solidFill>
                  <a:srgbClr val="0070C0"/>
                </a:solidFill>
              </a:rPr>
              <a:t>LA categoría sospechosa abre un estándar de prueba: probados actos sospechosos, es el demandado quien debe dar explicación suficiente para demostrar su NO RESPONSABILIDAD (CSJN, 20/05/2014, caso “</a:t>
            </a:r>
            <a:r>
              <a:rPr lang="es-AR" dirty="0" err="1">
                <a:solidFill>
                  <a:srgbClr val="0070C0"/>
                </a:solidFill>
              </a:rPr>
              <a:t>Taldelva</a:t>
            </a:r>
            <a:r>
              <a:rPr lang="es-AR" dirty="0">
                <a:solidFill>
                  <a:srgbClr val="0070C0"/>
                </a:solidFill>
              </a:rPr>
              <a:t> SRL”)</a:t>
            </a:r>
          </a:p>
          <a:p>
            <a:pPr algn="just"/>
            <a:r>
              <a:rPr lang="es-AR" dirty="0">
                <a:solidFill>
                  <a:schemeClr val="tx1"/>
                </a:solidFill>
              </a:rPr>
              <a:t>Los jueces debemos admitir tanto actos “palpables” de acoso sexual, como un “conjunto indeterminado de situaciones que puedan calificar el ambiente de trabajo como ambiente hostil” (CSJN, 15/11/11, “</a:t>
            </a:r>
            <a:r>
              <a:rPr lang="es-AR" dirty="0" err="1">
                <a:solidFill>
                  <a:schemeClr val="tx1"/>
                </a:solidFill>
              </a:rPr>
              <a:t>Pellicori</a:t>
            </a:r>
            <a:r>
              <a:rPr lang="es-AR" dirty="0">
                <a:solidFill>
                  <a:schemeClr val="tx1"/>
                </a:solidFill>
              </a:rPr>
              <a:t>, Liliana”). </a:t>
            </a:r>
          </a:p>
          <a:p>
            <a:endParaRPr lang="es-AR" dirty="0"/>
          </a:p>
        </p:txBody>
      </p:sp>
    </p:spTree>
    <p:extLst>
      <p:ext uri="{BB962C8B-B14F-4D97-AF65-F5344CB8AC3E}">
        <p14:creationId xmlns:p14="http://schemas.microsoft.com/office/powerpoint/2010/main" val="2340570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2D959E-2370-2D10-5434-8A39AB17BCD4}"/>
              </a:ext>
            </a:extLst>
          </p:cNvPr>
          <p:cNvSpPr>
            <a:spLocks noGrp="1"/>
          </p:cNvSpPr>
          <p:nvPr>
            <p:ph type="title"/>
          </p:nvPr>
        </p:nvSpPr>
        <p:spPr/>
        <p:txBody>
          <a:bodyPr/>
          <a:lstStyle/>
          <a:p>
            <a:r>
              <a:rPr lang="es-AR" dirty="0"/>
              <a:t>DERECHO APLICADO</a:t>
            </a:r>
          </a:p>
        </p:txBody>
      </p:sp>
      <p:sp>
        <p:nvSpPr>
          <p:cNvPr id="3" name="Marcador de texto 2">
            <a:extLst>
              <a:ext uri="{FF2B5EF4-FFF2-40B4-BE49-F238E27FC236}">
                <a16:creationId xmlns:a16="http://schemas.microsoft.com/office/drawing/2014/main" id="{2F92EBE0-AF14-02C5-DAF2-959AAD9E0F78}"/>
              </a:ext>
            </a:extLst>
          </p:cNvPr>
          <p:cNvSpPr>
            <a:spLocks noGrp="1"/>
          </p:cNvSpPr>
          <p:nvPr>
            <p:ph type="body" idx="1"/>
          </p:nvPr>
        </p:nvSpPr>
        <p:spPr/>
        <p:txBody>
          <a:bodyPr/>
          <a:lstStyle/>
          <a:p>
            <a:r>
              <a:rPr lang="es-AR" dirty="0"/>
              <a:t>RESPONSABILIDAD DE LA ART</a:t>
            </a:r>
          </a:p>
        </p:txBody>
      </p:sp>
    </p:spTree>
    <p:extLst>
      <p:ext uri="{BB962C8B-B14F-4D97-AF65-F5344CB8AC3E}">
        <p14:creationId xmlns:p14="http://schemas.microsoft.com/office/powerpoint/2010/main" val="9237892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Orgánico</Template>
  <TotalTime>157</TotalTime>
  <Words>2288</Words>
  <Application>Microsoft Macintosh PowerPoint</Application>
  <PresentationFormat>Panorámica</PresentationFormat>
  <Paragraphs>117</Paragraphs>
  <Slides>37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37</vt:i4>
      </vt:variant>
    </vt:vector>
  </HeadingPairs>
  <TitlesOfParts>
    <vt:vector size="40" baseType="lpstr">
      <vt:lpstr>Arial</vt:lpstr>
      <vt:lpstr>Garamond</vt:lpstr>
      <vt:lpstr>Orgánico</vt:lpstr>
      <vt:lpstr>BARROSO MARIA FABIANA C. ASOCIART ART</vt:lpstr>
      <vt:lpstr>HECHOS DE LA CAUSA</vt:lpstr>
      <vt:lpstr>DERECHO A SER OÍDA PERSONALMENTE POR EL JUEZ</vt:lpstr>
      <vt:lpstr>DECLARACIÓN DE BARROSO</vt:lpstr>
      <vt:lpstr>TESTIGO 1 </vt:lpstr>
      <vt:lpstr>TESTIGO 2</vt:lpstr>
      <vt:lpstr>DERECHO APLICADO</vt:lpstr>
      <vt:lpstr>STANDARD DE PRUEBA INVOCADO</vt:lpstr>
      <vt:lpstr>DERECHO APLICADO</vt:lpstr>
      <vt:lpstr>RESPONSABILIDAD DE LA ART</vt:lpstr>
      <vt:lpstr>MUÑOZ JULIETA C/ BODEGAS SAN HUBERTO S.A. P/ DESPIDO</vt:lpstr>
      <vt:lpstr>HECHOS DE LA CAUSA</vt:lpstr>
      <vt:lpstr>DECLARACIÓN DE LA ACTORA</vt:lpstr>
      <vt:lpstr>DECLARACIÓN DE LA ACTORA</vt:lpstr>
      <vt:lpstr>TESTIGO 1</vt:lpstr>
      <vt:lpstr>TESTIGO 2</vt:lpstr>
      <vt:lpstr>CONCLUSIONES JURÍDICA</vt:lpstr>
      <vt:lpstr>FALTA ÉTICA DEL GERENTE</vt:lpstr>
      <vt:lpstr>FALTA DE REACCIÓN DE LA EMPRESA</vt:lpstr>
      <vt:lpstr>INDEMNIZACIÓN</vt:lpstr>
      <vt:lpstr>Tarifaria</vt:lpstr>
      <vt:lpstr>Recomendación General 33, art. 19, Comité de Eliminación de Discriminación contra la Mujer ONU</vt:lpstr>
      <vt:lpstr>ELEMENTOS TENIDOS EN CUENTA</vt:lpstr>
      <vt:lpstr>MONTO DISPUESTO:</vt:lpstr>
      <vt:lpstr>SENTENCIA DE LA CORTE</vt:lpstr>
      <vt:lpstr>INCONGRUENCIA – VOTO 1</vt:lpstr>
      <vt:lpstr>NO DECLARA INCONSTITUCIONALIDAD – VOTO 2</vt:lpstr>
      <vt:lpstr>BENAVIDEZ PORCEL MARIA BELEN C/ BERCA ARMANDO LUIS RAMON Y PREVENCION ART </vt:lpstr>
      <vt:lpstr>HECHOS DE LA CAUSA</vt:lpstr>
      <vt:lpstr>SENTENCIA PREVIA DE LA CORTE: VOTO 1</vt:lpstr>
      <vt:lpstr>Voto 1</vt:lpstr>
      <vt:lpstr>INDEMNIZACION</vt:lpstr>
      <vt:lpstr>Rg 33 Comité cedaw párr. 35</vt:lpstr>
      <vt:lpstr>Recomendación General 33, art. 19, Comité de Eliminación de Discriminación contra la Mujer ONU</vt:lpstr>
      <vt:lpstr>OPCIÓN</vt:lpstr>
      <vt:lpstr>ACTOS HOSTILES</vt:lpstr>
      <vt:lpstr>DATOS TENIDOS EN CONSIDERACION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BARROSO MARIA FABIANA C. ASOCIART ART</dc:title>
  <dc:creator>Julio M Gomez Orellano</dc:creator>
  <cp:lastModifiedBy>Julio M Gomez Orellano</cp:lastModifiedBy>
  <cp:revision>7</cp:revision>
  <dcterms:created xsi:type="dcterms:W3CDTF">2022-05-04T00:25:53Z</dcterms:created>
  <dcterms:modified xsi:type="dcterms:W3CDTF">2022-05-04T21:26:32Z</dcterms:modified>
</cp:coreProperties>
</file>