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66" r:id="rId2"/>
    <p:sldId id="272" r:id="rId3"/>
    <p:sldId id="324" r:id="rId4"/>
    <p:sldId id="274" r:id="rId5"/>
    <p:sldId id="270" r:id="rId6"/>
    <p:sldId id="327" r:id="rId7"/>
    <p:sldId id="330" r:id="rId8"/>
    <p:sldId id="322" r:id="rId9"/>
    <p:sldId id="325" r:id="rId10"/>
    <p:sldId id="258" r:id="rId11"/>
    <p:sldId id="257" r:id="rId12"/>
    <p:sldId id="260" r:id="rId13"/>
    <p:sldId id="261" r:id="rId14"/>
    <p:sldId id="326" r:id="rId15"/>
    <p:sldId id="331" r:id="rId16"/>
    <p:sldId id="332" r:id="rId17"/>
    <p:sldId id="321" r:id="rId18"/>
    <p:sldId id="268" r:id="rId19"/>
    <p:sldId id="329" r:id="rId20"/>
    <p:sldId id="319" r:id="rId21"/>
    <p:sldId id="323" r:id="rId22"/>
    <p:sldId id="317" r:id="rId23"/>
    <p:sldId id="273" r:id="rId24"/>
    <p:sldId id="318" r:id="rId25"/>
    <p:sldId id="320" r:id="rId26"/>
    <p:sldId id="291" r:id="rId27"/>
    <p:sldId id="275" r:id="rId28"/>
    <p:sldId id="292" r:id="rId29"/>
    <p:sldId id="293" r:id="rId30"/>
    <p:sldId id="294" r:id="rId31"/>
    <p:sldId id="328" r:id="rId32"/>
    <p:sldId id="305" r:id="rId33"/>
    <p:sldId id="295" r:id="rId34"/>
    <p:sldId id="296" r:id="rId35"/>
    <p:sldId id="297" r:id="rId36"/>
    <p:sldId id="298" r:id="rId37"/>
    <p:sldId id="299" r:id="rId38"/>
    <p:sldId id="300" r:id="rId39"/>
    <p:sldId id="301" r:id="rId40"/>
    <p:sldId id="302" r:id="rId41"/>
    <p:sldId id="303" r:id="rId42"/>
    <p:sldId id="333" r:id="rId43"/>
    <p:sldId id="278" r:id="rId44"/>
    <p:sldId id="279" r:id="rId45"/>
    <p:sldId id="280" r:id="rId46"/>
    <p:sldId id="284" r:id="rId47"/>
    <p:sldId id="288" r:id="rId48"/>
    <p:sldId id="289" r:id="rId49"/>
    <p:sldId id="334" r:id="rId50"/>
    <p:sldId id="307" r:id="rId51"/>
    <p:sldId id="316" r:id="rId52"/>
  </p:sldIdLst>
  <p:sldSz cx="9144000" cy="6858000" type="screen4x3"/>
  <p:notesSz cx="6797675" cy="9928225"/>
  <p:custShowLst>
    <p:custShow name="Presentación personalizada 1" id="0">
      <p:sldLst>
        <p:sld r:id="rId11"/>
        <p:sld r:id="rId12"/>
        <p:sld r:id="rId13"/>
        <p:sld r:id="rId14"/>
      </p:sldLst>
    </p:custShow>
  </p:custShow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 initials="j"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8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73967" autoAdjust="0"/>
  </p:normalViewPr>
  <p:slideViewPr>
    <p:cSldViewPr>
      <p:cViewPr varScale="1">
        <p:scale>
          <a:sx n="87" d="100"/>
          <a:sy n="87" d="100"/>
        </p:scale>
        <p:origin x="2032"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981479-D5A7-4257-8C17-7E193D2B520E}"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7083E66-BD4F-4441-987F-951C9D720EB1}">
      <dgm:prSet phldrT="[Texto]"/>
      <dgm:spPr/>
      <dgm:t>
        <a:bodyPr/>
        <a:lstStyle/>
        <a:p>
          <a:r>
            <a:rPr lang="es-ES_tradnl" dirty="0"/>
            <a:t>Responsabilidad Estado</a:t>
          </a:r>
          <a:endParaRPr lang="es-ES" dirty="0"/>
        </a:p>
      </dgm:t>
    </dgm:pt>
    <dgm:pt modelId="{AF3F6D86-F499-4BC0-B09F-EB398B3EC36C}" type="parTrans" cxnId="{91E2A1C6-2118-4EC1-8CED-6064E55E1C24}">
      <dgm:prSet/>
      <dgm:spPr/>
      <dgm:t>
        <a:bodyPr/>
        <a:lstStyle/>
        <a:p>
          <a:endParaRPr lang="es-ES"/>
        </a:p>
      </dgm:t>
    </dgm:pt>
    <dgm:pt modelId="{1B3E9E53-BBD9-40C1-B619-09393ED3CBFA}" type="sibTrans" cxnId="{91E2A1C6-2118-4EC1-8CED-6064E55E1C24}">
      <dgm:prSet/>
      <dgm:spPr/>
      <dgm:t>
        <a:bodyPr/>
        <a:lstStyle/>
        <a:p>
          <a:endParaRPr lang="es-ES"/>
        </a:p>
      </dgm:t>
    </dgm:pt>
    <dgm:pt modelId="{69E68284-E535-4743-8745-189D3971B0E5}">
      <dgm:prSet phldrT="[Texto]"/>
      <dgm:spPr>
        <a:solidFill>
          <a:srgbClr val="FFFF00">
            <a:alpha val="90000"/>
          </a:srgbClr>
        </a:solidFill>
      </dgm:spPr>
      <dgm:t>
        <a:bodyPr/>
        <a:lstStyle/>
        <a:p>
          <a:r>
            <a:rPr lang="es-MX" dirty="0"/>
            <a:t>ACTIVIDAD ILÍCITA</a:t>
          </a:r>
        </a:p>
        <a:p>
          <a:r>
            <a:rPr lang="es-MX" i="1" dirty="0"/>
            <a:t>Funcionamiento anormal</a:t>
          </a:r>
          <a:endParaRPr lang="es-ES" i="1" dirty="0"/>
        </a:p>
      </dgm:t>
    </dgm:pt>
    <dgm:pt modelId="{A9D467EA-6BC4-4E58-AFD1-27C69658650A}" type="parTrans" cxnId="{E583AD64-760B-49E4-9B4F-8CE2D2F0C4A2}">
      <dgm:prSet/>
      <dgm:spPr/>
      <dgm:t>
        <a:bodyPr/>
        <a:lstStyle/>
        <a:p>
          <a:endParaRPr lang="es-ES"/>
        </a:p>
      </dgm:t>
    </dgm:pt>
    <dgm:pt modelId="{53D96570-CA8C-4EDA-B8C3-5F680A6196CB}" type="sibTrans" cxnId="{E583AD64-760B-49E4-9B4F-8CE2D2F0C4A2}">
      <dgm:prSet/>
      <dgm:spPr/>
      <dgm:t>
        <a:bodyPr/>
        <a:lstStyle/>
        <a:p>
          <a:endParaRPr lang="es-ES"/>
        </a:p>
      </dgm:t>
    </dgm:pt>
    <dgm:pt modelId="{9FD43424-7B23-417C-B09F-4A7EDB392EDD}">
      <dgm:prSet phldrT="[Texto]"/>
      <dgm:spPr>
        <a:solidFill>
          <a:schemeClr val="accent2">
            <a:lumMod val="75000"/>
            <a:alpha val="90000"/>
          </a:schemeClr>
        </a:solidFill>
      </dgm:spPr>
      <dgm:t>
        <a:bodyPr/>
        <a:lstStyle/>
        <a:p>
          <a:r>
            <a:rPr lang="es-MX" dirty="0">
              <a:solidFill>
                <a:schemeClr val="tx1"/>
              </a:solidFill>
            </a:rPr>
            <a:t>ACTIVIDAD LÍCITA</a:t>
          </a:r>
        </a:p>
        <a:p>
          <a:r>
            <a:rPr lang="es-MX" i="1" dirty="0">
              <a:solidFill>
                <a:schemeClr val="tx1"/>
              </a:solidFill>
            </a:rPr>
            <a:t>Funcionamiento normal</a:t>
          </a:r>
          <a:endParaRPr lang="es-ES" dirty="0">
            <a:solidFill>
              <a:schemeClr val="tx1"/>
            </a:solidFill>
          </a:endParaRPr>
        </a:p>
      </dgm:t>
    </dgm:pt>
    <dgm:pt modelId="{ED5E2DD2-0A2B-4099-AA3F-F265FCED8F37}" type="parTrans" cxnId="{A25DB9BD-2102-47A8-BB34-B8F92748DA2B}">
      <dgm:prSet/>
      <dgm:spPr/>
      <dgm:t>
        <a:bodyPr/>
        <a:lstStyle/>
        <a:p>
          <a:endParaRPr lang="es-ES"/>
        </a:p>
      </dgm:t>
    </dgm:pt>
    <dgm:pt modelId="{5147E5FA-5300-481C-8FB3-E977A029C478}" type="sibTrans" cxnId="{A25DB9BD-2102-47A8-BB34-B8F92748DA2B}">
      <dgm:prSet/>
      <dgm:spPr/>
      <dgm:t>
        <a:bodyPr/>
        <a:lstStyle/>
        <a:p>
          <a:endParaRPr lang="es-ES"/>
        </a:p>
      </dgm:t>
    </dgm:pt>
    <dgm:pt modelId="{8D433511-3997-40C9-8709-192578C863B1}">
      <dgm:prSet phldrT="[Texto]"/>
      <dgm:spPr/>
      <dgm:t>
        <a:bodyPr/>
        <a:lstStyle/>
        <a:p>
          <a:r>
            <a:rPr lang="es-MX" dirty="0"/>
            <a:t>Responsabilidad Funcionario</a:t>
          </a:r>
          <a:endParaRPr lang="es-ES" dirty="0"/>
        </a:p>
      </dgm:t>
    </dgm:pt>
    <dgm:pt modelId="{E6EC8ED2-1537-4A03-B693-76F41667BFEA}" type="parTrans" cxnId="{29E7215F-695C-4697-A881-DCC483872A3F}">
      <dgm:prSet/>
      <dgm:spPr/>
      <dgm:t>
        <a:bodyPr/>
        <a:lstStyle/>
        <a:p>
          <a:endParaRPr lang="es-ES"/>
        </a:p>
      </dgm:t>
    </dgm:pt>
    <dgm:pt modelId="{0E9A32CA-EEAD-4A6C-B934-EB7894D75677}" type="sibTrans" cxnId="{29E7215F-695C-4697-A881-DCC483872A3F}">
      <dgm:prSet/>
      <dgm:spPr/>
      <dgm:t>
        <a:bodyPr/>
        <a:lstStyle/>
        <a:p>
          <a:endParaRPr lang="es-ES"/>
        </a:p>
      </dgm:t>
    </dgm:pt>
    <dgm:pt modelId="{110C7CE9-0BAD-4DF2-B4D8-36BB8801ACFE}">
      <dgm:prSet phldrT="[Texto]"/>
      <dgm:spPr>
        <a:solidFill>
          <a:schemeClr val="bg2">
            <a:alpha val="90000"/>
          </a:schemeClr>
        </a:solidFill>
      </dgm:spPr>
      <dgm:t>
        <a:bodyPr/>
        <a:lstStyle/>
        <a:p>
          <a:r>
            <a:rPr lang="es-MX" i="1" dirty="0">
              <a:solidFill>
                <a:schemeClr val="tx1"/>
              </a:solidFill>
            </a:rPr>
            <a:t>FALTA PERSONAL</a:t>
          </a:r>
          <a:endParaRPr lang="es-ES" i="1" dirty="0">
            <a:solidFill>
              <a:schemeClr val="tx1"/>
            </a:solidFill>
          </a:endParaRPr>
        </a:p>
      </dgm:t>
    </dgm:pt>
    <dgm:pt modelId="{08FD8C50-FA32-492A-A86F-5381D3F678E1}" type="parTrans" cxnId="{1AEF1A7A-268F-4ABC-BE54-745BCAD3CEA0}">
      <dgm:prSet/>
      <dgm:spPr/>
      <dgm:t>
        <a:bodyPr/>
        <a:lstStyle/>
        <a:p>
          <a:endParaRPr lang="es-ES"/>
        </a:p>
      </dgm:t>
    </dgm:pt>
    <dgm:pt modelId="{E1230C86-BD78-44F8-B8F3-554FC4D09996}" type="sibTrans" cxnId="{1AEF1A7A-268F-4ABC-BE54-745BCAD3CEA0}">
      <dgm:prSet/>
      <dgm:spPr/>
      <dgm:t>
        <a:bodyPr/>
        <a:lstStyle/>
        <a:p>
          <a:endParaRPr lang="es-ES"/>
        </a:p>
      </dgm:t>
    </dgm:pt>
    <dgm:pt modelId="{F9058C44-F475-440B-94F7-544E415120A4}">
      <dgm:prSet phldrT="[Texto]"/>
      <dgm:spPr>
        <a:solidFill>
          <a:schemeClr val="bg1"/>
        </a:solidFill>
      </dgm:spPr>
      <dgm:t>
        <a:bodyPr/>
        <a:lstStyle/>
        <a:p>
          <a:r>
            <a:rPr lang="es-MX" dirty="0">
              <a:solidFill>
                <a:schemeClr val="tx1"/>
              </a:solidFill>
            </a:rPr>
            <a:t>ACTIVIDAD bajo régimen de DERECHO COMÚN</a:t>
          </a:r>
          <a:endParaRPr lang="es-ES" dirty="0">
            <a:solidFill>
              <a:schemeClr val="tx1"/>
            </a:solidFill>
          </a:endParaRPr>
        </a:p>
      </dgm:t>
    </dgm:pt>
    <dgm:pt modelId="{7406CCAB-6839-4D9C-B32E-F0ED699E18A8}" type="parTrans" cxnId="{826E7C69-990E-4B41-8F00-D92C0D53259E}">
      <dgm:prSet/>
      <dgm:spPr/>
      <dgm:t>
        <a:bodyPr/>
        <a:lstStyle/>
        <a:p>
          <a:endParaRPr lang="es-ES"/>
        </a:p>
      </dgm:t>
    </dgm:pt>
    <dgm:pt modelId="{D90FD092-FEE6-4B71-B02F-7C04D693D57D}" type="sibTrans" cxnId="{826E7C69-990E-4B41-8F00-D92C0D53259E}">
      <dgm:prSet/>
      <dgm:spPr/>
      <dgm:t>
        <a:bodyPr/>
        <a:lstStyle/>
        <a:p>
          <a:endParaRPr lang="es-ES"/>
        </a:p>
      </dgm:t>
    </dgm:pt>
    <dgm:pt modelId="{AFF4D4B8-BD03-4088-983A-8A01AE819573}" type="pres">
      <dgm:prSet presAssocID="{22981479-D5A7-4257-8C17-7E193D2B520E}" presName="diagram" presStyleCnt="0">
        <dgm:presLayoutVars>
          <dgm:chPref val="1"/>
          <dgm:dir/>
          <dgm:animOne val="branch"/>
          <dgm:animLvl val="lvl"/>
          <dgm:resizeHandles/>
        </dgm:presLayoutVars>
      </dgm:prSet>
      <dgm:spPr/>
    </dgm:pt>
    <dgm:pt modelId="{2C2CDD7E-4C1F-46C5-BA51-6718825480EE}" type="pres">
      <dgm:prSet presAssocID="{C7083E66-BD4F-4441-987F-951C9D720EB1}" presName="root" presStyleCnt="0"/>
      <dgm:spPr/>
    </dgm:pt>
    <dgm:pt modelId="{BDBBB3FC-1C9B-4C80-A661-8A19343F5151}" type="pres">
      <dgm:prSet presAssocID="{C7083E66-BD4F-4441-987F-951C9D720EB1}" presName="rootComposite" presStyleCnt="0"/>
      <dgm:spPr/>
    </dgm:pt>
    <dgm:pt modelId="{B436221D-89AD-4B4B-859C-4E53077B6436}" type="pres">
      <dgm:prSet presAssocID="{C7083E66-BD4F-4441-987F-951C9D720EB1}" presName="rootText" presStyleLbl="node1" presStyleIdx="0" presStyleCnt="3" custScaleX="119576" custLinFactNeighborX="3575" custLinFactNeighborY="-4835"/>
      <dgm:spPr/>
    </dgm:pt>
    <dgm:pt modelId="{C7F25925-BC96-474F-9F15-9398BDFF24E2}" type="pres">
      <dgm:prSet presAssocID="{C7083E66-BD4F-4441-987F-951C9D720EB1}" presName="rootConnector" presStyleLbl="node1" presStyleIdx="0" presStyleCnt="3"/>
      <dgm:spPr/>
    </dgm:pt>
    <dgm:pt modelId="{EE094B97-2BF3-4824-B5CE-0498A0F011D2}" type="pres">
      <dgm:prSet presAssocID="{C7083E66-BD4F-4441-987F-951C9D720EB1}" presName="childShape" presStyleCnt="0"/>
      <dgm:spPr/>
    </dgm:pt>
    <dgm:pt modelId="{4A1695B9-0AE7-40EA-B0EB-F7DDA20F7DE1}" type="pres">
      <dgm:prSet presAssocID="{A9D467EA-6BC4-4E58-AFD1-27C69658650A}" presName="Name13" presStyleLbl="parChTrans1D2" presStyleIdx="0" presStyleCnt="3"/>
      <dgm:spPr/>
    </dgm:pt>
    <dgm:pt modelId="{C03E89C9-F2A7-4C49-AC66-335E3DC21866}" type="pres">
      <dgm:prSet presAssocID="{69E68284-E535-4743-8745-189D3971B0E5}" presName="childText" presStyleLbl="bgAcc1" presStyleIdx="0" presStyleCnt="3">
        <dgm:presLayoutVars>
          <dgm:bulletEnabled val="1"/>
        </dgm:presLayoutVars>
      </dgm:prSet>
      <dgm:spPr/>
    </dgm:pt>
    <dgm:pt modelId="{029B5F3B-7E8E-422D-95BD-B3DE74FD3BB8}" type="pres">
      <dgm:prSet presAssocID="{ED5E2DD2-0A2B-4099-AA3F-F265FCED8F37}" presName="Name13" presStyleLbl="parChTrans1D2" presStyleIdx="1" presStyleCnt="3"/>
      <dgm:spPr/>
    </dgm:pt>
    <dgm:pt modelId="{86F748F3-E989-49F2-9EDE-6A32ACBF5A1E}" type="pres">
      <dgm:prSet presAssocID="{9FD43424-7B23-417C-B09F-4A7EDB392EDD}" presName="childText" presStyleLbl="bgAcc1" presStyleIdx="1" presStyleCnt="3">
        <dgm:presLayoutVars>
          <dgm:bulletEnabled val="1"/>
        </dgm:presLayoutVars>
      </dgm:prSet>
      <dgm:spPr/>
    </dgm:pt>
    <dgm:pt modelId="{8889ABC2-CFCB-476F-AFA1-C9BCE250525D}" type="pres">
      <dgm:prSet presAssocID="{8D433511-3997-40C9-8709-192578C863B1}" presName="root" presStyleCnt="0"/>
      <dgm:spPr/>
    </dgm:pt>
    <dgm:pt modelId="{6CEF923F-0620-41C1-A1CA-BAD6B7FB42F4}" type="pres">
      <dgm:prSet presAssocID="{8D433511-3997-40C9-8709-192578C863B1}" presName="rootComposite" presStyleCnt="0"/>
      <dgm:spPr/>
    </dgm:pt>
    <dgm:pt modelId="{DAC5357F-5280-4E9E-A82C-86A41827B8D5}" type="pres">
      <dgm:prSet presAssocID="{8D433511-3997-40C9-8709-192578C863B1}" presName="rootText" presStyleLbl="node1" presStyleIdx="1" presStyleCnt="3" custLinFactNeighborX="91187" custLinFactNeighborY="-2170"/>
      <dgm:spPr/>
    </dgm:pt>
    <dgm:pt modelId="{82429B86-C18F-4B37-A713-33396E0624BB}" type="pres">
      <dgm:prSet presAssocID="{8D433511-3997-40C9-8709-192578C863B1}" presName="rootConnector" presStyleLbl="node1" presStyleIdx="1" presStyleCnt="3"/>
      <dgm:spPr/>
    </dgm:pt>
    <dgm:pt modelId="{6B9E1D85-D1DC-4206-9020-215FB5A5F8B2}" type="pres">
      <dgm:prSet presAssocID="{8D433511-3997-40C9-8709-192578C863B1}" presName="childShape" presStyleCnt="0"/>
      <dgm:spPr/>
    </dgm:pt>
    <dgm:pt modelId="{2F94B974-1815-402F-857C-524EDCEC8342}" type="pres">
      <dgm:prSet presAssocID="{08FD8C50-FA32-492A-A86F-5381D3F678E1}" presName="Name13" presStyleLbl="parChTrans1D2" presStyleIdx="2" presStyleCnt="3"/>
      <dgm:spPr/>
    </dgm:pt>
    <dgm:pt modelId="{9BE54269-4D3A-4F70-96C4-E669836DAF9F}" type="pres">
      <dgm:prSet presAssocID="{110C7CE9-0BAD-4DF2-B4D8-36BB8801ACFE}" presName="childText" presStyleLbl="bgAcc1" presStyleIdx="2" presStyleCnt="3" custLinFactX="15872" custLinFactNeighborX="100000" custLinFactNeighborY="7887">
        <dgm:presLayoutVars>
          <dgm:bulletEnabled val="1"/>
        </dgm:presLayoutVars>
      </dgm:prSet>
      <dgm:spPr/>
    </dgm:pt>
    <dgm:pt modelId="{C94A4021-E269-448F-8210-E4362FB8DF77}" type="pres">
      <dgm:prSet presAssocID="{F9058C44-F475-440B-94F7-544E415120A4}" presName="root" presStyleCnt="0"/>
      <dgm:spPr/>
    </dgm:pt>
    <dgm:pt modelId="{EE80BBD6-9963-4038-A652-5BEBA7D713C8}" type="pres">
      <dgm:prSet presAssocID="{F9058C44-F475-440B-94F7-544E415120A4}" presName="rootComposite" presStyleCnt="0"/>
      <dgm:spPr/>
    </dgm:pt>
    <dgm:pt modelId="{8C5DE305-9DAD-4A07-9EED-AE2C6A019165}" type="pres">
      <dgm:prSet presAssocID="{F9058C44-F475-440B-94F7-544E415120A4}" presName="rootText" presStyleLbl="node1" presStyleIdx="2" presStyleCnt="3" custLinFactX="-36780" custLinFactY="100000" custLinFactNeighborX="-100000" custLinFactNeighborY="193000"/>
      <dgm:spPr/>
    </dgm:pt>
    <dgm:pt modelId="{AF599A3B-AFB0-4D86-9A3E-2D5A8DA6DFF8}" type="pres">
      <dgm:prSet presAssocID="{F9058C44-F475-440B-94F7-544E415120A4}" presName="rootConnector" presStyleLbl="node1" presStyleIdx="2" presStyleCnt="3"/>
      <dgm:spPr/>
    </dgm:pt>
    <dgm:pt modelId="{D0ECDF80-0692-4858-8908-C344B86F7A98}" type="pres">
      <dgm:prSet presAssocID="{F9058C44-F475-440B-94F7-544E415120A4}" presName="childShape" presStyleCnt="0"/>
      <dgm:spPr/>
    </dgm:pt>
  </dgm:ptLst>
  <dgm:cxnLst>
    <dgm:cxn modelId="{7BE85D06-6E42-4A60-A874-2974F750A73A}" type="presOf" srcId="{08FD8C50-FA32-492A-A86F-5381D3F678E1}" destId="{2F94B974-1815-402F-857C-524EDCEC8342}" srcOrd="0" destOrd="0" presId="urn:microsoft.com/office/officeart/2005/8/layout/hierarchy3"/>
    <dgm:cxn modelId="{0F53851D-9404-40C9-ACFF-1754150910D0}" type="presOf" srcId="{F9058C44-F475-440B-94F7-544E415120A4}" destId="{AF599A3B-AFB0-4D86-9A3E-2D5A8DA6DFF8}" srcOrd="1" destOrd="0" presId="urn:microsoft.com/office/officeart/2005/8/layout/hierarchy3"/>
    <dgm:cxn modelId="{C5003738-DDF8-44A2-906C-F8938B44D6BF}" type="presOf" srcId="{F9058C44-F475-440B-94F7-544E415120A4}" destId="{8C5DE305-9DAD-4A07-9EED-AE2C6A019165}" srcOrd="0" destOrd="0" presId="urn:microsoft.com/office/officeart/2005/8/layout/hierarchy3"/>
    <dgm:cxn modelId="{934C364F-A20B-4337-ACAA-FD574713E212}" type="presOf" srcId="{ED5E2DD2-0A2B-4099-AA3F-F265FCED8F37}" destId="{029B5F3B-7E8E-422D-95BD-B3DE74FD3BB8}" srcOrd="0" destOrd="0" presId="urn:microsoft.com/office/officeart/2005/8/layout/hierarchy3"/>
    <dgm:cxn modelId="{22CD6D51-465A-4CC7-9F76-71C64678E560}" type="presOf" srcId="{22981479-D5A7-4257-8C17-7E193D2B520E}" destId="{AFF4D4B8-BD03-4088-983A-8A01AE819573}" srcOrd="0" destOrd="0" presId="urn:microsoft.com/office/officeart/2005/8/layout/hierarchy3"/>
    <dgm:cxn modelId="{4FE1D75E-E0F8-4E45-9167-A1D7773EF3A2}" type="presOf" srcId="{69E68284-E535-4743-8745-189D3971B0E5}" destId="{C03E89C9-F2A7-4C49-AC66-335E3DC21866}" srcOrd="0" destOrd="0" presId="urn:microsoft.com/office/officeart/2005/8/layout/hierarchy3"/>
    <dgm:cxn modelId="{29E7215F-695C-4697-A881-DCC483872A3F}" srcId="{22981479-D5A7-4257-8C17-7E193D2B520E}" destId="{8D433511-3997-40C9-8709-192578C863B1}" srcOrd="1" destOrd="0" parTransId="{E6EC8ED2-1537-4A03-B693-76F41667BFEA}" sibTransId="{0E9A32CA-EEAD-4A6C-B934-EB7894D75677}"/>
    <dgm:cxn modelId="{E583AD64-760B-49E4-9B4F-8CE2D2F0C4A2}" srcId="{C7083E66-BD4F-4441-987F-951C9D720EB1}" destId="{69E68284-E535-4743-8745-189D3971B0E5}" srcOrd="0" destOrd="0" parTransId="{A9D467EA-6BC4-4E58-AFD1-27C69658650A}" sibTransId="{53D96570-CA8C-4EDA-B8C3-5F680A6196CB}"/>
    <dgm:cxn modelId="{E7C56669-7931-4F5F-98BD-EF5556D7ECF5}" type="presOf" srcId="{110C7CE9-0BAD-4DF2-B4D8-36BB8801ACFE}" destId="{9BE54269-4D3A-4F70-96C4-E669836DAF9F}" srcOrd="0" destOrd="0" presId="urn:microsoft.com/office/officeart/2005/8/layout/hierarchy3"/>
    <dgm:cxn modelId="{826E7C69-990E-4B41-8F00-D92C0D53259E}" srcId="{22981479-D5A7-4257-8C17-7E193D2B520E}" destId="{F9058C44-F475-440B-94F7-544E415120A4}" srcOrd="2" destOrd="0" parTransId="{7406CCAB-6839-4D9C-B32E-F0ED699E18A8}" sibTransId="{D90FD092-FEE6-4B71-B02F-7C04D693D57D}"/>
    <dgm:cxn modelId="{1AEF1A7A-268F-4ABC-BE54-745BCAD3CEA0}" srcId="{8D433511-3997-40C9-8709-192578C863B1}" destId="{110C7CE9-0BAD-4DF2-B4D8-36BB8801ACFE}" srcOrd="0" destOrd="0" parTransId="{08FD8C50-FA32-492A-A86F-5381D3F678E1}" sibTransId="{E1230C86-BD78-44F8-B8F3-554FC4D09996}"/>
    <dgm:cxn modelId="{DFA1E292-519C-426D-888D-86A948BB037F}" type="presOf" srcId="{C7083E66-BD4F-4441-987F-951C9D720EB1}" destId="{B436221D-89AD-4B4B-859C-4E53077B6436}" srcOrd="0" destOrd="0" presId="urn:microsoft.com/office/officeart/2005/8/layout/hierarchy3"/>
    <dgm:cxn modelId="{7C18E9A8-37AB-47F2-9FB7-28B18813D093}" type="presOf" srcId="{9FD43424-7B23-417C-B09F-4A7EDB392EDD}" destId="{86F748F3-E989-49F2-9EDE-6A32ACBF5A1E}" srcOrd="0" destOrd="0" presId="urn:microsoft.com/office/officeart/2005/8/layout/hierarchy3"/>
    <dgm:cxn modelId="{A25DB9BD-2102-47A8-BB34-B8F92748DA2B}" srcId="{C7083E66-BD4F-4441-987F-951C9D720EB1}" destId="{9FD43424-7B23-417C-B09F-4A7EDB392EDD}" srcOrd="1" destOrd="0" parTransId="{ED5E2DD2-0A2B-4099-AA3F-F265FCED8F37}" sibTransId="{5147E5FA-5300-481C-8FB3-E977A029C478}"/>
    <dgm:cxn modelId="{19BD2DC1-0BCC-4203-A691-CFCC745DDE24}" type="presOf" srcId="{A9D467EA-6BC4-4E58-AFD1-27C69658650A}" destId="{4A1695B9-0AE7-40EA-B0EB-F7DDA20F7DE1}" srcOrd="0" destOrd="0" presId="urn:microsoft.com/office/officeart/2005/8/layout/hierarchy3"/>
    <dgm:cxn modelId="{807BCFC3-6A4B-4204-91EC-BCAA55962EF6}" type="presOf" srcId="{C7083E66-BD4F-4441-987F-951C9D720EB1}" destId="{C7F25925-BC96-474F-9F15-9398BDFF24E2}" srcOrd="1" destOrd="0" presId="urn:microsoft.com/office/officeart/2005/8/layout/hierarchy3"/>
    <dgm:cxn modelId="{91E2A1C6-2118-4EC1-8CED-6064E55E1C24}" srcId="{22981479-D5A7-4257-8C17-7E193D2B520E}" destId="{C7083E66-BD4F-4441-987F-951C9D720EB1}" srcOrd="0" destOrd="0" parTransId="{AF3F6D86-F499-4BC0-B09F-EB398B3EC36C}" sibTransId="{1B3E9E53-BBD9-40C1-B619-09393ED3CBFA}"/>
    <dgm:cxn modelId="{32F8A0DD-7054-421B-A950-B9213A3AE7AD}" type="presOf" srcId="{8D433511-3997-40C9-8709-192578C863B1}" destId="{DAC5357F-5280-4E9E-A82C-86A41827B8D5}" srcOrd="0" destOrd="0" presId="urn:microsoft.com/office/officeart/2005/8/layout/hierarchy3"/>
    <dgm:cxn modelId="{FDC903EC-1590-4C76-B36A-F472621C5C34}" type="presOf" srcId="{8D433511-3997-40C9-8709-192578C863B1}" destId="{82429B86-C18F-4B37-A713-33396E0624BB}" srcOrd="1" destOrd="0" presId="urn:microsoft.com/office/officeart/2005/8/layout/hierarchy3"/>
    <dgm:cxn modelId="{0174C781-07CF-4262-B3D9-600C3F47E20F}" type="presParOf" srcId="{AFF4D4B8-BD03-4088-983A-8A01AE819573}" destId="{2C2CDD7E-4C1F-46C5-BA51-6718825480EE}" srcOrd="0" destOrd="0" presId="urn:microsoft.com/office/officeart/2005/8/layout/hierarchy3"/>
    <dgm:cxn modelId="{0A668579-2410-4606-ACF4-B99486637C5E}" type="presParOf" srcId="{2C2CDD7E-4C1F-46C5-BA51-6718825480EE}" destId="{BDBBB3FC-1C9B-4C80-A661-8A19343F5151}" srcOrd="0" destOrd="0" presId="urn:microsoft.com/office/officeart/2005/8/layout/hierarchy3"/>
    <dgm:cxn modelId="{FEDEDFE5-007E-4142-AE61-BFD3742A6CB6}" type="presParOf" srcId="{BDBBB3FC-1C9B-4C80-A661-8A19343F5151}" destId="{B436221D-89AD-4B4B-859C-4E53077B6436}" srcOrd="0" destOrd="0" presId="urn:microsoft.com/office/officeart/2005/8/layout/hierarchy3"/>
    <dgm:cxn modelId="{BF5A16B6-A877-4EFE-90DB-58DB33EFA6EC}" type="presParOf" srcId="{BDBBB3FC-1C9B-4C80-A661-8A19343F5151}" destId="{C7F25925-BC96-474F-9F15-9398BDFF24E2}" srcOrd="1" destOrd="0" presId="urn:microsoft.com/office/officeart/2005/8/layout/hierarchy3"/>
    <dgm:cxn modelId="{10549D38-51AB-4606-9803-1098669870AA}" type="presParOf" srcId="{2C2CDD7E-4C1F-46C5-BA51-6718825480EE}" destId="{EE094B97-2BF3-4824-B5CE-0498A0F011D2}" srcOrd="1" destOrd="0" presId="urn:microsoft.com/office/officeart/2005/8/layout/hierarchy3"/>
    <dgm:cxn modelId="{4011DE93-8A40-4A28-A1FB-7F81065BFA19}" type="presParOf" srcId="{EE094B97-2BF3-4824-B5CE-0498A0F011D2}" destId="{4A1695B9-0AE7-40EA-B0EB-F7DDA20F7DE1}" srcOrd="0" destOrd="0" presId="urn:microsoft.com/office/officeart/2005/8/layout/hierarchy3"/>
    <dgm:cxn modelId="{F1233599-9DBD-4BDB-80B3-118D5C900E30}" type="presParOf" srcId="{EE094B97-2BF3-4824-B5CE-0498A0F011D2}" destId="{C03E89C9-F2A7-4C49-AC66-335E3DC21866}" srcOrd="1" destOrd="0" presId="urn:microsoft.com/office/officeart/2005/8/layout/hierarchy3"/>
    <dgm:cxn modelId="{15C6A762-30F5-4EA8-9C0B-13781AB62EB2}" type="presParOf" srcId="{EE094B97-2BF3-4824-B5CE-0498A0F011D2}" destId="{029B5F3B-7E8E-422D-95BD-B3DE74FD3BB8}" srcOrd="2" destOrd="0" presId="urn:microsoft.com/office/officeart/2005/8/layout/hierarchy3"/>
    <dgm:cxn modelId="{EF701B21-C591-4A90-83A1-2A07FD057DC5}" type="presParOf" srcId="{EE094B97-2BF3-4824-B5CE-0498A0F011D2}" destId="{86F748F3-E989-49F2-9EDE-6A32ACBF5A1E}" srcOrd="3" destOrd="0" presId="urn:microsoft.com/office/officeart/2005/8/layout/hierarchy3"/>
    <dgm:cxn modelId="{8CD3E7DA-6EED-4CA0-BBBC-9F9312CC5716}" type="presParOf" srcId="{AFF4D4B8-BD03-4088-983A-8A01AE819573}" destId="{8889ABC2-CFCB-476F-AFA1-C9BCE250525D}" srcOrd="1" destOrd="0" presId="urn:microsoft.com/office/officeart/2005/8/layout/hierarchy3"/>
    <dgm:cxn modelId="{DDD92551-7D3C-4826-94A6-BB430ABDDA90}" type="presParOf" srcId="{8889ABC2-CFCB-476F-AFA1-C9BCE250525D}" destId="{6CEF923F-0620-41C1-A1CA-BAD6B7FB42F4}" srcOrd="0" destOrd="0" presId="urn:microsoft.com/office/officeart/2005/8/layout/hierarchy3"/>
    <dgm:cxn modelId="{D094E076-4AA7-4391-8239-750C6AD3F988}" type="presParOf" srcId="{6CEF923F-0620-41C1-A1CA-BAD6B7FB42F4}" destId="{DAC5357F-5280-4E9E-A82C-86A41827B8D5}" srcOrd="0" destOrd="0" presId="urn:microsoft.com/office/officeart/2005/8/layout/hierarchy3"/>
    <dgm:cxn modelId="{FAED6E61-A54B-4C0E-B0AA-4252A216DA8C}" type="presParOf" srcId="{6CEF923F-0620-41C1-A1CA-BAD6B7FB42F4}" destId="{82429B86-C18F-4B37-A713-33396E0624BB}" srcOrd="1" destOrd="0" presId="urn:microsoft.com/office/officeart/2005/8/layout/hierarchy3"/>
    <dgm:cxn modelId="{4C68EA8F-3A2D-42B0-A267-70AA4181FB7F}" type="presParOf" srcId="{8889ABC2-CFCB-476F-AFA1-C9BCE250525D}" destId="{6B9E1D85-D1DC-4206-9020-215FB5A5F8B2}" srcOrd="1" destOrd="0" presId="urn:microsoft.com/office/officeart/2005/8/layout/hierarchy3"/>
    <dgm:cxn modelId="{C2B5E31F-0998-4CF9-869D-C5B717611EBE}" type="presParOf" srcId="{6B9E1D85-D1DC-4206-9020-215FB5A5F8B2}" destId="{2F94B974-1815-402F-857C-524EDCEC8342}" srcOrd="0" destOrd="0" presId="urn:microsoft.com/office/officeart/2005/8/layout/hierarchy3"/>
    <dgm:cxn modelId="{19F6D24F-FAEA-40BF-8558-5DD49F512719}" type="presParOf" srcId="{6B9E1D85-D1DC-4206-9020-215FB5A5F8B2}" destId="{9BE54269-4D3A-4F70-96C4-E669836DAF9F}" srcOrd="1" destOrd="0" presId="urn:microsoft.com/office/officeart/2005/8/layout/hierarchy3"/>
    <dgm:cxn modelId="{86925478-86E7-491E-942D-53DCCB10A240}" type="presParOf" srcId="{AFF4D4B8-BD03-4088-983A-8A01AE819573}" destId="{C94A4021-E269-448F-8210-E4362FB8DF77}" srcOrd="2" destOrd="0" presId="urn:microsoft.com/office/officeart/2005/8/layout/hierarchy3"/>
    <dgm:cxn modelId="{8829D671-9CF9-4CFC-B75A-6EBF015B2569}" type="presParOf" srcId="{C94A4021-E269-448F-8210-E4362FB8DF77}" destId="{EE80BBD6-9963-4038-A652-5BEBA7D713C8}" srcOrd="0" destOrd="0" presId="urn:microsoft.com/office/officeart/2005/8/layout/hierarchy3"/>
    <dgm:cxn modelId="{2CCFA9F8-9012-41F4-AEB1-869D3E7EF22B}" type="presParOf" srcId="{EE80BBD6-9963-4038-A652-5BEBA7D713C8}" destId="{8C5DE305-9DAD-4A07-9EED-AE2C6A019165}" srcOrd="0" destOrd="0" presId="urn:microsoft.com/office/officeart/2005/8/layout/hierarchy3"/>
    <dgm:cxn modelId="{971A9F08-F8BF-4360-8839-0AD046988288}" type="presParOf" srcId="{EE80BBD6-9963-4038-A652-5BEBA7D713C8}" destId="{AF599A3B-AFB0-4D86-9A3E-2D5A8DA6DFF8}" srcOrd="1" destOrd="0" presId="urn:microsoft.com/office/officeart/2005/8/layout/hierarchy3"/>
    <dgm:cxn modelId="{13E1F850-4F9F-4729-826D-CFBE2BB5DF0D}" type="presParOf" srcId="{C94A4021-E269-448F-8210-E4362FB8DF77}" destId="{D0ECDF80-0692-4858-8908-C344B86F7A98}"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BFE042-CD56-4E5D-8DB8-FE72F7B7C64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S"/>
        </a:p>
      </dgm:t>
    </dgm:pt>
    <dgm:pt modelId="{1287D7CB-9938-42BE-9BFF-4822A65174FD}">
      <dgm:prSet phldrT="[Texto]"/>
      <dgm:spPr/>
      <dgm:t>
        <a:bodyPr/>
        <a:lstStyle/>
        <a:p>
          <a:r>
            <a:rPr lang="es-ES" dirty="0"/>
            <a:t>Administración</a:t>
          </a:r>
        </a:p>
        <a:p>
          <a:r>
            <a:rPr lang="es-ES" dirty="0"/>
            <a:t>En régimen de poder político </a:t>
          </a:r>
          <a:r>
            <a:rPr lang="es-ES" dirty="0">
              <a:solidFill>
                <a:srgbClr val="FFFF00"/>
              </a:solidFill>
            </a:rPr>
            <a:t>≠</a:t>
          </a:r>
          <a:r>
            <a:rPr lang="es-ES" dirty="0"/>
            <a:t> en situación de igualdad</a:t>
          </a:r>
        </a:p>
      </dgm:t>
    </dgm:pt>
    <dgm:pt modelId="{B52F39EE-3B2B-4FEF-8617-3F305291AA2E}" type="parTrans" cxnId="{9E36CA4B-E983-4EBF-A626-7673AE5D645E}">
      <dgm:prSet/>
      <dgm:spPr/>
      <dgm:t>
        <a:bodyPr/>
        <a:lstStyle/>
        <a:p>
          <a:endParaRPr lang="es-ES"/>
        </a:p>
      </dgm:t>
    </dgm:pt>
    <dgm:pt modelId="{A60E7B99-CCC2-4B70-846C-210D168865D4}" type="sibTrans" cxnId="{9E36CA4B-E983-4EBF-A626-7673AE5D645E}">
      <dgm:prSet/>
      <dgm:spPr/>
      <dgm:t>
        <a:bodyPr/>
        <a:lstStyle/>
        <a:p>
          <a:endParaRPr lang="es-ES"/>
        </a:p>
      </dgm:t>
    </dgm:pt>
    <dgm:pt modelId="{73F020CA-3AB5-4270-BCA5-F34F249E6845}">
      <dgm:prSet/>
      <dgm:spPr/>
      <dgm:t>
        <a:bodyPr/>
        <a:lstStyle/>
        <a:p>
          <a:r>
            <a:rPr lang="es-ES" dirty="0"/>
            <a:t>Cometidos esenciales o existenciales</a:t>
          </a:r>
        </a:p>
      </dgm:t>
    </dgm:pt>
    <dgm:pt modelId="{104DA108-8617-4F93-8016-D610DB59B863}" type="parTrans" cxnId="{E16E39EB-37CC-4130-9CFA-D81338C9FE40}">
      <dgm:prSet/>
      <dgm:spPr/>
      <dgm:t>
        <a:bodyPr/>
        <a:lstStyle/>
        <a:p>
          <a:endParaRPr lang="es-ES"/>
        </a:p>
      </dgm:t>
    </dgm:pt>
    <dgm:pt modelId="{23D8E1B9-ECD9-4408-ACF7-9028B8EF4A8C}" type="sibTrans" cxnId="{E16E39EB-37CC-4130-9CFA-D81338C9FE40}">
      <dgm:prSet/>
      <dgm:spPr/>
      <dgm:t>
        <a:bodyPr/>
        <a:lstStyle/>
        <a:p>
          <a:endParaRPr lang="es-ES"/>
        </a:p>
      </dgm:t>
    </dgm:pt>
    <dgm:pt modelId="{2BB2DD31-39C7-45CD-B2EC-2EE6F235E883}">
      <dgm:prSet/>
      <dgm:spPr/>
      <dgm:t>
        <a:bodyPr/>
        <a:lstStyle/>
        <a:p>
          <a:r>
            <a:rPr lang="es-ES" dirty="0">
              <a:solidFill>
                <a:schemeClr val="accent6">
                  <a:lumMod val="75000"/>
                </a:schemeClr>
              </a:solidFill>
            </a:rPr>
            <a:t>Cometidos de bienestar o progreso social</a:t>
          </a:r>
        </a:p>
      </dgm:t>
    </dgm:pt>
    <dgm:pt modelId="{772DB4D7-85F6-4F4C-B634-5BB07870F146}" type="parTrans" cxnId="{EEA3550F-2EFF-4A11-8A7E-6D7A045BDD5F}">
      <dgm:prSet/>
      <dgm:spPr/>
      <dgm:t>
        <a:bodyPr/>
        <a:lstStyle/>
        <a:p>
          <a:endParaRPr lang="es-ES"/>
        </a:p>
      </dgm:t>
    </dgm:pt>
    <dgm:pt modelId="{D1557E78-7EF6-4F9A-9429-CB430B2F9E3C}" type="sibTrans" cxnId="{EEA3550F-2EFF-4A11-8A7E-6D7A045BDD5F}">
      <dgm:prSet/>
      <dgm:spPr/>
      <dgm:t>
        <a:bodyPr/>
        <a:lstStyle/>
        <a:p>
          <a:endParaRPr lang="es-ES"/>
        </a:p>
      </dgm:t>
    </dgm:pt>
    <dgm:pt modelId="{5C47A969-079F-4E39-9531-A1418223C8CE}">
      <dgm:prSet phldrT="[Texto]"/>
      <dgm:spPr/>
      <dgm:t>
        <a:bodyPr/>
        <a:lstStyle/>
        <a:p>
          <a:r>
            <a:rPr lang="es-ES" dirty="0"/>
            <a:t>Estado </a:t>
          </a:r>
          <a:r>
            <a:rPr lang="es-ES" dirty="0">
              <a:solidFill>
                <a:srgbClr val="FFFF00"/>
              </a:solidFill>
            </a:rPr>
            <a:t>≠</a:t>
          </a:r>
        </a:p>
        <a:p>
          <a:r>
            <a:rPr lang="es-ES" dirty="0"/>
            <a:t>Particulares</a:t>
          </a:r>
        </a:p>
      </dgm:t>
    </dgm:pt>
    <dgm:pt modelId="{59E93913-EFF7-4D2E-838E-2FCAA6844D58}" type="sibTrans" cxnId="{8653466C-4B2F-4915-BB84-63BAED09AF44}">
      <dgm:prSet/>
      <dgm:spPr/>
      <dgm:t>
        <a:bodyPr/>
        <a:lstStyle/>
        <a:p>
          <a:endParaRPr lang="es-ES"/>
        </a:p>
      </dgm:t>
    </dgm:pt>
    <dgm:pt modelId="{2736572D-C770-4690-AD5E-4BCE2811ED67}" type="parTrans" cxnId="{8653466C-4B2F-4915-BB84-63BAED09AF44}">
      <dgm:prSet/>
      <dgm:spPr/>
      <dgm:t>
        <a:bodyPr/>
        <a:lstStyle/>
        <a:p>
          <a:endParaRPr lang="es-ES"/>
        </a:p>
      </dgm:t>
    </dgm:pt>
    <dgm:pt modelId="{A8E9C6CB-B661-42FE-9C76-EC0B53D9E4DE}" type="pres">
      <dgm:prSet presAssocID="{3EBFE042-CD56-4E5D-8DB8-FE72F7B7C64B}" presName="Name0" presStyleCnt="0">
        <dgm:presLayoutVars>
          <dgm:dir/>
          <dgm:animLvl val="lvl"/>
          <dgm:resizeHandles/>
        </dgm:presLayoutVars>
      </dgm:prSet>
      <dgm:spPr/>
    </dgm:pt>
    <dgm:pt modelId="{9D82D2DE-EE8D-4482-9DC1-D8F3D6D0F9D5}" type="pres">
      <dgm:prSet presAssocID="{5C47A969-079F-4E39-9531-A1418223C8CE}" presName="linNode" presStyleCnt="0"/>
      <dgm:spPr/>
    </dgm:pt>
    <dgm:pt modelId="{547B8DA4-4416-4D3D-9009-0F714C236723}" type="pres">
      <dgm:prSet presAssocID="{5C47A969-079F-4E39-9531-A1418223C8CE}" presName="parentShp" presStyleLbl="node1" presStyleIdx="0" presStyleCnt="2" custLinFactX="17029" custLinFactNeighborX="100000" custLinFactNeighborY="3696">
        <dgm:presLayoutVars>
          <dgm:bulletEnabled val="1"/>
        </dgm:presLayoutVars>
      </dgm:prSet>
      <dgm:spPr/>
    </dgm:pt>
    <dgm:pt modelId="{6FE1BDEE-8483-4C7F-BFA3-42190CD08479}" type="pres">
      <dgm:prSet presAssocID="{5C47A969-079F-4E39-9531-A1418223C8CE}" presName="childShp" presStyleLbl="bgAccFollowNode1" presStyleIdx="0" presStyleCnt="2" custLinFactNeighborX="-99865" custLinFactNeighborY="-26">
        <dgm:presLayoutVars>
          <dgm:bulletEnabled val="1"/>
        </dgm:presLayoutVars>
      </dgm:prSet>
      <dgm:spPr/>
    </dgm:pt>
    <dgm:pt modelId="{D217DCF1-27B8-4109-8A4A-8C86985B3117}" type="pres">
      <dgm:prSet presAssocID="{59E93913-EFF7-4D2E-838E-2FCAA6844D58}" presName="spacing" presStyleCnt="0"/>
      <dgm:spPr/>
    </dgm:pt>
    <dgm:pt modelId="{ABCDAD6E-C397-4BC3-9510-1C1E58229028}" type="pres">
      <dgm:prSet presAssocID="{1287D7CB-9938-42BE-9BFF-4822A65174FD}" presName="linNode" presStyleCnt="0"/>
      <dgm:spPr/>
    </dgm:pt>
    <dgm:pt modelId="{7AAE9B42-F56A-4698-B8AB-47C2FD6377B7}" type="pres">
      <dgm:prSet presAssocID="{1287D7CB-9938-42BE-9BFF-4822A65174FD}" presName="parentShp" presStyleLbl="node1" presStyleIdx="1" presStyleCnt="2" custLinFactX="2273" custLinFactNeighborX="100000" custLinFactNeighborY="-5815">
        <dgm:presLayoutVars>
          <dgm:bulletEnabled val="1"/>
        </dgm:presLayoutVars>
      </dgm:prSet>
      <dgm:spPr/>
    </dgm:pt>
    <dgm:pt modelId="{081BBE4D-D6D7-4877-B59C-FB21D1BD086D}" type="pres">
      <dgm:prSet presAssocID="{1287D7CB-9938-42BE-9BFF-4822A65174FD}" presName="childShp" presStyleLbl="bgAccFollowNode1" presStyleIdx="1" presStyleCnt="2" custLinFactNeighborX="-99589" custLinFactNeighborY="1628">
        <dgm:presLayoutVars>
          <dgm:bulletEnabled val="1"/>
        </dgm:presLayoutVars>
      </dgm:prSet>
      <dgm:spPr/>
    </dgm:pt>
  </dgm:ptLst>
  <dgm:cxnLst>
    <dgm:cxn modelId="{EEA3550F-2EFF-4A11-8A7E-6D7A045BDD5F}" srcId="{1287D7CB-9938-42BE-9BFF-4822A65174FD}" destId="{2BB2DD31-39C7-45CD-B2EC-2EE6F235E883}" srcOrd="0" destOrd="0" parTransId="{772DB4D7-85F6-4F4C-B634-5BB07870F146}" sibTransId="{D1557E78-7EF6-4F9A-9429-CB430B2F9E3C}"/>
    <dgm:cxn modelId="{9E36CA4B-E983-4EBF-A626-7673AE5D645E}" srcId="{3EBFE042-CD56-4E5D-8DB8-FE72F7B7C64B}" destId="{1287D7CB-9938-42BE-9BFF-4822A65174FD}" srcOrd="1" destOrd="0" parTransId="{B52F39EE-3B2B-4FEF-8617-3F305291AA2E}" sibTransId="{A60E7B99-CCC2-4B70-846C-210D168865D4}"/>
    <dgm:cxn modelId="{6FFC2E5F-3D42-4019-BD10-DB583A977F7F}" type="presOf" srcId="{5C47A969-079F-4E39-9531-A1418223C8CE}" destId="{547B8DA4-4416-4D3D-9009-0F714C236723}" srcOrd="0" destOrd="0" presId="urn:microsoft.com/office/officeart/2005/8/layout/vList6"/>
    <dgm:cxn modelId="{8653466C-4B2F-4915-BB84-63BAED09AF44}" srcId="{3EBFE042-CD56-4E5D-8DB8-FE72F7B7C64B}" destId="{5C47A969-079F-4E39-9531-A1418223C8CE}" srcOrd="0" destOrd="0" parTransId="{2736572D-C770-4690-AD5E-4BCE2811ED67}" sibTransId="{59E93913-EFF7-4D2E-838E-2FCAA6844D58}"/>
    <dgm:cxn modelId="{7CC6B47D-3DA2-4AD3-AB83-995E20A6C8E0}" type="presOf" srcId="{2BB2DD31-39C7-45CD-B2EC-2EE6F235E883}" destId="{081BBE4D-D6D7-4877-B59C-FB21D1BD086D}" srcOrd="0" destOrd="0" presId="urn:microsoft.com/office/officeart/2005/8/layout/vList6"/>
    <dgm:cxn modelId="{8BD1448E-8C97-479A-B055-1775DCEA2D4B}" type="presOf" srcId="{3EBFE042-CD56-4E5D-8DB8-FE72F7B7C64B}" destId="{A8E9C6CB-B661-42FE-9C76-EC0B53D9E4DE}" srcOrd="0" destOrd="0" presId="urn:microsoft.com/office/officeart/2005/8/layout/vList6"/>
    <dgm:cxn modelId="{AE26E89B-569E-4782-8AC9-2E5130125932}" type="presOf" srcId="{73F020CA-3AB5-4270-BCA5-F34F249E6845}" destId="{6FE1BDEE-8483-4C7F-BFA3-42190CD08479}" srcOrd="0" destOrd="0" presId="urn:microsoft.com/office/officeart/2005/8/layout/vList6"/>
    <dgm:cxn modelId="{E16E39EB-37CC-4130-9CFA-D81338C9FE40}" srcId="{5C47A969-079F-4E39-9531-A1418223C8CE}" destId="{73F020CA-3AB5-4270-BCA5-F34F249E6845}" srcOrd="0" destOrd="0" parTransId="{104DA108-8617-4F93-8016-D610DB59B863}" sibTransId="{23D8E1B9-ECD9-4408-ACF7-9028B8EF4A8C}"/>
    <dgm:cxn modelId="{24CB71F0-C4B2-4F29-801F-D1FA62283675}" type="presOf" srcId="{1287D7CB-9938-42BE-9BFF-4822A65174FD}" destId="{7AAE9B42-F56A-4698-B8AB-47C2FD6377B7}" srcOrd="0" destOrd="0" presId="urn:microsoft.com/office/officeart/2005/8/layout/vList6"/>
    <dgm:cxn modelId="{8947BED5-CB01-4FF2-8507-4B3045078ED2}" type="presParOf" srcId="{A8E9C6CB-B661-42FE-9C76-EC0B53D9E4DE}" destId="{9D82D2DE-EE8D-4482-9DC1-D8F3D6D0F9D5}" srcOrd="0" destOrd="0" presId="urn:microsoft.com/office/officeart/2005/8/layout/vList6"/>
    <dgm:cxn modelId="{2CF8749A-D025-49FA-B7EC-9EEAD7037A81}" type="presParOf" srcId="{9D82D2DE-EE8D-4482-9DC1-D8F3D6D0F9D5}" destId="{547B8DA4-4416-4D3D-9009-0F714C236723}" srcOrd="0" destOrd="0" presId="urn:microsoft.com/office/officeart/2005/8/layout/vList6"/>
    <dgm:cxn modelId="{1BCCFC3A-B698-40C1-9986-18FA6A5AC339}" type="presParOf" srcId="{9D82D2DE-EE8D-4482-9DC1-D8F3D6D0F9D5}" destId="{6FE1BDEE-8483-4C7F-BFA3-42190CD08479}" srcOrd="1" destOrd="0" presId="urn:microsoft.com/office/officeart/2005/8/layout/vList6"/>
    <dgm:cxn modelId="{6E802A1D-CC14-4044-8780-A6D8AE8BCB01}" type="presParOf" srcId="{A8E9C6CB-B661-42FE-9C76-EC0B53D9E4DE}" destId="{D217DCF1-27B8-4109-8A4A-8C86985B3117}" srcOrd="1" destOrd="0" presId="urn:microsoft.com/office/officeart/2005/8/layout/vList6"/>
    <dgm:cxn modelId="{811BE47A-7980-400C-B86F-FF94164984D0}" type="presParOf" srcId="{A8E9C6CB-B661-42FE-9C76-EC0B53D9E4DE}" destId="{ABCDAD6E-C397-4BC3-9510-1C1E58229028}" srcOrd="2" destOrd="0" presId="urn:microsoft.com/office/officeart/2005/8/layout/vList6"/>
    <dgm:cxn modelId="{730E881E-06E6-4FA3-AFD2-2883ED49439A}" type="presParOf" srcId="{ABCDAD6E-C397-4BC3-9510-1C1E58229028}" destId="{7AAE9B42-F56A-4698-B8AB-47C2FD6377B7}" srcOrd="0" destOrd="0" presId="urn:microsoft.com/office/officeart/2005/8/layout/vList6"/>
    <dgm:cxn modelId="{AEA40E2B-134C-4F76-BA6D-69DA63664203}" type="presParOf" srcId="{ABCDAD6E-C397-4BC3-9510-1C1E58229028}" destId="{081BBE4D-D6D7-4877-B59C-FB21D1BD086D}"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A55C9E-D0CD-43AE-AF51-1B5F5DF695C9}" type="doc">
      <dgm:prSet loTypeId="urn:microsoft.com/office/officeart/2005/8/layout/radial3" loCatId="relationship" qsTypeId="urn:microsoft.com/office/officeart/2005/8/quickstyle/3d2" qsCatId="3D" csTypeId="urn:microsoft.com/office/officeart/2005/8/colors/accent1_2" csCatId="accent1" phldr="1"/>
      <dgm:spPr/>
      <dgm:t>
        <a:bodyPr/>
        <a:lstStyle/>
        <a:p>
          <a:endParaRPr lang="es-ES"/>
        </a:p>
      </dgm:t>
    </dgm:pt>
    <dgm:pt modelId="{8E0456E7-CE15-45E1-B4E9-98BEFFFDF036}">
      <dgm:prSet phldrT="[Texto]"/>
      <dgm:spPr/>
      <dgm:t>
        <a:bodyPr/>
        <a:lstStyle/>
        <a:p>
          <a:r>
            <a:rPr lang="es-ES" dirty="0"/>
            <a:t>Responsabilidad del Estado y Funcionarios</a:t>
          </a:r>
        </a:p>
      </dgm:t>
    </dgm:pt>
    <dgm:pt modelId="{41B8572D-71C5-42E0-9C4A-8F7398AA1BA1}" type="parTrans" cxnId="{CDBA921B-3AFF-4BAB-AD11-2A05227540D2}">
      <dgm:prSet/>
      <dgm:spPr/>
      <dgm:t>
        <a:bodyPr/>
        <a:lstStyle/>
        <a:p>
          <a:endParaRPr lang="es-ES"/>
        </a:p>
      </dgm:t>
    </dgm:pt>
    <dgm:pt modelId="{7E930676-AEAB-4B97-95B8-E92AD1BFAFB2}" type="sibTrans" cxnId="{CDBA921B-3AFF-4BAB-AD11-2A05227540D2}">
      <dgm:prSet/>
      <dgm:spPr/>
      <dgm:t>
        <a:bodyPr/>
        <a:lstStyle/>
        <a:p>
          <a:endParaRPr lang="es-ES"/>
        </a:p>
      </dgm:t>
    </dgm:pt>
    <dgm:pt modelId="{7F9E6F49-C700-4863-ACDE-7EB95D7D7878}">
      <dgm:prSet phldrT="[Texto]"/>
      <dgm:spPr/>
      <dgm:t>
        <a:bodyPr/>
        <a:lstStyle/>
        <a:p>
          <a:r>
            <a:rPr lang="es-ES" dirty="0"/>
            <a:t>CCCN</a:t>
          </a:r>
        </a:p>
        <a:p>
          <a:r>
            <a:rPr lang="es-ES" dirty="0"/>
            <a:t>Ley 26.994</a:t>
          </a:r>
        </a:p>
        <a:p>
          <a:r>
            <a:rPr lang="es-ES" dirty="0"/>
            <a:t>LFRE</a:t>
          </a:r>
        </a:p>
        <a:p>
          <a:r>
            <a:rPr lang="es-ES" dirty="0"/>
            <a:t>26.944</a:t>
          </a:r>
        </a:p>
      </dgm:t>
    </dgm:pt>
    <dgm:pt modelId="{D201FAB4-BA9F-4D69-899E-BCE377286AD7}" type="parTrans" cxnId="{17435124-887F-4E8D-83D9-AD7972C26BF2}">
      <dgm:prSet/>
      <dgm:spPr/>
      <dgm:t>
        <a:bodyPr/>
        <a:lstStyle/>
        <a:p>
          <a:endParaRPr lang="es-ES"/>
        </a:p>
      </dgm:t>
    </dgm:pt>
    <dgm:pt modelId="{350FDF6F-3140-489D-B23B-E18BEED32ABD}" type="sibTrans" cxnId="{17435124-887F-4E8D-83D9-AD7972C26BF2}">
      <dgm:prSet/>
      <dgm:spPr/>
      <dgm:t>
        <a:bodyPr/>
        <a:lstStyle/>
        <a:p>
          <a:endParaRPr lang="es-ES"/>
        </a:p>
      </dgm:t>
    </dgm:pt>
    <dgm:pt modelId="{76CC8ED8-47B6-4F51-B990-2625B51627F9}">
      <dgm:prSet phldrT="[Texto]"/>
      <dgm:spPr/>
      <dgm:t>
        <a:bodyPr/>
        <a:lstStyle/>
        <a:p>
          <a:r>
            <a:rPr lang="es-ES" dirty="0"/>
            <a:t>Ley 8.808</a:t>
          </a:r>
        </a:p>
        <a:p>
          <a:r>
            <a:rPr lang="es-ES" dirty="0"/>
            <a:t>2015</a:t>
          </a:r>
        </a:p>
      </dgm:t>
    </dgm:pt>
    <dgm:pt modelId="{49C3C791-D6D2-4E5C-A353-096CA6EA1844}" type="parTrans" cxnId="{2BB20FA5-A93B-4260-AD7B-B3E6FA71D80F}">
      <dgm:prSet/>
      <dgm:spPr/>
      <dgm:t>
        <a:bodyPr/>
        <a:lstStyle/>
        <a:p>
          <a:endParaRPr lang="es-ES"/>
        </a:p>
      </dgm:t>
    </dgm:pt>
    <dgm:pt modelId="{A586326E-E5A2-4DB2-92AE-31C378F3DF04}" type="sibTrans" cxnId="{2BB20FA5-A93B-4260-AD7B-B3E6FA71D80F}">
      <dgm:prSet/>
      <dgm:spPr/>
      <dgm:t>
        <a:bodyPr/>
        <a:lstStyle/>
        <a:p>
          <a:endParaRPr lang="es-ES"/>
        </a:p>
      </dgm:t>
    </dgm:pt>
    <dgm:pt modelId="{5B9AA345-9929-4BE1-9287-69E494A0CB9D}">
      <dgm:prSet phldrT="[Texto]"/>
      <dgm:spPr/>
      <dgm:t>
        <a:bodyPr/>
        <a:lstStyle/>
        <a:p>
          <a:r>
            <a:rPr lang="es-ES" dirty="0"/>
            <a:t>Ley 8.968</a:t>
          </a:r>
        </a:p>
        <a:p>
          <a:r>
            <a:rPr lang="es-ES" dirty="0"/>
            <a:t>2017</a:t>
          </a:r>
        </a:p>
      </dgm:t>
    </dgm:pt>
    <dgm:pt modelId="{8DB2725A-45B9-4AB1-8DDC-BE8229A5B939}" type="parTrans" cxnId="{96771EA7-4D05-438B-A76A-128E192FF707}">
      <dgm:prSet/>
      <dgm:spPr/>
      <dgm:t>
        <a:bodyPr/>
        <a:lstStyle/>
        <a:p>
          <a:endParaRPr lang="es-ES"/>
        </a:p>
      </dgm:t>
    </dgm:pt>
    <dgm:pt modelId="{95E6E644-729E-4E7F-9478-4D3CC590B8D3}" type="sibTrans" cxnId="{96771EA7-4D05-438B-A76A-128E192FF707}">
      <dgm:prSet/>
      <dgm:spPr/>
      <dgm:t>
        <a:bodyPr/>
        <a:lstStyle/>
        <a:p>
          <a:endParaRPr lang="es-ES"/>
        </a:p>
      </dgm:t>
    </dgm:pt>
    <dgm:pt modelId="{53BCD324-DBC5-4A49-B4E7-855573D7DBD1}">
      <dgm:prSet phldrT="[Texto]"/>
      <dgm:spPr/>
      <dgm:t>
        <a:bodyPr/>
        <a:lstStyle/>
        <a:p>
          <a:r>
            <a:rPr lang="es-ES" dirty="0"/>
            <a:t>Ante proyecto CCCN</a:t>
          </a:r>
        </a:p>
        <a:p>
          <a:r>
            <a:rPr lang="es-ES" dirty="0"/>
            <a:t>1764/1765</a:t>
          </a:r>
        </a:p>
      </dgm:t>
    </dgm:pt>
    <dgm:pt modelId="{53A8E932-1303-4CF2-BFBA-2F287F15BBDB}" type="parTrans" cxnId="{625C654D-EB2B-44E2-A080-D64D754C6FCC}">
      <dgm:prSet/>
      <dgm:spPr/>
      <dgm:t>
        <a:bodyPr/>
        <a:lstStyle/>
        <a:p>
          <a:endParaRPr lang="es-ES"/>
        </a:p>
      </dgm:t>
    </dgm:pt>
    <dgm:pt modelId="{4880BD86-3AD4-4B8E-AC9A-0960C7990BAE}" type="sibTrans" cxnId="{625C654D-EB2B-44E2-A080-D64D754C6FCC}">
      <dgm:prSet/>
      <dgm:spPr/>
      <dgm:t>
        <a:bodyPr/>
        <a:lstStyle/>
        <a:p>
          <a:endParaRPr lang="es-ES"/>
        </a:p>
      </dgm:t>
    </dgm:pt>
    <dgm:pt modelId="{E763E760-28C4-4831-8AC4-88059FE0414C}" type="pres">
      <dgm:prSet presAssocID="{46A55C9E-D0CD-43AE-AF51-1B5F5DF695C9}" presName="composite" presStyleCnt="0">
        <dgm:presLayoutVars>
          <dgm:chMax val="1"/>
          <dgm:dir/>
          <dgm:resizeHandles val="exact"/>
        </dgm:presLayoutVars>
      </dgm:prSet>
      <dgm:spPr/>
    </dgm:pt>
    <dgm:pt modelId="{CB06FA75-52DF-4923-BE0A-D00E10E59438}" type="pres">
      <dgm:prSet presAssocID="{46A55C9E-D0CD-43AE-AF51-1B5F5DF695C9}" presName="radial" presStyleCnt="0">
        <dgm:presLayoutVars>
          <dgm:animLvl val="ctr"/>
        </dgm:presLayoutVars>
      </dgm:prSet>
      <dgm:spPr/>
    </dgm:pt>
    <dgm:pt modelId="{FE85EDAE-FE2D-4F47-9854-053BA0902DF4}" type="pres">
      <dgm:prSet presAssocID="{8E0456E7-CE15-45E1-B4E9-98BEFFFDF036}" presName="centerShape" presStyleLbl="vennNode1" presStyleIdx="0" presStyleCnt="5" custLinFactNeighborX="-1658" custLinFactNeighborY="-1389"/>
      <dgm:spPr/>
    </dgm:pt>
    <dgm:pt modelId="{ADE699C2-41EC-433E-B68F-33314A217683}" type="pres">
      <dgm:prSet presAssocID="{7F9E6F49-C700-4863-ACDE-7EB95D7D7878}" presName="node" presStyleLbl="vennNode1" presStyleIdx="1" presStyleCnt="5" custRadScaleRad="108082" custRadScaleInc="58411">
        <dgm:presLayoutVars>
          <dgm:bulletEnabled val="1"/>
        </dgm:presLayoutVars>
      </dgm:prSet>
      <dgm:spPr/>
    </dgm:pt>
    <dgm:pt modelId="{37762D53-E85E-4726-A44F-6EA9D6800736}" type="pres">
      <dgm:prSet presAssocID="{76CC8ED8-47B6-4F51-B990-2625B51627F9}" presName="node" presStyleLbl="vennNode1" presStyleIdx="2" presStyleCnt="5" custRadScaleRad="96206" custRadScaleInc="36377">
        <dgm:presLayoutVars>
          <dgm:bulletEnabled val="1"/>
        </dgm:presLayoutVars>
      </dgm:prSet>
      <dgm:spPr/>
    </dgm:pt>
    <dgm:pt modelId="{35B2E5DA-4900-4248-86A0-C28B4C69EBD0}" type="pres">
      <dgm:prSet presAssocID="{5B9AA345-9929-4BE1-9287-69E494A0CB9D}" presName="node" presStyleLbl="vennNode1" presStyleIdx="3" presStyleCnt="5" custRadScaleRad="104611" custRadScaleInc="66860">
        <dgm:presLayoutVars>
          <dgm:bulletEnabled val="1"/>
        </dgm:presLayoutVars>
      </dgm:prSet>
      <dgm:spPr/>
    </dgm:pt>
    <dgm:pt modelId="{66F6424A-CBDB-4DB5-B964-504C8A216F3D}" type="pres">
      <dgm:prSet presAssocID="{53BCD324-DBC5-4A49-B4E7-855573D7DBD1}" presName="node" presStyleLbl="vennNode1" presStyleIdx="4" presStyleCnt="5" custRadScaleRad="112035" custRadScaleInc="39887">
        <dgm:presLayoutVars>
          <dgm:bulletEnabled val="1"/>
        </dgm:presLayoutVars>
      </dgm:prSet>
      <dgm:spPr/>
    </dgm:pt>
  </dgm:ptLst>
  <dgm:cxnLst>
    <dgm:cxn modelId="{CDBA921B-3AFF-4BAB-AD11-2A05227540D2}" srcId="{46A55C9E-D0CD-43AE-AF51-1B5F5DF695C9}" destId="{8E0456E7-CE15-45E1-B4E9-98BEFFFDF036}" srcOrd="0" destOrd="0" parTransId="{41B8572D-71C5-42E0-9C4A-8F7398AA1BA1}" sibTransId="{7E930676-AEAB-4B97-95B8-E92AD1BFAFB2}"/>
    <dgm:cxn modelId="{17435124-887F-4E8D-83D9-AD7972C26BF2}" srcId="{8E0456E7-CE15-45E1-B4E9-98BEFFFDF036}" destId="{7F9E6F49-C700-4863-ACDE-7EB95D7D7878}" srcOrd="0" destOrd="0" parTransId="{D201FAB4-BA9F-4D69-899E-BCE377286AD7}" sibTransId="{350FDF6F-3140-489D-B23B-E18BEED32ABD}"/>
    <dgm:cxn modelId="{1C02C227-FD77-4CD5-AD7A-9EF32E1F6E37}" type="presOf" srcId="{53BCD324-DBC5-4A49-B4E7-855573D7DBD1}" destId="{66F6424A-CBDB-4DB5-B964-504C8A216F3D}" srcOrd="0" destOrd="0" presId="urn:microsoft.com/office/officeart/2005/8/layout/radial3"/>
    <dgm:cxn modelId="{F0B7692F-9722-425D-946C-C43ADAB71D15}" type="presOf" srcId="{5B9AA345-9929-4BE1-9287-69E494A0CB9D}" destId="{35B2E5DA-4900-4248-86A0-C28B4C69EBD0}" srcOrd="0" destOrd="0" presId="urn:microsoft.com/office/officeart/2005/8/layout/radial3"/>
    <dgm:cxn modelId="{AC62E83D-6173-4E58-9286-A33ED14918D2}" type="presOf" srcId="{7F9E6F49-C700-4863-ACDE-7EB95D7D7878}" destId="{ADE699C2-41EC-433E-B68F-33314A217683}" srcOrd="0" destOrd="0" presId="urn:microsoft.com/office/officeart/2005/8/layout/radial3"/>
    <dgm:cxn modelId="{625C654D-EB2B-44E2-A080-D64D754C6FCC}" srcId="{8E0456E7-CE15-45E1-B4E9-98BEFFFDF036}" destId="{53BCD324-DBC5-4A49-B4E7-855573D7DBD1}" srcOrd="3" destOrd="0" parTransId="{53A8E932-1303-4CF2-BFBA-2F287F15BBDB}" sibTransId="{4880BD86-3AD4-4B8E-AC9A-0960C7990BAE}"/>
    <dgm:cxn modelId="{4C46ED6D-73AC-4433-A17E-3A08EE8CEC89}" type="presOf" srcId="{76CC8ED8-47B6-4F51-B990-2625B51627F9}" destId="{37762D53-E85E-4726-A44F-6EA9D6800736}" srcOrd="0" destOrd="0" presId="urn:microsoft.com/office/officeart/2005/8/layout/radial3"/>
    <dgm:cxn modelId="{2BB20FA5-A93B-4260-AD7B-B3E6FA71D80F}" srcId="{8E0456E7-CE15-45E1-B4E9-98BEFFFDF036}" destId="{76CC8ED8-47B6-4F51-B990-2625B51627F9}" srcOrd="1" destOrd="0" parTransId="{49C3C791-D6D2-4E5C-A353-096CA6EA1844}" sibTransId="{A586326E-E5A2-4DB2-92AE-31C378F3DF04}"/>
    <dgm:cxn modelId="{96771EA7-4D05-438B-A76A-128E192FF707}" srcId="{8E0456E7-CE15-45E1-B4E9-98BEFFFDF036}" destId="{5B9AA345-9929-4BE1-9287-69E494A0CB9D}" srcOrd="2" destOrd="0" parTransId="{8DB2725A-45B9-4AB1-8DDC-BE8229A5B939}" sibTransId="{95E6E644-729E-4E7F-9478-4D3CC590B8D3}"/>
    <dgm:cxn modelId="{5316A0D1-9186-4E6A-9507-AC7D25A5F834}" type="presOf" srcId="{46A55C9E-D0CD-43AE-AF51-1B5F5DF695C9}" destId="{E763E760-28C4-4831-8AC4-88059FE0414C}" srcOrd="0" destOrd="0" presId="urn:microsoft.com/office/officeart/2005/8/layout/radial3"/>
    <dgm:cxn modelId="{1664A4D7-937D-42F2-B64E-7D18ABAEDC3C}" type="presOf" srcId="{8E0456E7-CE15-45E1-B4E9-98BEFFFDF036}" destId="{FE85EDAE-FE2D-4F47-9854-053BA0902DF4}" srcOrd="0" destOrd="0" presId="urn:microsoft.com/office/officeart/2005/8/layout/radial3"/>
    <dgm:cxn modelId="{47744536-8D8A-4527-92F9-8E4BBA3873A9}" type="presParOf" srcId="{E763E760-28C4-4831-8AC4-88059FE0414C}" destId="{CB06FA75-52DF-4923-BE0A-D00E10E59438}" srcOrd="0" destOrd="0" presId="urn:microsoft.com/office/officeart/2005/8/layout/radial3"/>
    <dgm:cxn modelId="{C201117C-DEF7-47DC-8B50-EA9CB1F00A00}" type="presParOf" srcId="{CB06FA75-52DF-4923-BE0A-D00E10E59438}" destId="{FE85EDAE-FE2D-4F47-9854-053BA0902DF4}" srcOrd="0" destOrd="0" presId="urn:microsoft.com/office/officeart/2005/8/layout/radial3"/>
    <dgm:cxn modelId="{8B0D9B72-6C71-402E-B257-335CA8609129}" type="presParOf" srcId="{CB06FA75-52DF-4923-BE0A-D00E10E59438}" destId="{ADE699C2-41EC-433E-B68F-33314A217683}" srcOrd="1" destOrd="0" presId="urn:microsoft.com/office/officeart/2005/8/layout/radial3"/>
    <dgm:cxn modelId="{46F849E0-827B-46DA-B9BC-136DFA866D10}" type="presParOf" srcId="{CB06FA75-52DF-4923-BE0A-D00E10E59438}" destId="{37762D53-E85E-4726-A44F-6EA9D6800736}" srcOrd="2" destOrd="0" presId="urn:microsoft.com/office/officeart/2005/8/layout/radial3"/>
    <dgm:cxn modelId="{02900004-99A0-4867-86DE-B81ECE96902B}" type="presParOf" srcId="{CB06FA75-52DF-4923-BE0A-D00E10E59438}" destId="{35B2E5DA-4900-4248-86A0-C28B4C69EBD0}" srcOrd="3" destOrd="0" presId="urn:microsoft.com/office/officeart/2005/8/layout/radial3"/>
    <dgm:cxn modelId="{FFA0DB7F-7903-4A4A-B235-F7AFB55727A3}" type="presParOf" srcId="{CB06FA75-52DF-4923-BE0A-D00E10E59438}" destId="{66F6424A-CBDB-4DB5-B964-504C8A216F3D}"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60E9BEF4-1147-43F6-8224-CC7CA90EF62E}" type="doc">
      <dgm:prSet loTypeId="urn:microsoft.com/office/officeart/2005/8/layout/hProcess9" loCatId="process" qsTypeId="urn:microsoft.com/office/officeart/2005/8/quickstyle/simple1" qsCatId="simple" csTypeId="urn:microsoft.com/office/officeart/2005/8/colors/accent1_2" csCatId="accent1" phldr="1"/>
      <dgm:spPr/>
    </dgm:pt>
    <dgm:pt modelId="{C5508805-FB49-4E87-96A4-4B41B38A26B3}">
      <dgm:prSet phldrT="[Texto]"/>
      <dgm:spPr>
        <a:ln>
          <a:solidFill>
            <a:schemeClr val="bg1"/>
          </a:solidFill>
        </a:ln>
      </dgm:spPr>
      <dgm:t>
        <a:bodyPr/>
        <a:lstStyle/>
        <a:p>
          <a:r>
            <a:rPr lang="es-ES" b="1" dirty="0">
              <a:solidFill>
                <a:schemeClr val="bg1"/>
              </a:solidFill>
            </a:rPr>
            <a:t>CN</a:t>
          </a:r>
          <a:r>
            <a:rPr lang="es-ES" dirty="0"/>
            <a:t> (arts. 1, 15, 24, 75-12, 122 y </a:t>
          </a:r>
          <a:r>
            <a:rPr lang="es-ES" dirty="0" err="1"/>
            <a:t>cc.</a:t>
          </a:r>
          <a:r>
            <a:rPr lang="es-ES" dirty="0"/>
            <a:t>)</a:t>
          </a:r>
        </a:p>
      </dgm:t>
    </dgm:pt>
    <dgm:pt modelId="{E65E2DFA-BCF8-4FC4-9151-C2620C1CD780}" type="parTrans" cxnId="{BD8B9383-6418-4BBF-968B-D1CAEAAAE3BF}">
      <dgm:prSet/>
      <dgm:spPr/>
      <dgm:t>
        <a:bodyPr/>
        <a:lstStyle/>
        <a:p>
          <a:endParaRPr lang="es-ES"/>
        </a:p>
      </dgm:t>
    </dgm:pt>
    <dgm:pt modelId="{646EF081-277B-4C24-9D08-0451977080DA}" type="sibTrans" cxnId="{BD8B9383-6418-4BBF-968B-D1CAEAAAE3BF}">
      <dgm:prSet/>
      <dgm:spPr/>
      <dgm:t>
        <a:bodyPr/>
        <a:lstStyle/>
        <a:p>
          <a:endParaRPr lang="es-ES"/>
        </a:p>
      </dgm:t>
    </dgm:pt>
    <dgm:pt modelId="{F5EDEF0C-BD5C-4471-88D2-6E5C994E274A}">
      <dgm:prSet phldrT="[Texto]"/>
      <dgm:spPr>
        <a:ln>
          <a:solidFill>
            <a:schemeClr val="bg1"/>
          </a:solidFill>
        </a:ln>
      </dgm:spPr>
      <dgm:t>
        <a:bodyPr/>
        <a:lstStyle/>
        <a:p>
          <a:r>
            <a:rPr lang="es-ES" b="1" dirty="0" err="1">
              <a:solidFill>
                <a:schemeClr val="bg1"/>
              </a:solidFill>
            </a:rPr>
            <a:t>CMza</a:t>
          </a:r>
          <a:r>
            <a:rPr lang="es-ES" dirty="0"/>
            <a:t> (arts. 38, 40, 48-2º p., 99-9 y 11, 144-5, 162, 202-9 y 217)</a:t>
          </a:r>
        </a:p>
      </dgm:t>
    </dgm:pt>
    <dgm:pt modelId="{FF5F8521-E76D-4FAA-82C5-75C6C0DFF82F}" type="parTrans" cxnId="{6FB29EAF-F77B-4411-AC31-598B1923C2A2}">
      <dgm:prSet/>
      <dgm:spPr/>
      <dgm:t>
        <a:bodyPr/>
        <a:lstStyle/>
        <a:p>
          <a:endParaRPr lang="es-ES"/>
        </a:p>
      </dgm:t>
    </dgm:pt>
    <dgm:pt modelId="{F46DB374-250C-424F-8911-036B5D908C65}" type="sibTrans" cxnId="{6FB29EAF-F77B-4411-AC31-598B1923C2A2}">
      <dgm:prSet/>
      <dgm:spPr/>
      <dgm:t>
        <a:bodyPr/>
        <a:lstStyle/>
        <a:p>
          <a:endParaRPr lang="es-ES"/>
        </a:p>
      </dgm:t>
    </dgm:pt>
    <dgm:pt modelId="{D94A2CB5-E622-4F37-A7A7-5FBF50248270}">
      <dgm:prSet phldrT="[Texto]" custT="1"/>
      <dgm:spPr>
        <a:solidFill>
          <a:schemeClr val="bg2">
            <a:lumMod val="60000"/>
            <a:lumOff val="40000"/>
          </a:schemeClr>
        </a:solidFill>
        <a:ln>
          <a:solidFill>
            <a:schemeClr val="tx1"/>
          </a:solidFill>
        </a:ln>
      </dgm:spPr>
      <dgm:t>
        <a:bodyPr/>
        <a:lstStyle/>
        <a:p>
          <a:r>
            <a:rPr lang="es-ES" sz="2400" b="1" i="1" dirty="0">
              <a:solidFill>
                <a:srgbClr val="FFFF00"/>
              </a:solidFill>
            </a:rPr>
            <a:t>Desautorizan teorías unitarias</a:t>
          </a:r>
        </a:p>
      </dgm:t>
    </dgm:pt>
    <dgm:pt modelId="{E0C2A71F-0EFE-403C-8750-7E5ECF8E60EA}" type="parTrans" cxnId="{25A6BBFD-7DC6-40E0-89CE-DB1DEEAB80BF}">
      <dgm:prSet/>
      <dgm:spPr/>
      <dgm:t>
        <a:bodyPr/>
        <a:lstStyle/>
        <a:p>
          <a:endParaRPr lang="es-ES"/>
        </a:p>
      </dgm:t>
    </dgm:pt>
    <dgm:pt modelId="{3E9F0957-7696-4C59-849A-69C9E14A38C3}" type="sibTrans" cxnId="{25A6BBFD-7DC6-40E0-89CE-DB1DEEAB80BF}">
      <dgm:prSet/>
      <dgm:spPr/>
      <dgm:t>
        <a:bodyPr/>
        <a:lstStyle/>
        <a:p>
          <a:endParaRPr lang="es-ES"/>
        </a:p>
      </dgm:t>
    </dgm:pt>
    <dgm:pt modelId="{D342096E-9CE6-480E-A1F4-0AD9E7EEBD42}" type="pres">
      <dgm:prSet presAssocID="{60E9BEF4-1147-43F6-8224-CC7CA90EF62E}" presName="CompostProcess" presStyleCnt="0">
        <dgm:presLayoutVars>
          <dgm:dir/>
          <dgm:resizeHandles val="exact"/>
        </dgm:presLayoutVars>
      </dgm:prSet>
      <dgm:spPr/>
    </dgm:pt>
    <dgm:pt modelId="{549E03FA-D659-455A-ADEC-981D374AA774}" type="pres">
      <dgm:prSet presAssocID="{60E9BEF4-1147-43F6-8224-CC7CA90EF62E}" presName="arrow" presStyleLbl="bgShp" presStyleIdx="0" presStyleCnt="1"/>
      <dgm:spPr>
        <a:solidFill>
          <a:srgbClr val="FF0000"/>
        </a:solidFill>
      </dgm:spPr>
    </dgm:pt>
    <dgm:pt modelId="{420052E0-453C-467E-B16C-17602FB96C9A}" type="pres">
      <dgm:prSet presAssocID="{60E9BEF4-1147-43F6-8224-CC7CA90EF62E}" presName="linearProcess" presStyleCnt="0"/>
      <dgm:spPr/>
    </dgm:pt>
    <dgm:pt modelId="{266E9C13-0C7E-496C-8111-08FA51FFA58D}" type="pres">
      <dgm:prSet presAssocID="{C5508805-FB49-4E87-96A4-4B41B38A26B3}" presName="textNode" presStyleLbl="node1" presStyleIdx="0" presStyleCnt="3">
        <dgm:presLayoutVars>
          <dgm:bulletEnabled val="1"/>
        </dgm:presLayoutVars>
      </dgm:prSet>
      <dgm:spPr/>
    </dgm:pt>
    <dgm:pt modelId="{104D3A76-5040-44FF-8B1C-0632729A16AA}" type="pres">
      <dgm:prSet presAssocID="{646EF081-277B-4C24-9D08-0451977080DA}" presName="sibTrans" presStyleCnt="0"/>
      <dgm:spPr/>
    </dgm:pt>
    <dgm:pt modelId="{AB2128E6-62F1-42FF-8FCF-5493CF977F44}" type="pres">
      <dgm:prSet presAssocID="{F5EDEF0C-BD5C-4471-88D2-6E5C994E274A}" presName="textNode" presStyleLbl="node1" presStyleIdx="1" presStyleCnt="3">
        <dgm:presLayoutVars>
          <dgm:bulletEnabled val="1"/>
        </dgm:presLayoutVars>
      </dgm:prSet>
      <dgm:spPr/>
    </dgm:pt>
    <dgm:pt modelId="{8AF0173D-DCA8-4E9F-B4F6-F9885C1C7081}" type="pres">
      <dgm:prSet presAssocID="{F46DB374-250C-424F-8911-036B5D908C65}" presName="sibTrans" presStyleCnt="0"/>
      <dgm:spPr/>
    </dgm:pt>
    <dgm:pt modelId="{E26505D8-43BB-4D3F-B2C9-8CE672B74F30}" type="pres">
      <dgm:prSet presAssocID="{D94A2CB5-E622-4F37-A7A7-5FBF50248270}" presName="textNode" presStyleLbl="node1" presStyleIdx="2" presStyleCnt="3">
        <dgm:presLayoutVars>
          <dgm:bulletEnabled val="1"/>
        </dgm:presLayoutVars>
      </dgm:prSet>
      <dgm:spPr/>
    </dgm:pt>
  </dgm:ptLst>
  <dgm:cxnLst>
    <dgm:cxn modelId="{2D49CE1A-1EE0-4DCF-99C7-A7274A2EA3CA}" type="presOf" srcId="{60E9BEF4-1147-43F6-8224-CC7CA90EF62E}" destId="{D342096E-9CE6-480E-A1F4-0AD9E7EEBD42}" srcOrd="0" destOrd="0" presId="urn:microsoft.com/office/officeart/2005/8/layout/hProcess9"/>
    <dgm:cxn modelId="{BD8B9383-6418-4BBF-968B-D1CAEAAAE3BF}" srcId="{60E9BEF4-1147-43F6-8224-CC7CA90EF62E}" destId="{C5508805-FB49-4E87-96A4-4B41B38A26B3}" srcOrd="0" destOrd="0" parTransId="{E65E2DFA-BCF8-4FC4-9151-C2620C1CD780}" sibTransId="{646EF081-277B-4C24-9D08-0451977080DA}"/>
    <dgm:cxn modelId="{40B95E8F-F1DD-451F-AD66-9D3F15445263}" type="presOf" srcId="{C5508805-FB49-4E87-96A4-4B41B38A26B3}" destId="{266E9C13-0C7E-496C-8111-08FA51FFA58D}" srcOrd="0" destOrd="0" presId="urn:microsoft.com/office/officeart/2005/8/layout/hProcess9"/>
    <dgm:cxn modelId="{6FB29EAF-F77B-4411-AC31-598B1923C2A2}" srcId="{60E9BEF4-1147-43F6-8224-CC7CA90EF62E}" destId="{F5EDEF0C-BD5C-4471-88D2-6E5C994E274A}" srcOrd="1" destOrd="0" parTransId="{FF5F8521-E76D-4FAA-82C5-75C6C0DFF82F}" sibTransId="{F46DB374-250C-424F-8911-036B5D908C65}"/>
    <dgm:cxn modelId="{4728C2B9-4468-499F-B3D5-AC94C269703C}" type="presOf" srcId="{D94A2CB5-E622-4F37-A7A7-5FBF50248270}" destId="{E26505D8-43BB-4D3F-B2C9-8CE672B74F30}" srcOrd="0" destOrd="0" presId="urn:microsoft.com/office/officeart/2005/8/layout/hProcess9"/>
    <dgm:cxn modelId="{3FF4F7C8-E639-4028-9A09-9646A15DF8D1}" type="presOf" srcId="{F5EDEF0C-BD5C-4471-88D2-6E5C994E274A}" destId="{AB2128E6-62F1-42FF-8FCF-5493CF977F44}" srcOrd="0" destOrd="0" presId="urn:microsoft.com/office/officeart/2005/8/layout/hProcess9"/>
    <dgm:cxn modelId="{25A6BBFD-7DC6-40E0-89CE-DB1DEEAB80BF}" srcId="{60E9BEF4-1147-43F6-8224-CC7CA90EF62E}" destId="{D94A2CB5-E622-4F37-A7A7-5FBF50248270}" srcOrd="2" destOrd="0" parTransId="{E0C2A71F-0EFE-403C-8750-7E5ECF8E60EA}" sibTransId="{3E9F0957-7696-4C59-849A-69C9E14A38C3}"/>
    <dgm:cxn modelId="{D72F1D59-E1C9-4B81-9B7C-D59EBFC939A0}" type="presParOf" srcId="{D342096E-9CE6-480E-A1F4-0AD9E7EEBD42}" destId="{549E03FA-D659-455A-ADEC-981D374AA774}" srcOrd="0" destOrd="0" presId="urn:microsoft.com/office/officeart/2005/8/layout/hProcess9"/>
    <dgm:cxn modelId="{CA1A3D5B-A53A-4FEC-99EC-1FBFFCE1CA31}" type="presParOf" srcId="{D342096E-9CE6-480E-A1F4-0AD9E7EEBD42}" destId="{420052E0-453C-467E-B16C-17602FB96C9A}" srcOrd="1" destOrd="0" presId="urn:microsoft.com/office/officeart/2005/8/layout/hProcess9"/>
    <dgm:cxn modelId="{FD318C89-7C1A-4F49-B10D-892F38C5EC6D}" type="presParOf" srcId="{420052E0-453C-467E-B16C-17602FB96C9A}" destId="{266E9C13-0C7E-496C-8111-08FA51FFA58D}" srcOrd="0" destOrd="0" presId="urn:microsoft.com/office/officeart/2005/8/layout/hProcess9"/>
    <dgm:cxn modelId="{AE1D2DE4-86B4-4FBA-B748-426B30EDA186}" type="presParOf" srcId="{420052E0-453C-467E-B16C-17602FB96C9A}" destId="{104D3A76-5040-44FF-8B1C-0632729A16AA}" srcOrd="1" destOrd="0" presId="urn:microsoft.com/office/officeart/2005/8/layout/hProcess9"/>
    <dgm:cxn modelId="{15F3A263-7260-4298-B7C7-C75A3B4C3064}" type="presParOf" srcId="{420052E0-453C-467E-B16C-17602FB96C9A}" destId="{AB2128E6-62F1-42FF-8FCF-5493CF977F44}" srcOrd="2" destOrd="0" presId="urn:microsoft.com/office/officeart/2005/8/layout/hProcess9"/>
    <dgm:cxn modelId="{8F0EEA23-9907-4F76-9058-59E87BBD49AB}" type="presParOf" srcId="{420052E0-453C-467E-B16C-17602FB96C9A}" destId="{8AF0173D-DCA8-4E9F-B4F6-F9885C1C7081}" srcOrd="3" destOrd="0" presId="urn:microsoft.com/office/officeart/2005/8/layout/hProcess9"/>
    <dgm:cxn modelId="{6EA52F7A-A50C-40C9-BBD9-8FF417BFB87A}" type="presParOf" srcId="{420052E0-453C-467E-B16C-17602FB96C9A}" destId="{E26505D8-43BB-4D3F-B2C9-8CE672B74F3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6221D-89AD-4B4B-859C-4E53077B6436}">
      <dsp:nvSpPr>
        <dsp:cNvPr id="0" name=""/>
        <dsp:cNvSpPr/>
      </dsp:nvSpPr>
      <dsp:spPr>
        <a:xfrm>
          <a:off x="74837" y="694133"/>
          <a:ext cx="2468939" cy="10323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_tradnl" sz="2000" kern="1200" dirty="0"/>
            <a:t>Responsabilidad Estado</a:t>
          </a:r>
          <a:endParaRPr lang="es-ES" sz="2000" kern="1200" dirty="0"/>
        </a:p>
      </dsp:txBody>
      <dsp:txXfrm>
        <a:off x="105074" y="724370"/>
        <a:ext cx="2408465" cy="971898"/>
      </dsp:txXfrm>
    </dsp:sp>
    <dsp:sp modelId="{4A1695B9-0AE7-40EA-B0EB-F7DDA20F7DE1}">
      <dsp:nvSpPr>
        <dsp:cNvPr id="0" name=""/>
        <dsp:cNvSpPr/>
      </dsp:nvSpPr>
      <dsp:spPr>
        <a:xfrm>
          <a:off x="321731" y="1726505"/>
          <a:ext cx="173079" cy="824194"/>
        </a:xfrm>
        <a:custGeom>
          <a:avLst/>
          <a:gdLst/>
          <a:ahLst/>
          <a:cxnLst/>
          <a:rect l="0" t="0" r="0" b="0"/>
          <a:pathLst>
            <a:path>
              <a:moveTo>
                <a:pt x="0" y="0"/>
              </a:moveTo>
              <a:lnTo>
                <a:pt x="0" y="824194"/>
              </a:lnTo>
              <a:lnTo>
                <a:pt x="173079" y="8241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3E89C9-F2A7-4C49-AC66-335E3DC21866}">
      <dsp:nvSpPr>
        <dsp:cNvPr id="0" name=""/>
        <dsp:cNvSpPr/>
      </dsp:nvSpPr>
      <dsp:spPr>
        <a:xfrm>
          <a:off x="494810" y="2034514"/>
          <a:ext cx="1651796" cy="1032372"/>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MX" sz="1600" kern="1200" dirty="0"/>
            <a:t>ACTIVIDAD ILÍCITA</a:t>
          </a:r>
        </a:p>
        <a:p>
          <a:pPr marL="0" lvl="0" indent="0" algn="ctr" defTabSz="711200">
            <a:lnSpc>
              <a:spcPct val="90000"/>
            </a:lnSpc>
            <a:spcBef>
              <a:spcPct val="0"/>
            </a:spcBef>
            <a:spcAft>
              <a:spcPct val="35000"/>
            </a:spcAft>
            <a:buNone/>
          </a:pPr>
          <a:r>
            <a:rPr lang="es-MX" sz="1600" i="1" kern="1200" dirty="0"/>
            <a:t>Funcionamiento anormal</a:t>
          </a:r>
          <a:endParaRPr lang="es-ES" sz="1600" i="1" kern="1200" dirty="0"/>
        </a:p>
      </dsp:txBody>
      <dsp:txXfrm>
        <a:off x="525047" y="2064751"/>
        <a:ext cx="1591322" cy="971898"/>
      </dsp:txXfrm>
    </dsp:sp>
    <dsp:sp modelId="{029B5F3B-7E8E-422D-95BD-B3DE74FD3BB8}">
      <dsp:nvSpPr>
        <dsp:cNvPr id="0" name=""/>
        <dsp:cNvSpPr/>
      </dsp:nvSpPr>
      <dsp:spPr>
        <a:xfrm>
          <a:off x="321731" y="1726505"/>
          <a:ext cx="173079" cy="2114660"/>
        </a:xfrm>
        <a:custGeom>
          <a:avLst/>
          <a:gdLst/>
          <a:ahLst/>
          <a:cxnLst/>
          <a:rect l="0" t="0" r="0" b="0"/>
          <a:pathLst>
            <a:path>
              <a:moveTo>
                <a:pt x="0" y="0"/>
              </a:moveTo>
              <a:lnTo>
                <a:pt x="0" y="2114660"/>
              </a:lnTo>
              <a:lnTo>
                <a:pt x="173079" y="21146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F748F3-E989-49F2-9EDE-6A32ACBF5A1E}">
      <dsp:nvSpPr>
        <dsp:cNvPr id="0" name=""/>
        <dsp:cNvSpPr/>
      </dsp:nvSpPr>
      <dsp:spPr>
        <a:xfrm>
          <a:off x="494810" y="3324979"/>
          <a:ext cx="1651796" cy="1032372"/>
        </a:xfrm>
        <a:prstGeom prst="roundRect">
          <a:avLst>
            <a:gd name="adj" fmla="val 10000"/>
          </a:avLst>
        </a:prstGeom>
        <a:solidFill>
          <a:schemeClr val="accent2">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MX" sz="1600" kern="1200" dirty="0">
              <a:solidFill>
                <a:schemeClr val="tx1"/>
              </a:solidFill>
            </a:rPr>
            <a:t>ACTIVIDAD LÍCITA</a:t>
          </a:r>
        </a:p>
        <a:p>
          <a:pPr marL="0" lvl="0" indent="0" algn="ctr" defTabSz="711200">
            <a:lnSpc>
              <a:spcPct val="90000"/>
            </a:lnSpc>
            <a:spcBef>
              <a:spcPct val="0"/>
            </a:spcBef>
            <a:spcAft>
              <a:spcPct val="35000"/>
            </a:spcAft>
            <a:buNone/>
          </a:pPr>
          <a:r>
            <a:rPr lang="es-MX" sz="1600" i="1" kern="1200" dirty="0">
              <a:solidFill>
                <a:schemeClr val="tx1"/>
              </a:solidFill>
            </a:rPr>
            <a:t>Funcionamiento normal</a:t>
          </a:r>
          <a:endParaRPr lang="es-ES" sz="1600" kern="1200" dirty="0">
            <a:solidFill>
              <a:schemeClr val="tx1"/>
            </a:solidFill>
          </a:endParaRPr>
        </a:p>
      </dsp:txBody>
      <dsp:txXfrm>
        <a:off x="525047" y="3355216"/>
        <a:ext cx="1591322" cy="971898"/>
      </dsp:txXfrm>
    </dsp:sp>
    <dsp:sp modelId="{DAC5357F-5280-4E9E-A82C-86A41827B8D5}">
      <dsp:nvSpPr>
        <dsp:cNvPr id="0" name=""/>
        <dsp:cNvSpPr/>
      </dsp:nvSpPr>
      <dsp:spPr>
        <a:xfrm>
          <a:off x="4868927" y="721646"/>
          <a:ext cx="2064745" cy="10323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MX" sz="2000" kern="1200" dirty="0"/>
            <a:t>Responsabilidad Funcionario</a:t>
          </a:r>
          <a:endParaRPr lang="es-ES" sz="2000" kern="1200" dirty="0"/>
        </a:p>
      </dsp:txBody>
      <dsp:txXfrm>
        <a:off x="4899164" y="751883"/>
        <a:ext cx="2004271" cy="971898"/>
      </dsp:txXfrm>
    </dsp:sp>
    <dsp:sp modelId="{2F94B974-1815-402F-857C-524EDCEC8342}">
      <dsp:nvSpPr>
        <dsp:cNvPr id="0" name=""/>
        <dsp:cNvSpPr/>
      </dsp:nvSpPr>
      <dsp:spPr>
        <a:xfrm>
          <a:off x="5075402" y="1754018"/>
          <a:ext cx="237664" cy="878105"/>
        </a:xfrm>
        <a:custGeom>
          <a:avLst/>
          <a:gdLst/>
          <a:ahLst/>
          <a:cxnLst/>
          <a:rect l="0" t="0" r="0" b="0"/>
          <a:pathLst>
            <a:path>
              <a:moveTo>
                <a:pt x="0" y="0"/>
              </a:moveTo>
              <a:lnTo>
                <a:pt x="0" y="878105"/>
              </a:lnTo>
              <a:lnTo>
                <a:pt x="237664" y="8781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E54269-4D3A-4F70-96C4-E669836DAF9F}">
      <dsp:nvSpPr>
        <dsp:cNvPr id="0" name=""/>
        <dsp:cNvSpPr/>
      </dsp:nvSpPr>
      <dsp:spPr>
        <a:xfrm>
          <a:off x="5313066" y="2115937"/>
          <a:ext cx="1651796" cy="1032372"/>
        </a:xfrm>
        <a:prstGeom prst="roundRect">
          <a:avLst>
            <a:gd name="adj" fmla="val 10000"/>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MX" sz="1600" i="1" kern="1200" dirty="0">
              <a:solidFill>
                <a:schemeClr val="tx1"/>
              </a:solidFill>
            </a:rPr>
            <a:t>FALTA PERSONAL</a:t>
          </a:r>
          <a:endParaRPr lang="es-ES" sz="1600" i="1" kern="1200" dirty="0">
            <a:solidFill>
              <a:schemeClr val="tx1"/>
            </a:solidFill>
          </a:endParaRPr>
        </a:p>
      </dsp:txBody>
      <dsp:txXfrm>
        <a:off x="5343303" y="2146174"/>
        <a:ext cx="1591322" cy="971898"/>
      </dsp:txXfrm>
    </dsp:sp>
    <dsp:sp modelId="{8C5DE305-9DAD-4A07-9EED-AE2C6A019165}">
      <dsp:nvSpPr>
        <dsp:cNvPr id="0" name=""/>
        <dsp:cNvSpPr/>
      </dsp:nvSpPr>
      <dsp:spPr>
        <a:xfrm>
          <a:off x="2742921" y="3768900"/>
          <a:ext cx="2064745" cy="1032372"/>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MX" sz="2000" kern="1200" dirty="0">
              <a:solidFill>
                <a:schemeClr val="tx1"/>
              </a:solidFill>
            </a:rPr>
            <a:t>ACTIVIDAD bajo régimen de DERECHO COMÚN</a:t>
          </a:r>
          <a:endParaRPr lang="es-ES" sz="2000" kern="1200" dirty="0">
            <a:solidFill>
              <a:schemeClr val="tx1"/>
            </a:solidFill>
          </a:endParaRPr>
        </a:p>
      </dsp:txBody>
      <dsp:txXfrm>
        <a:off x="2773158" y="3799137"/>
        <a:ext cx="2004271" cy="9718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1BDEE-8483-4C7F-BFA3-42190CD08479}">
      <dsp:nvSpPr>
        <dsp:cNvPr id="0" name=""/>
        <dsp:cNvSpPr/>
      </dsp:nvSpPr>
      <dsp:spPr>
        <a:xfrm>
          <a:off x="4277" y="0"/>
          <a:ext cx="4752528" cy="222827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t" anchorCtr="0">
          <a:noAutofit/>
        </a:bodyPr>
        <a:lstStyle/>
        <a:p>
          <a:pPr marL="285750" lvl="1" indent="-285750" algn="l" defTabSz="1689100">
            <a:lnSpc>
              <a:spcPct val="90000"/>
            </a:lnSpc>
            <a:spcBef>
              <a:spcPct val="0"/>
            </a:spcBef>
            <a:spcAft>
              <a:spcPct val="15000"/>
            </a:spcAft>
            <a:buChar char="•"/>
          </a:pPr>
          <a:r>
            <a:rPr lang="es-ES" sz="3800" kern="1200" dirty="0"/>
            <a:t>Cometidos esenciales o existenciales</a:t>
          </a:r>
        </a:p>
      </dsp:txBody>
      <dsp:txXfrm>
        <a:off x="4277" y="278534"/>
        <a:ext cx="3916925" cy="1671206"/>
      </dsp:txXfrm>
    </dsp:sp>
    <dsp:sp modelId="{547B8DA4-4416-4D3D-9009-0F714C236723}">
      <dsp:nvSpPr>
        <dsp:cNvPr id="0" name=""/>
        <dsp:cNvSpPr/>
      </dsp:nvSpPr>
      <dsp:spPr>
        <a:xfrm>
          <a:off x="4752527" y="82928"/>
          <a:ext cx="3168352" cy="22282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s-ES" sz="2500" kern="1200" dirty="0"/>
            <a:t>Estado </a:t>
          </a:r>
          <a:r>
            <a:rPr lang="es-ES" sz="2500" kern="1200" dirty="0">
              <a:solidFill>
                <a:srgbClr val="FFFF00"/>
              </a:solidFill>
            </a:rPr>
            <a:t>≠</a:t>
          </a:r>
        </a:p>
        <a:p>
          <a:pPr marL="0" lvl="0" indent="0" algn="ctr" defTabSz="1111250">
            <a:lnSpc>
              <a:spcPct val="90000"/>
            </a:lnSpc>
            <a:spcBef>
              <a:spcPct val="0"/>
            </a:spcBef>
            <a:spcAft>
              <a:spcPct val="35000"/>
            </a:spcAft>
            <a:buNone/>
          </a:pPr>
          <a:r>
            <a:rPr lang="es-ES" sz="2500" kern="1200" dirty="0"/>
            <a:t>Particulares</a:t>
          </a:r>
        </a:p>
      </dsp:txBody>
      <dsp:txXfrm>
        <a:off x="4861302" y="191703"/>
        <a:ext cx="2950802" cy="2010724"/>
      </dsp:txXfrm>
    </dsp:sp>
    <dsp:sp modelId="{081BBE4D-D6D7-4877-B59C-FB21D1BD086D}">
      <dsp:nvSpPr>
        <dsp:cNvPr id="0" name=""/>
        <dsp:cNvSpPr/>
      </dsp:nvSpPr>
      <dsp:spPr>
        <a:xfrm>
          <a:off x="13021" y="2452245"/>
          <a:ext cx="4752528" cy="222827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t" anchorCtr="0">
          <a:noAutofit/>
        </a:bodyPr>
        <a:lstStyle/>
        <a:p>
          <a:pPr marL="285750" lvl="1" indent="-285750" algn="l" defTabSz="1689100">
            <a:lnSpc>
              <a:spcPct val="90000"/>
            </a:lnSpc>
            <a:spcBef>
              <a:spcPct val="0"/>
            </a:spcBef>
            <a:spcAft>
              <a:spcPct val="15000"/>
            </a:spcAft>
            <a:buChar char="•"/>
          </a:pPr>
          <a:r>
            <a:rPr lang="es-ES" sz="3800" kern="1200" dirty="0">
              <a:solidFill>
                <a:schemeClr val="accent6">
                  <a:lumMod val="75000"/>
                </a:schemeClr>
              </a:solidFill>
            </a:rPr>
            <a:t>Cometidos de bienestar o progreso social</a:t>
          </a:r>
        </a:p>
      </dsp:txBody>
      <dsp:txXfrm>
        <a:off x="13021" y="2730779"/>
        <a:ext cx="3916925" cy="1671206"/>
      </dsp:txXfrm>
    </dsp:sp>
    <dsp:sp modelId="{7AAE9B42-F56A-4698-B8AB-47C2FD6377B7}">
      <dsp:nvSpPr>
        <dsp:cNvPr id="0" name=""/>
        <dsp:cNvSpPr/>
      </dsp:nvSpPr>
      <dsp:spPr>
        <a:xfrm>
          <a:off x="4752527" y="2322099"/>
          <a:ext cx="3168352" cy="22282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s-ES" sz="2500" kern="1200" dirty="0"/>
            <a:t>Administración</a:t>
          </a:r>
        </a:p>
        <a:p>
          <a:pPr marL="0" lvl="0" indent="0" algn="ctr" defTabSz="1111250">
            <a:lnSpc>
              <a:spcPct val="90000"/>
            </a:lnSpc>
            <a:spcBef>
              <a:spcPct val="0"/>
            </a:spcBef>
            <a:spcAft>
              <a:spcPct val="35000"/>
            </a:spcAft>
            <a:buNone/>
          </a:pPr>
          <a:r>
            <a:rPr lang="es-ES" sz="2500" kern="1200" dirty="0"/>
            <a:t>En régimen de poder político </a:t>
          </a:r>
          <a:r>
            <a:rPr lang="es-ES" sz="2500" kern="1200" dirty="0">
              <a:solidFill>
                <a:srgbClr val="FFFF00"/>
              </a:solidFill>
            </a:rPr>
            <a:t>≠</a:t>
          </a:r>
          <a:r>
            <a:rPr lang="es-ES" sz="2500" kern="1200" dirty="0"/>
            <a:t> en situación de igualdad</a:t>
          </a:r>
        </a:p>
      </dsp:txBody>
      <dsp:txXfrm>
        <a:off x="4861302" y="2430874"/>
        <a:ext cx="2950802" cy="20107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5EDAE-FE2D-4F47-9854-053BA0902DF4}">
      <dsp:nvSpPr>
        <dsp:cNvPr id="0" name=""/>
        <dsp:cNvSpPr/>
      </dsp:nvSpPr>
      <dsp:spPr>
        <a:xfrm>
          <a:off x="1872194" y="864092"/>
          <a:ext cx="2254249" cy="2254249"/>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kern="1200" dirty="0"/>
            <a:t>Responsabilidad del Estado y Funcionarios</a:t>
          </a:r>
        </a:p>
      </dsp:txBody>
      <dsp:txXfrm>
        <a:off x="2202321" y="1194219"/>
        <a:ext cx="1593995" cy="1593995"/>
      </dsp:txXfrm>
    </dsp:sp>
    <dsp:sp modelId="{ADE699C2-41EC-433E-B68F-33314A217683}">
      <dsp:nvSpPr>
        <dsp:cNvPr id="0" name=""/>
        <dsp:cNvSpPr/>
      </dsp:nvSpPr>
      <dsp:spPr>
        <a:xfrm>
          <a:off x="3744414" y="504063"/>
          <a:ext cx="1127124" cy="1127124"/>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S" sz="1000" kern="1200" dirty="0"/>
            <a:t>CCCN</a:t>
          </a:r>
        </a:p>
        <a:p>
          <a:pPr marL="0" lvl="0" indent="0" algn="ctr" defTabSz="444500">
            <a:lnSpc>
              <a:spcPct val="90000"/>
            </a:lnSpc>
            <a:spcBef>
              <a:spcPct val="0"/>
            </a:spcBef>
            <a:spcAft>
              <a:spcPct val="35000"/>
            </a:spcAft>
            <a:buNone/>
          </a:pPr>
          <a:r>
            <a:rPr lang="es-ES" sz="1000" kern="1200" dirty="0"/>
            <a:t>Ley 26.994</a:t>
          </a:r>
        </a:p>
        <a:p>
          <a:pPr marL="0" lvl="0" indent="0" algn="ctr" defTabSz="444500">
            <a:lnSpc>
              <a:spcPct val="90000"/>
            </a:lnSpc>
            <a:spcBef>
              <a:spcPct val="0"/>
            </a:spcBef>
            <a:spcAft>
              <a:spcPct val="35000"/>
            </a:spcAft>
            <a:buNone/>
          </a:pPr>
          <a:r>
            <a:rPr lang="es-ES" sz="1000" kern="1200" dirty="0"/>
            <a:t>LFRE</a:t>
          </a:r>
        </a:p>
        <a:p>
          <a:pPr marL="0" lvl="0" indent="0" algn="ctr" defTabSz="444500">
            <a:lnSpc>
              <a:spcPct val="90000"/>
            </a:lnSpc>
            <a:spcBef>
              <a:spcPct val="0"/>
            </a:spcBef>
            <a:spcAft>
              <a:spcPct val="35000"/>
            </a:spcAft>
            <a:buNone/>
          </a:pPr>
          <a:r>
            <a:rPr lang="es-ES" sz="1000" kern="1200" dirty="0"/>
            <a:t>26.944</a:t>
          </a:r>
        </a:p>
      </dsp:txBody>
      <dsp:txXfrm>
        <a:off x="3909477" y="669126"/>
        <a:ext cx="796998" cy="796998"/>
      </dsp:txXfrm>
    </dsp:sp>
    <dsp:sp modelId="{37762D53-E85E-4726-A44F-6EA9D6800736}">
      <dsp:nvSpPr>
        <dsp:cNvPr id="0" name=""/>
        <dsp:cNvSpPr/>
      </dsp:nvSpPr>
      <dsp:spPr>
        <a:xfrm>
          <a:off x="3672411" y="2232254"/>
          <a:ext cx="1127124" cy="1127124"/>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S" sz="1000" kern="1200" dirty="0"/>
            <a:t>Ley 8.808</a:t>
          </a:r>
        </a:p>
        <a:p>
          <a:pPr marL="0" lvl="0" indent="0" algn="ctr" defTabSz="444500">
            <a:lnSpc>
              <a:spcPct val="90000"/>
            </a:lnSpc>
            <a:spcBef>
              <a:spcPct val="0"/>
            </a:spcBef>
            <a:spcAft>
              <a:spcPct val="35000"/>
            </a:spcAft>
            <a:buNone/>
          </a:pPr>
          <a:r>
            <a:rPr lang="es-ES" sz="1000" kern="1200" dirty="0"/>
            <a:t>2015</a:t>
          </a:r>
        </a:p>
      </dsp:txBody>
      <dsp:txXfrm>
        <a:off x="3837474" y="2397317"/>
        <a:ext cx="796998" cy="796998"/>
      </dsp:txXfrm>
    </dsp:sp>
    <dsp:sp modelId="{35B2E5DA-4900-4248-86A0-C28B4C69EBD0}">
      <dsp:nvSpPr>
        <dsp:cNvPr id="0" name=""/>
        <dsp:cNvSpPr/>
      </dsp:nvSpPr>
      <dsp:spPr>
        <a:xfrm>
          <a:off x="1152133" y="2232258"/>
          <a:ext cx="1127124" cy="1127124"/>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S" sz="1000" kern="1200" dirty="0"/>
            <a:t>Ley 8.968</a:t>
          </a:r>
        </a:p>
        <a:p>
          <a:pPr marL="0" lvl="0" indent="0" algn="ctr" defTabSz="444500">
            <a:lnSpc>
              <a:spcPct val="90000"/>
            </a:lnSpc>
            <a:spcBef>
              <a:spcPct val="0"/>
            </a:spcBef>
            <a:spcAft>
              <a:spcPct val="35000"/>
            </a:spcAft>
            <a:buNone/>
          </a:pPr>
          <a:r>
            <a:rPr lang="es-ES" sz="1000" kern="1200" dirty="0"/>
            <a:t>2017</a:t>
          </a:r>
        </a:p>
      </dsp:txBody>
      <dsp:txXfrm>
        <a:off x="1317196" y="2397321"/>
        <a:ext cx="796998" cy="796998"/>
      </dsp:txXfrm>
    </dsp:sp>
    <dsp:sp modelId="{66F6424A-CBDB-4DB5-B964-504C8A216F3D}">
      <dsp:nvSpPr>
        <dsp:cNvPr id="0" name=""/>
        <dsp:cNvSpPr/>
      </dsp:nvSpPr>
      <dsp:spPr>
        <a:xfrm>
          <a:off x="1152122" y="504062"/>
          <a:ext cx="1127124" cy="1127124"/>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S" sz="1000" kern="1200" dirty="0"/>
            <a:t>Ante proyecto CCCN</a:t>
          </a:r>
        </a:p>
        <a:p>
          <a:pPr marL="0" lvl="0" indent="0" algn="ctr" defTabSz="444500">
            <a:lnSpc>
              <a:spcPct val="90000"/>
            </a:lnSpc>
            <a:spcBef>
              <a:spcPct val="0"/>
            </a:spcBef>
            <a:spcAft>
              <a:spcPct val="35000"/>
            </a:spcAft>
            <a:buNone/>
          </a:pPr>
          <a:r>
            <a:rPr lang="es-ES" sz="1000" kern="1200" dirty="0"/>
            <a:t>1764/1765</a:t>
          </a:r>
        </a:p>
      </dsp:txBody>
      <dsp:txXfrm>
        <a:off x="1317185" y="669125"/>
        <a:ext cx="796998" cy="7969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E03FA-D659-455A-ADEC-981D374AA774}">
      <dsp:nvSpPr>
        <dsp:cNvPr id="0" name=""/>
        <dsp:cNvSpPr/>
      </dsp:nvSpPr>
      <dsp:spPr>
        <a:xfrm>
          <a:off x="610267" y="0"/>
          <a:ext cx="6916368" cy="4640064"/>
        </a:xfrm>
        <a:prstGeom prst="rightArrow">
          <a:avLst/>
        </a:prstGeom>
        <a:solidFill>
          <a:srgbClr val="FF0000"/>
        </a:solidFill>
        <a:ln>
          <a:noFill/>
        </a:ln>
        <a:effectLst/>
      </dsp:spPr>
      <dsp:style>
        <a:lnRef idx="0">
          <a:scrgbClr r="0" g="0" b="0"/>
        </a:lnRef>
        <a:fillRef idx="1">
          <a:scrgbClr r="0" g="0" b="0"/>
        </a:fillRef>
        <a:effectRef idx="0">
          <a:scrgbClr r="0" g="0" b="0"/>
        </a:effectRef>
        <a:fontRef idx="minor"/>
      </dsp:style>
    </dsp:sp>
    <dsp:sp modelId="{266E9C13-0C7E-496C-8111-08FA51FFA58D}">
      <dsp:nvSpPr>
        <dsp:cNvPr id="0" name=""/>
        <dsp:cNvSpPr/>
      </dsp:nvSpPr>
      <dsp:spPr>
        <a:xfrm>
          <a:off x="8740" y="1392019"/>
          <a:ext cx="2619065" cy="1856025"/>
        </a:xfrm>
        <a:prstGeom prst="roundRect">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b="1" kern="1200" dirty="0">
              <a:solidFill>
                <a:schemeClr val="bg1"/>
              </a:solidFill>
            </a:rPr>
            <a:t>CN</a:t>
          </a:r>
          <a:r>
            <a:rPr lang="es-ES" sz="2500" kern="1200" dirty="0"/>
            <a:t> (arts. 1, 15, 24, 75-12, 122 y </a:t>
          </a:r>
          <a:r>
            <a:rPr lang="es-ES" sz="2500" kern="1200" dirty="0" err="1"/>
            <a:t>cc.</a:t>
          </a:r>
          <a:r>
            <a:rPr lang="es-ES" sz="2500" kern="1200" dirty="0"/>
            <a:t>)</a:t>
          </a:r>
        </a:p>
      </dsp:txBody>
      <dsp:txXfrm>
        <a:off x="99344" y="1482623"/>
        <a:ext cx="2437857" cy="1674817"/>
      </dsp:txXfrm>
    </dsp:sp>
    <dsp:sp modelId="{AB2128E6-62F1-42FF-8FCF-5493CF977F44}">
      <dsp:nvSpPr>
        <dsp:cNvPr id="0" name=""/>
        <dsp:cNvSpPr/>
      </dsp:nvSpPr>
      <dsp:spPr>
        <a:xfrm>
          <a:off x="2758919" y="1392019"/>
          <a:ext cx="2619065" cy="1856025"/>
        </a:xfrm>
        <a:prstGeom prst="roundRect">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b="1" kern="1200" dirty="0" err="1">
              <a:solidFill>
                <a:schemeClr val="bg1"/>
              </a:solidFill>
            </a:rPr>
            <a:t>CMza</a:t>
          </a:r>
          <a:r>
            <a:rPr lang="es-ES" sz="2500" kern="1200" dirty="0"/>
            <a:t> (arts. 38, 40, 48-2º p., 99-9 y 11, 144-5, 162, 202-9 y 217)</a:t>
          </a:r>
        </a:p>
      </dsp:txBody>
      <dsp:txXfrm>
        <a:off x="2849523" y="1482623"/>
        <a:ext cx="2437857" cy="1674817"/>
      </dsp:txXfrm>
    </dsp:sp>
    <dsp:sp modelId="{E26505D8-43BB-4D3F-B2C9-8CE672B74F30}">
      <dsp:nvSpPr>
        <dsp:cNvPr id="0" name=""/>
        <dsp:cNvSpPr/>
      </dsp:nvSpPr>
      <dsp:spPr>
        <a:xfrm>
          <a:off x="5509097" y="1392019"/>
          <a:ext cx="2619065" cy="1856025"/>
        </a:xfrm>
        <a:prstGeom prst="roundRect">
          <a:avLst/>
        </a:prstGeom>
        <a:solidFill>
          <a:schemeClr val="bg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i="1" kern="1200" dirty="0">
              <a:solidFill>
                <a:srgbClr val="FFFF00"/>
              </a:solidFill>
            </a:rPr>
            <a:t>Desautorizan teorías unitarias</a:t>
          </a:r>
        </a:p>
      </dsp:txBody>
      <dsp:txXfrm>
        <a:off x="5599701" y="1482623"/>
        <a:ext cx="2437857" cy="167481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7438BB84-3959-4494-9B52-4F021B6F35CB}" type="datetimeFigureOut">
              <a:rPr lang="es-ES" smtClean="0"/>
              <a:pPr/>
              <a:t>10/3/23</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3D1037A-F875-468E-A44E-D1A159FED2F5}" type="slidenum">
              <a:rPr lang="es-ES" smtClean="0"/>
              <a:pPr/>
              <a:t>‹Nº›</a:t>
            </a:fld>
            <a:endParaRPr lang="es-ES"/>
          </a:p>
        </p:txBody>
      </p:sp>
    </p:spTree>
    <p:extLst>
      <p:ext uri="{BB962C8B-B14F-4D97-AF65-F5344CB8AC3E}">
        <p14:creationId xmlns:p14="http://schemas.microsoft.com/office/powerpoint/2010/main" val="2499975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3D1037A-F875-468E-A44E-D1A159FED2F5}" type="slidenum">
              <a:rPr lang="es-ES" smtClean="0"/>
              <a:pPr/>
              <a:t>1</a:t>
            </a:fld>
            <a:endParaRPr lang="es-ES"/>
          </a:p>
        </p:txBody>
      </p:sp>
    </p:spTree>
    <p:extLst>
      <p:ext uri="{BB962C8B-B14F-4D97-AF65-F5344CB8AC3E}">
        <p14:creationId xmlns:p14="http://schemas.microsoft.com/office/powerpoint/2010/main" val="664360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xfrm>
            <a:off x="-7086600" y="4496519"/>
            <a:ext cx="4984750" cy="4512396"/>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s-ES_tradnl"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2103438" y="738188"/>
            <a:ext cx="11004551" cy="8255000"/>
          </a:xfrm>
          <a:ln/>
        </p:spPr>
      </p:sp>
      <p:sp>
        <p:nvSpPr>
          <p:cNvPr id="2" name="1 Marcador de notas"/>
          <p:cNvSpPr>
            <a:spLocks noGrp="1"/>
          </p:cNvSpPr>
          <p:nvPr>
            <p:ph type="body" idx="1"/>
          </p:nvPr>
        </p:nvSpPr>
        <p:spPr/>
        <p:txBody>
          <a:bodyPr/>
          <a:lstStyle/>
          <a:p>
            <a:r>
              <a:rPr lang="es-ES_tradnl" sz="1200" kern="1200" dirty="0">
                <a:solidFill>
                  <a:schemeClr val="tx1"/>
                </a:solidFill>
                <a:effectLst/>
                <a:latin typeface="+mn-lt"/>
                <a:ea typeface="+mn-ea"/>
                <a:cs typeface="+mn-cs"/>
              </a:rPr>
              <a:t>La supremacía del derecho</a:t>
            </a:r>
            <a:r>
              <a:rPr lang="es-ES_tradnl" sz="1200" kern="1200" baseline="0" dirty="0">
                <a:solidFill>
                  <a:schemeClr val="tx1"/>
                </a:solidFill>
                <a:effectLst/>
                <a:latin typeface="+mn-lt"/>
                <a:ea typeface="+mn-ea"/>
                <a:cs typeface="+mn-cs"/>
              </a:rPr>
              <a:t> federal,</a:t>
            </a:r>
            <a:r>
              <a:rPr lang="es-ES_tradnl" sz="1200" kern="1200" dirty="0">
                <a:solidFill>
                  <a:schemeClr val="tx1"/>
                </a:solidFill>
                <a:effectLst/>
                <a:latin typeface="+mn-lt"/>
                <a:ea typeface="+mn-ea"/>
                <a:cs typeface="+mn-cs"/>
              </a:rPr>
              <a:t> en los términos del art. 31 CN, ha sido precisada por la Corte: </a:t>
            </a:r>
            <a:r>
              <a:rPr lang="es-ES_tradnl" sz="1200" i="1" kern="1200" dirty="0">
                <a:solidFill>
                  <a:schemeClr val="tx1"/>
                </a:solidFill>
                <a:effectLst/>
                <a:latin typeface="+mn-lt"/>
                <a:ea typeface="+mn-ea"/>
                <a:cs typeface="+mn-cs"/>
              </a:rPr>
              <a:t>“El principio establecido por el art. 31 de la C.N. no significa que todas las leyes dictadas por el Congreso tengan el carácter de supremas, cualesquiera sean las disposiciones en contrario de las leyes provinciales; lo serán si han sido </a:t>
            </a:r>
            <a:r>
              <a:rPr lang="es-ES_tradnl" sz="1200" i="1" u="sng" kern="1200" dirty="0">
                <a:solidFill>
                  <a:schemeClr val="tx1"/>
                </a:solidFill>
                <a:effectLst/>
                <a:latin typeface="+mn-lt"/>
                <a:ea typeface="+mn-ea"/>
                <a:cs typeface="+mn-cs"/>
              </a:rPr>
              <a:t>sancionadas en consecuencia de los poderes que la Constitución ha conferido al Congreso expresa o implícitamente</a:t>
            </a:r>
            <a:r>
              <a:rPr lang="es-ES_tradnl" sz="1200" i="1" kern="1200" dirty="0">
                <a:solidFill>
                  <a:schemeClr val="tx1"/>
                </a:solidFill>
                <a:effectLst/>
                <a:latin typeface="+mn-lt"/>
                <a:ea typeface="+mn-ea"/>
                <a:cs typeface="+mn-cs"/>
              </a:rPr>
              <a:t>”</a:t>
            </a:r>
            <a:r>
              <a:rPr lang="es-ES_tradnl" sz="1200" kern="1200" dirty="0">
                <a:solidFill>
                  <a:schemeClr val="tx1"/>
                </a:solidFill>
                <a:effectLst/>
                <a:latin typeface="+mn-lt"/>
                <a:ea typeface="+mn-ea"/>
                <a:cs typeface="+mn-cs"/>
              </a:rPr>
              <a:t> (CSJN, diciembre 9-1957, “Gimenez Vargas Hnos. S.C.I. c/Poder Ejecutivo de la Provincia de Mendoza” Fallos 239:343). </a:t>
            </a:r>
          </a:p>
          <a:p>
            <a:endParaRPr lang="es-ES_tradnl" sz="1200" kern="1200" dirty="0">
              <a:solidFill>
                <a:schemeClr val="tx1"/>
              </a:solidFill>
              <a:effectLst/>
              <a:latin typeface="+mn-lt"/>
              <a:ea typeface="+mn-ea"/>
              <a:cs typeface="+mn-cs"/>
            </a:endParaRPr>
          </a:p>
          <a:p>
            <a:endParaRPr lang="es-ES_tradnl"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b="1" i="0" kern="1200" baseline="0" dirty="0">
                <a:solidFill>
                  <a:schemeClr val="tx1"/>
                </a:solidFill>
                <a:effectLst/>
                <a:latin typeface="+mn-lt"/>
                <a:ea typeface="+mn-ea"/>
                <a:cs typeface="+mn-cs"/>
              </a:rPr>
              <a:t>Santa Cruz</a:t>
            </a:r>
            <a:r>
              <a:rPr lang="es-ES" sz="1200" b="0" i="0" kern="1200" baseline="0" dirty="0">
                <a:solidFill>
                  <a:schemeClr val="tx1"/>
                </a:solidFill>
                <a:effectLst/>
                <a:latin typeface="+mn-lt"/>
                <a:ea typeface="+mn-ea"/>
                <a:cs typeface="+mn-cs"/>
              </a:rPr>
              <a:t>, ley 3396, BO 27/11/2014 (sigue la LNRE, con particularidades)</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1" i="0" kern="1200" baseline="0" dirty="0">
                <a:solidFill>
                  <a:schemeClr val="tx1"/>
                </a:solidFill>
                <a:effectLst/>
                <a:latin typeface="+mn-lt"/>
                <a:ea typeface="+mn-ea"/>
                <a:cs typeface="+mn-cs"/>
              </a:rPr>
              <a:t>Chubut</a:t>
            </a:r>
            <a:r>
              <a:rPr lang="es-ES" sz="1200" b="0" i="0" kern="1200" baseline="0" dirty="0">
                <a:solidFill>
                  <a:schemeClr val="tx1"/>
                </a:solidFill>
                <a:effectLst/>
                <a:latin typeface="+mn-lt"/>
                <a:ea typeface="+mn-ea"/>
                <a:cs typeface="+mn-cs"/>
              </a:rPr>
              <a:t>, ley 560, BO 23/7/2015 (adhesión LNRE)</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1" i="0" kern="1200" baseline="0" dirty="0">
                <a:solidFill>
                  <a:schemeClr val="tx1"/>
                </a:solidFill>
                <a:effectLst/>
                <a:latin typeface="+mn-lt"/>
                <a:ea typeface="+mn-ea"/>
                <a:cs typeface="+mn-cs"/>
              </a:rPr>
              <a:t>Santiago del Estero</a:t>
            </a:r>
            <a:r>
              <a:rPr lang="es-ES" sz="1200" b="0" i="0" kern="1200" baseline="0" dirty="0">
                <a:solidFill>
                  <a:schemeClr val="tx1"/>
                </a:solidFill>
                <a:effectLst/>
                <a:latin typeface="+mn-lt"/>
                <a:ea typeface="+mn-ea"/>
                <a:cs typeface="+mn-cs"/>
              </a:rPr>
              <a:t>, ley 7179, BO 17/9/2015 (adhesión LNRE)</a:t>
            </a:r>
          </a:p>
          <a:p>
            <a:r>
              <a:rPr lang="es-ES_tradnl" sz="1200" b="1" kern="1200" dirty="0">
                <a:solidFill>
                  <a:schemeClr val="tx1"/>
                </a:solidFill>
                <a:effectLst/>
                <a:latin typeface="+mn-lt"/>
                <a:ea typeface="+mn-ea"/>
                <a:cs typeface="+mn-cs"/>
              </a:rPr>
              <a:t>La Rioja</a:t>
            </a:r>
            <a:r>
              <a:rPr lang="es-ES_tradnl" sz="1200" b="0" kern="1200" dirty="0">
                <a:solidFill>
                  <a:schemeClr val="tx1"/>
                </a:solidFill>
                <a:effectLst/>
                <a:latin typeface="+mn-lt"/>
                <a:ea typeface="+mn-ea"/>
                <a:cs typeface="+mn-cs"/>
              </a:rPr>
              <a:t>, ley 10004, BO</a:t>
            </a:r>
            <a:r>
              <a:rPr lang="es-ES_tradnl" sz="1200" b="1" kern="1200" dirty="0">
                <a:solidFill>
                  <a:schemeClr val="tx1"/>
                </a:solidFill>
                <a:effectLst/>
                <a:latin typeface="+mn-lt"/>
                <a:ea typeface="+mn-ea"/>
                <a:cs typeface="+mn-cs"/>
              </a:rPr>
              <a:t> </a:t>
            </a:r>
            <a:r>
              <a:rPr lang="es-ES" sz="1200" b="0" i="0" kern="1200" dirty="0">
                <a:solidFill>
                  <a:schemeClr val="tx1"/>
                </a:solidFill>
                <a:effectLst/>
                <a:latin typeface="+mn-lt"/>
                <a:ea typeface="+mn-ea"/>
                <a:cs typeface="+mn-cs"/>
              </a:rPr>
              <a:t>05/09/2017 (adhesión LNRE)</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1" i="0" kern="1200" baseline="0" dirty="0">
                <a:solidFill>
                  <a:schemeClr val="tx1"/>
                </a:solidFill>
                <a:effectLst/>
                <a:latin typeface="+mn-lt"/>
                <a:ea typeface="+mn-ea"/>
                <a:cs typeface="+mn-cs"/>
              </a:rPr>
              <a:t>Catamarca</a:t>
            </a:r>
            <a:r>
              <a:rPr lang="es-ES" sz="1200" b="0" i="0" kern="1200" baseline="0" dirty="0">
                <a:solidFill>
                  <a:schemeClr val="tx1"/>
                </a:solidFill>
                <a:effectLst/>
                <a:latin typeface="+mn-lt"/>
                <a:ea typeface="+mn-ea"/>
                <a:cs typeface="+mn-cs"/>
              </a:rPr>
              <a:t>, ley 5536, BO 6/7/2018 (adhesión LNRE) </a:t>
            </a:r>
          </a:p>
          <a:p>
            <a:r>
              <a:rPr lang="es-ES_tradnl" sz="1200" b="1" kern="1200" dirty="0">
                <a:solidFill>
                  <a:schemeClr val="tx1"/>
                </a:solidFill>
                <a:effectLst/>
                <a:latin typeface="+mn-lt"/>
                <a:ea typeface="+mn-ea"/>
                <a:cs typeface="+mn-cs"/>
              </a:rPr>
              <a:t>Entre Ríos</a:t>
            </a:r>
            <a:r>
              <a:rPr lang="es-ES_tradnl" sz="1200" b="0" kern="1200" dirty="0">
                <a:solidFill>
                  <a:schemeClr val="tx1"/>
                </a:solidFill>
                <a:effectLst/>
                <a:latin typeface="+mn-lt"/>
                <a:ea typeface="+mn-ea"/>
                <a:cs typeface="+mn-cs"/>
              </a:rPr>
              <a:t>, ley 10636, BO</a:t>
            </a:r>
            <a:r>
              <a:rPr lang="es-ES_tradnl" sz="1200" b="0" kern="1200" baseline="0" dirty="0">
                <a:solidFill>
                  <a:schemeClr val="tx1"/>
                </a:solidFill>
                <a:effectLst/>
                <a:latin typeface="+mn-lt"/>
                <a:ea typeface="+mn-ea"/>
                <a:cs typeface="+mn-cs"/>
              </a:rPr>
              <a:t> </a:t>
            </a:r>
            <a:r>
              <a:rPr lang="es-ES" sz="1200" b="0" i="0" kern="1200" dirty="0">
                <a:solidFill>
                  <a:schemeClr val="tx1"/>
                </a:solidFill>
                <a:effectLst/>
                <a:latin typeface="+mn-lt"/>
                <a:ea typeface="+mn-ea"/>
                <a:cs typeface="+mn-cs"/>
              </a:rPr>
              <a:t>23/11/2018 (sigue</a:t>
            </a:r>
            <a:r>
              <a:rPr lang="es-ES" sz="1200" b="0" i="0" kern="1200" baseline="0" dirty="0">
                <a:solidFill>
                  <a:schemeClr val="tx1"/>
                </a:solidFill>
                <a:effectLst/>
                <a:latin typeface="+mn-lt"/>
                <a:ea typeface="+mn-ea"/>
                <a:cs typeface="+mn-cs"/>
              </a:rPr>
              <a:t> la LNRE, con particularidades)</a:t>
            </a:r>
            <a:endParaRPr lang="es-ES_tradnl" sz="1200" b="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Río Negro</a:t>
            </a:r>
            <a:r>
              <a:rPr lang="es-ES_tradnl" sz="1200" kern="1200" dirty="0">
                <a:solidFill>
                  <a:schemeClr val="tx1"/>
                </a:solidFill>
                <a:effectLst/>
                <a:latin typeface="+mn-lt"/>
                <a:ea typeface="+mn-ea"/>
                <a:cs typeface="+mn-cs"/>
              </a:rPr>
              <a:t>, </a:t>
            </a:r>
            <a:r>
              <a:rPr lang="es-ES" sz="1200" b="0" i="0" kern="1200" dirty="0">
                <a:solidFill>
                  <a:schemeClr val="tx1"/>
                </a:solidFill>
                <a:effectLst/>
                <a:latin typeface="+mn-lt"/>
                <a:ea typeface="+mn-ea"/>
                <a:cs typeface="+mn-cs"/>
              </a:rPr>
              <a:t>ley 5339, BO 27/12/2018</a:t>
            </a:r>
            <a:r>
              <a:rPr lang="es-ES" sz="1200" b="0" i="0" kern="1200" baseline="0" dirty="0">
                <a:solidFill>
                  <a:schemeClr val="tx1"/>
                </a:solidFill>
                <a:effectLst/>
                <a:latin typeface="+mn-lt"/>
                <a:ea typeface="+mn-ea"/>
                <a:cs typeface="+mn-cs"/>
              </a:rPr>
              <a:t> (sigue la LNRE, con particularidades)</a:t>
            </a:r>
          </a:p>
          <a:p>
            <a:r>
              <a:rPr lang="es-ES" b="1" dirty="0"/>
              <a:t>CABA</a:t>
            </a:r>
            <a:r>
              <a:rPr lang="es-ES" dirty="0"/>
              <a:t>, ley 6325, BO 16/9/2020 (sigue la LNRE, con particularidades)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73D1037A-F875-468E-A44E-D1A159FED2F5}" type="slidenum">
              <a:rPr lang="es-ES" smtClean="0"/>
              <a:pPr/>
              <a:t>20</a:t>
            </a:fld>
            <a:endParaRPr lang="es-ES"/>
          </a:p>
        </p:txBody>
      </p:sp>
    </p:spTree>
    <p:extLst>
      <p:ext uri="{BB962C8B-B14F-4D97-AF65-F5344CB8AC3E}">
        <p14:creationId xmlns:p14="http://schemas.microsoft.com/office/powerpoint/2010/main" val="73042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73D1037A-F875-468E-A44E-D1A159FED2F5}" type="slidenum">
              <a:rPr lang="es-ES" smtClean="0"/>
              <a:pPr/>
              <a:t>22</a:t>
            </a:fld>
            <a:endParaRPr lang="es-ES"/>
          </a:p>
        </p:txBody>
      </p:sp>
    </p:spTree>
    <p:extLst>
      <p:ext uri="{BB962C8B-B14F-4D97-AF65-F5344CB8AC3E}">
        <p14:creationId xmlns:p14="http://schemas.microsoft.com/office/powerpoint/2010/main" val="3057472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7086600" y="4496519"/>
            <a:ext cx="4984750" cy="4512396"/>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marL="0" indent="0">
              <a:buFont typeface="Arial" panose="020B0604020202020204" pitchFamily="34" charset="0"/>
              <a:buNone/>
            </a:pPr>
            <a:r>
              <a:rPr lang="es-ES_tradnl" b="1" dirty="0"/>
              <a:t>CN</a:t>
            </a:r>
            <a:r>
              <a:rPr lang="es-ES_tradnl" dirty="0"/>
              <a:t>,</a:t>
            </a:r>
            <a:r>
              <a:rPr lang="es-ES_tradnl" baseline="0" dirty="0"/>
              <a:t> </a:t>
            </a:r>
            <a:r>
              <a:rPr lang="es-ES_tradnl" b="1" baseline="0" dirty="0"/>
              <a:t>1		</a:t>
            </a:r>
            <a:r>
              <a:rPr lang="es-ES_tradnl" baseline="0" dirty="0"/>
              <a:t>se adopta la forma republicana y federal, </a:t>
            </a:r>
            <a:r>
              <a:rPr lang="es-ES_tradnl" b="1" i="1" baseline="0" dirty="0"/>
              <a:t>según la establece la presente Constitución</a:t>
            </a:r>
            <a:r>
              <a:rPr lang="es-ES_tradnl" b="0" i="0" baseline="0" dirty="0"/>
              <a:t>;</a:t>
            </a:r>
          </a:p>
          <a:p>
            <a:r>
              <a:rPr lang="es-ES_tradnl" baseline="0" dirty="0"/>
              <a:t>       </a:t>
            </a:r>
            <a:r>
              <a:rPr lang="es-ES_tradnl" b="1" baseline="0" dirty="0"/>
              <a:t>15		</a:t>
            </a:r>
            <a:r>
              <a:rPr lang="es-ES_tradnl" baseline="0" dirty="0"/>
              <a:t>una </a:t>
            </a:r>
            <a:r>
              <a:rPr lang="es-ES_tradnl" b="1" i="1" baseline="0" dirty="0"/>
              <a:t>ley especial </a:t>
            </a:r>
            <a:r>
              <a:rPr lang="es-ES_tradnl" baseline="0" dirty="0"/>
              <a:t>reglará las indemnizaciones a que dé lugar la abolición de la esclavitud; </a:t>
            </a:r>
          </a:p>
          <a:p>
            <a:r>
              <a:rPr lang="es-ES_tradnl" baseline="0" dirty="0"/>
              <a:t>       </a:t>
            </a:r>
            <a:r>
              <a:rPr lang="es-ES_tradnl" b="1" baseline="0" dirty="0"/>
              <a:t>24 </a:t>
            </a:r>
            <a:r>
              <a:rPr lang="es-ES_tradnl" baseline="0" dirty="0"/>
              <a:t>y </a:t>
            </a:r>
            <a:r>
              <a:rPr lang="es-ES_tradnl" b="1" baseline="0" dirty="0"/>
              <a:t>75-12	</a:t>
            </a:r>
            <a:r>
              <a:rPr lang="es-ES_tradnl" baseline="0" dirty="0"/>
              <a:t>la atribución al Congreso de la reforma de la actual legislación en todos sus ramos y la distinción de leyes </a:t>
            </a:r>
            <a:r>
              <a:rPr lang="es-ES_tradnl" b="1" i="1" baseline="0" dirty="0"/>
              <a:t>comunes</a:t>
            </a:r>
            <a:r>
              <a:rPr lang="es-ES_tradnl" baseline="0" dirty="0"/>
              <a:t> y 		</a:t>
            </a:r>
            <a:r>
              <a:rPr lang="es-ES_tradnl" b="1" i="1" baseline="0" dirty="0"/>
              <a:t>especiales</a:t>
            </a:r>
            <a:r>
              <a:rPr lang="es-ES_tradnl" baseline="0" dirty="0"/>
              <a:t>; </a:t>
            </a:r>
          </a:p>
          <a:p>
            <a:r>
              <a:rPr lang="es-ES_tradnl" baseline="0" dirty="0"/>
              <a:t>       </a:t>
            </a:r>
            <a:r>
              <a:rPr lang="es-ES_tradnl" b="1" baseline="0" dirty="0"/>
              <a:t>122		</a:t>
            </a:r>
            <a:r>
              <a:rPr lang="es-ES_tradnl" baseline="0" dirty="0"/>
              <a:t>se dan sus propias instituciones </a:t>
            </a:r>
            <a:r>
              <a:rPr lang="es-ES_tradnl" b="1" i="1" baseline="0" dirty="0"/>
              <a:t>y se rigen por ellas –legislación local-</a:t>
            </a:r>
            <a:r>
              <a:rPr lang="es-ES_tradnl" baseline="0" dirty="0"/>
              <a:t>, sin intervención del gobierno federal.</a:t>
            </a:r>
          </a:p>
          <a:p>
            <a:endParaRPr lang="es-ES_tradnl" b="1" baseline="0" dirty="0"/>
          </a:p>
          <a:p>
            <a:r>
              <a:rPr lang="es-ES_tradnl" b="1" baseline="0" dirty="0" err="1"/>
              <a:t>CMza</a:t>
            </a:r>
            <a:r>
              <a:rPr lang="es-ES_tradnl" baseline="0" dirty="0"/>
              <a:t>, </a:t>
            </a:r>
            <a:r>
              <a:rPr lang="es-ES_tradnl" b="1" baseline="0" dirty="0"/>
              <a:t>40</a:t>
            </a:r>
            <a:r>
              <a:rPr lang="es-ES_tradnl" baseline="0" dirty="0"/>
              <a:t>		</a:t>
            </a:r>
            <a:r>
              <a:rPr lang="es-ES_tradnl" baseline="0" dirty="0" err="1"/>
              <a:t>demandabilidad</a:t>
            </a:r>
            <a:r>
              <a:rPr lang="es-ES_tradnl" baseline="0" dirty="0"/>
              <a:t> plena </a:t>
            </a:r>
            <a:r>
              <a:rPr lang="es-ES_tradnl" u="sng" baseline="0" dirty="0"/>
              <a:t>estado como </a:t>
            </a:r>
            <a:r>
              <a:rPr lang="es-ES_tradnl" b="1" i="1" u="sng" baseline="0" dirty="0"/>
              <a:t>persona jurídica</a:t>
            </a:r>
            <a:r>
              <a:rPr lang="es-ES_tradnl" b="1" i="1" baseline="0" dirty="0"/>
              <a:t> </a:t>
            </a:r>
            <a:r>
              <a:rPr lang="es-ES_tradnl" baseline="0" dirty="0"/>
              <a:t>ante </a:t>
            </a:r>
            <a:r>
              <a:rPr lang="es-ES_tradnl" b="1" baseline="0" dirty="0"/>
              <a:t>justicia ordinaria</a:t>
            </a:r>
            <a:r>
              <a:rPr lang="es-ES_tradnl" baseline="0" dirty="0"/>
              <a:t>; condenas civiles condicionadas a la 		autorización presupuestaria del legislador.</a:t>
            </a:r>
          </a:p>
          <a:p>
            <a:r>
              <a:rPr lang="es-ES_tradnl" baseline="0" dirty="0"/>
              <a:t>           </a:t>
            </a:r>
            <a:r>
              <a:rPr lang="es-ES_tradnl" b="1" baseline="0" dirty="0"/>
              <a:t>144 </a:t>
            </a:r>
            <a:r>
              <a:rPr lang="es-ES_tradnl" b="1" baseline="0" dirty="0" err="1"/>
              <a:t>incs</a:t>
            </a:r>
            <a:r>
              <a:rPr lang="es-ES_tradnl" b="1" baseline="0" dirty="0"/>
              <a:t>. 3 y 5</a:t>
            </a:r>
            <a:r>
              <a:rPr lang="es-ES_tradnl" baseline="0" dirty="0"/>
              <a:t>	</a:t>
            </a:r>
            <a:r>
              <a:rPr lang="es-ES_tradnl" baseline="0" dirty="0" err="1"/>
              <a:t>demandabilidad</a:t>
            </a:r>
            <a:r>
              <a:rPr lang="es-ES_tradnl" baseline="0" dirty="0"/>
              <a:t> </a:t>
            </a:r>
            <a:r>
              <a:rPr lang="es-ES_tradnl" u="sng" baseline="0" dirty="0"/>
              <a:t>como </a:t>
            </a:r>
            <a:r>
              <a:rPr lang="es-ES_tradnl" b="1" i="1" u="sng" baseline="0" dirty="0"/>
              <a:t>poder público</a:t>
            </a:r>
            <a:r>
              <a:rPr lang="es-ES_tradnl" b="1" i="1" u="none" baseline="0" dirty="0"/>
              <a:t> </a:t>
            </a:r>
            <a:r>
              <a:rPr lang="es-ES_tradnl" baseline="0" dirty="0"/>
              <a:t>en la </a:t>
            </a:r>
            <a:r>
              <a:rPr lang="es-ES_tradnl" b="1" baseline="0" dirty="0"/>
              <a:t>jurisdicción originaria -administrativa o constitucional-</a:t>
            </a:r>
            <a:endParaRPr lang="es-ES_tradnl" b="1"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73D1037A-F875-468E-A44E-D1A159FED2F5}" type="slidenum">
              <a:rPr lang="es-ES" smtClean="0"/>
              <a:pPr/>
              <a:t>24</a:t>
            </a:fld>
            <a:endParaRPr lang="es-ES"/>
          </a:p>
        </p:txBody>
      </p:sp>
    </p:spTree>
    <p:extLst>
      <p:ext uri="{BB962C8B-B14F-4D97-AF65-F5344CB8AC3E}">
        <p14:creationId xmlns:p14="http://schemas.microsoft.com/office/powerpoint/2010/main" val="1084398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73D1037A-F875-468E-A44E-D1A159FED2F5}" type="slidenum">
              <a:rPr lang="es-ES" smtClean="0"/>
              <a:pPr/>
              <a:t>25</a:t>
            </a:fld>
            <a:endParaRPr lang="es-ES"/>
          </a:p>
        </p:txBody>
      </p:sp>
    </p:spTree>
    <p:extLst>
      <p:ext uri="{BB962C8B-B14F-4D97-AF65-F5344CB8AC3E}">
        <p14:creationId xmlns:p14="http://schemas.microsoft.com/office/powerpoint/2010/main" val="1802240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s-ES_tradnl" dirty="0"/>
              <a:t>Constitución española de 1978, art. 106, segundo párrafo: </a:t>
            </a:r>
          </a:p>
          <a:p>
            <a:r>
              <a:rPr lang="es-ES_tradnl" dirty="0"/>
              <a:t>«Los particulares, </a:t>
            </a:r>
            <a:r>
              <a:rPr lang="es-ES_tradnl" u="sng" dirty="0"/>
              <a:t>en los términos establecidos por la ley</a:t>
            </a:r>
            <a:r>
              <a:rPr lang="es-ES_tradnl" dirty="0"/>
              <a:t>, tendrán derecho a ser indemnizados</a:t>
            </a:r>
            <a:r>
              <a:rPr lang="es-ES_tradnl" baseline="0" dirty="0"/>
              <a:t> por </a:t>
            </a:r>
            <a:r>
              <a:rPr lang="es-ES_tradnl" u="sng" baseline="0" dirty="0"/>
              <a:t>toda lesión</a:t>
            </a:r>
            <a:r>
              <a:rPr lang="es-ES_tradnl" baseline="0" dirty="0"/>
              <a:t> que sufran en cualquiera de sus </a:t>
            </a:r>
            <a:r>
              <a:rPr lang="es-ES_tradnl" u="sng" baseline="0" dirty="0"/>
              <a:t>bienes</a:t>
            </a:r>
            <a:r>
              <a:rPr lang="es-ES_tradnl" baseline="0" dirty="0"/>
              <a:t> y </a:t>
            </a:r>
            <a:r>
              <a:rPr lang="es-ES_tradnl" u="sng" baseline="0" dirty="0"/>
              <a:t>derechos</a:t>
            </a:r>
            <a:r>
              <a:rPr lang="es-ES_tradnl" baseline="0" dirty="0"/>
              <a:t>, salvo en los casos de fuerza mayor, siempre que la lesión sea </a:t>
            </a:r>
            <a:r>
              <a:rPr lang="es-ES_tradnl" u="sng" baseline="0" dirty="0"/>
              <a:t>consecuencia del funcionamiento</a:t>
            </a:r>
            <a:r>
              <a:rPr lang="es-ES_tradnl" baseline="0" dirty="0"/>
              <a:t> de los servicios públicos»</a:t>
            </a:r>
            <a:endParaRPr lang="es-ES_tradnl" dirty="0"/>
          </a:p>
        </p:txBody>
      </p:sp>
    </p:spTree>
    <p:extLst>
      <p:ext uri="{BB962C8B-B14F-4D97-AF65-F5344CB8AC3E}">
        <p14:creationId xmlns:p14="http://schemas.microsoft.com/office/powerpoint/2010/main" val="3815896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Rot="1" noChangeAspect="1" noChangeArrowheads="1" noTextEdit="1"/>
          </p:cNvSpPr>
          <p:nvPr>
            <p:ph type="sldImg"/>
          </p:nvPr>
        </p:nvSpPr>
        <p:spPr>
          <a:ln/>
        </p:spPr>
      </p:sp>
      <p:sp>
        <p:nvSpPr>
          <p:cNvPr id="49155"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s-ES_tradnl"/>
          </a:p>
        </p:txBody>
      </p:sp>
    </p:spTree>
    <p:extLst>
      <p:ext uri="{BB962C8B-B14F-4D97-AF65-F5344CB8AC3E}">
        <p14:creationId xmlns:p14="http://schemas.microsoft.com/office/powerpoint/2010/main" val="1647073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s-ES_tradnl"/>
          </a:p>
        </p:txBody>
      </p:sp>
    </p:spTree>
    <p:extLst>
      <p:ext uri="{BB962C8B-B14F-4D97-AF65-F5344CB8AC3E}">
        <p14:creationId xmlns:p14="http://schemas.microsoft.com/office/powerpoint/2010/main" val="1105329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7086600" y="4496519"/>
            <a:ext cx="4984750" cy="4512396"/>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s-ES_tradnl"/>
          </a:p>
        </p:txBody>
      </p:sp>
    </p:spTree>
    <p:extLst>
      <p:ext uri="{BB962C8B-B14F-4D97-AF65-F5344CB8AC3E}">
        <p14:creationId xmlns:p14="http://schemas.microsoft.com/office/powerpoint/2010/main" val="1514757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s-ES_tradnl"/>
          </a:p>
        </p:txBody>
      </p:sp>
    </p:spTree>
    <p:extLst>
      <p:ext uri="{BB962C8B-B14F-4D97-AF65-F5344CB8AC3E}">
        <p14:creationId xmlns:p14="http://schemas.microsoft.com/office/powerpoint/2010/main" val="3368611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s-ES_tradnl"/>
          </a:p>
        </p:txBody>
      </p:sp>
    </p:spTree>
    <p:extLst>
      <p:ext uri="{BB962C8B-B14F-4D97-AF65-F5344CB8AC3E}">
        <p14:creationId xmlns:p14="http://schemas.microsoft.com/office/powerpoint/2010/main" val="1440886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s-ES_tradnl" dirty="0"/>
          </a:p>
        </p:txBody>
      </p:sp>
    </p:spTree>
    <p:extLst>
      <p:ext uri="{BB962C8B-B14F-4D97-AF65-F5344CB8AC3E}">
        <p14:creationId xmlns:p14="http://schemas.microsoft.com/office/powerpoint/2010/main" val="29665646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s-ES_tradnl"/>
          </a:p>
        </p:txBody>
      </p:sp>
    </p:spTree>
    <p:extLst>
      <p:ext uri="{BB962C8B-B14F-4D97-AF65-F5344CB8AC3E}">
        <p14:creationId xmlns:p14="http://schemas.microsoft.com/office/powerpoint/2010/main" val="1633683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s-ES_tradnl"/>
          </a:p>
        </p:txBody>
      </p:sp>
    </p:spTree>
    <p:extLst>
      <p:ext uri="{BB962C8B-B14F-4D97-AF65-F5344CB8AC3E}">
        <p14:creationId xmlns:p14="http://schemas.microsoft.com/office/powerpoint/2010/main" val="1147764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Rot="1" noChangeAspect="1" noChangeArrowheads="1" noTextEdit="1"/>
          </p:cNvSpPr>
          <p:nvPr>
            <p:ph type="sldImg"/>
          </p:nvPr>
        </p:nvSpPr>
        <p:spPr>
          <a:ln/>
        </p:spPr>
      </p:sp>
      <p:sp>
        <p:nvSpPr>
          <p:cNvPr id="48131"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s-ES_tradnl"/>
          </a:p>
        </p:txBody>
      </p:sp>
    </p:spTree>
    <p:extLst>
      <p:ext uri="{BB962C8B-B14F-4D97-AF65-F5344CB8AC3E}">
        <p14:creationId xmlns:p14="http://schemas.microsoft.com/office/powerpoint/2010/main" val="1127438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26"/>
          <p:cNvSpPr>
            <a:spLocks noGrp="1" noRot="1" noChangeAspect="1" noChangeArrowheads="1" noTextEdit="1"/>
          </p:cNvSpPr>
          <p:nvPr>
            <p:ph type="sldImg"/>
          </p:nvPr>
        </p:nvSpPr>
        <p:spPr>
          <a:ln/>
        </p:spPr>
      </p:sp>
      <p:sp>
        <p:nvSpPr>
          <p:cNvPr id="50179"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s-ES_tradnl"/>
          </a:p>
        </p:txBody>
      </p:sp>
    </p:spTree>
    <p:extLst>
      <p:ext uri="{BB962C8B-B14F-4D97-AF65-F5344CB8AC3E}">
        <p14:creationId xmlns:p14="http://schemas.microsoft.com/office/powerpoint/2010/main" val="2798613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26"/>
          <p:cNvSpPr>
            <a:spLocks noGrp="1" noRot="1" noChangeAspect="1" noChangeArrowheads="1" noTextEdit="1"/>
          </p:cNvSpPr>
          <p:nvPr>
            <p:ph type="sldImg"/>
          </p:nvPr>
        </p:nvSpPr>
        <p:spPr>
          <a:ln/>
        </p:spPr>
      </p:sp>
      <p:sp>
        <p:nvSpPr>
          <p:cNvPr id="51203"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s-ES_tradnl"/>
          </a:p>
        </p:txBody>
      </p:sp>
    </p:spTree>
    <p:extLst>
      <p:ext uri="{BB962C8B-B14F-4D97-AF65-F5344CB8AC3E}">
        <p14:creationId xmlns:p14="http://schemas.microsoft.com/office/powerpoint/2010/main" val="1886017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26"/>
          <p:cNvSpPr>
            <a:spLocks noGrp="1" noRot="1" noChangeAspect="1" noChangeArrowheads="1" noTextEdit="1"/>
          </p:cNvSpPr>
          <p:nvPr>
            <p:ph type="sldImg"/>
          </p:nvPr>
        </p:nvSpPr>
        <p:spPr>
          <a:ln/>
        </p:spPr>
      </p:sp>
      <p:sp>
        <p:nvSpPr>
          <p:cNvPr id="52227"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s-ES_tradnl"/>
          </a:p>
        </p:txBody>
      </p:sp>
    </p:spTree>
    <p:extLst>
      <p:ext uri="{BB962C8B-B14F-4D97-AF65-F5344CB8AC3E}">
        <p14:creationId xmlns:p14="http://schemas.microsoft.com/office/powerpoint/2010/main" val="34645853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s-ES_tradnl"/>
          </a:p>
        </p:txBody>
      </p:sp>
    </p:spTree>
    <p:extLst>
      <p:ext uri="{BB962C8B-B14F-4D97-AF65-F5344CB8AC3E}">
        <p14:creationId xmlns:p14="http://schemas.microsoft.com/office/powerpoint/2010/main" val="1946696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s-ES_tradnl" dirty="0"/>
          </a:p>
        </p:txBody>
      </p:sp>
    </p:spTree>
    <p:extLst>
      <p:ext uri="{BB962C8B-B14F-4D97-AF65-F5344CB8AC3E}">
        <p14:creationId xmlns:p14="http://schemas.microsoft.com/office/powerpoint/2010/main" val="29291823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73D1037A-F875-468E-A44E-D1A159FED2F5}" type="slidenum">
              <a:rPr lang="es-ES" smtClean="0"/>
              <a:pPr/>
              <a:t>49</a:t>
            </a:fld>
            <a:endParaRPr lang="es-ES"/>
          </a:p>
        </p:txBody>
      </p:sp>
    </p:spTree>
    <p:extLst>
      <p:ext uri="{BB962C8B-B14F-4D97-AF65-F5344CB8AC3E}">
        <p14:creationId xmlns:p14="http://schemas.microsoft.com/office/powerpoint/2010/main" val="4984031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s-ES_tradnl"/>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3D1037A-F875-468E-A44E-D1A159FED2F5}" type="slidenum">
              <a:rPr lang="es-ES" smtClean="0"/>
              <a:pPr/>
              <a:t>51</a:t>
            </a:fld>
            <a:endParaRPr lang="es-ES"/>
          </a:p>
        </p:txBody>
      </p:sp>
    </p:spTree>
    <p:extLst>
      <p:ext uri="{BB962C8B-B14F-4D97-AF65-F5344CB8AC3E}">
        <p14:creationId xmlns:p14="http://schemas.microsoft.com/office/powerpoint/2010/main" val="3103338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7086600" y="4496519"/>
            <a:ext cx="4984750" cy="4512396"/>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s-ES_tradnl" dirty="0"/>
          </a:p>
        </p:txBody>
      </p:sp>
    </p:spTree>
    <p:extLst>
      <p:ext uri="{BB962C8B-B14F-4D97-AF65-F5344CB8AC3E}">
        <p14:creationId xmlns:p14="http://schemas.microsoft.com/office/powerpoint/2010/main" val="1120106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7086600" y="4496519"/>
            <a:ext cx="4984750" cy="4512396"/>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s-ES_tradnl" dirty="0"/>
          </a:p>
        </p:txBody>
      </p:sp>
    </p:spTree>
    <p:extLst>
      <p:ext uri="{BB962C8B-B14F-4D97-AF65-F5344CB8AC3E}">
        <p14:creationId xmlns:p14="http://schemas.microsoft.com/office/powerpoint/2010/main" val="848453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sz="1200" b="1" kern="1200" dirty="0">
                <a:solidFill>
                  <a:schemeClr val="tx1"/>
                </a:solidFill>
                <a:effectLst/>
                <a:latin typeface="+mn-lt"/>
                <a:ea typeface="+mn-ea"/>
                <a:cs typeface="+mn-cs"/>
              </a:rPr>
              <a:t>KEMELMAJER de CARLUCCI</a:t>
            </a:r>
            <a:r>
              <a:rPr lang="es-ES_tradnl" sz="1200" kern="1200" dirty="0">
                <a:solidFill>
                  <a:schemeClr val="tx1"/>
                </a:solidFill>
                <a:effectLst/>
                <a:latin typeface="+mn-lt"/>
                <a:ea typeface="+mn-ea"/>
                <a:cs typeface="+mn-cs"/>
              </a:rPr>
              <a:t>, Aída R. “La responsabilidad del Estado. Enfoque jurídico-privado” en “Responsabilidad del Estado”, Tucumán, Ed. UNSTA, 1982, pág. 55 y </a:t>
            </a:r>
            <a:r>
              <a:rPr lang="es-ES_tradnl" sz="1200" kern="1200" dirty="0" err="1">
                <a:solidFill>
                  <a:schemeClr val="tx1"/>
                </a:solidFill>
                <a:effectLst/>
                <a:latin typeface="+mn-lt"/>
                <a:ea typeface="+mn-ea"/>
                <a:cs typeface="+mn-cs"/>
              </a:rPr>
              <a:t>sgtes</a:t>
            </a:r>
            <a:r>
              <a:rPr lang="es-ES_tradnl" sz="1200" kern="1200" dirty="0">
                <a:solidFill>
                  <a:schemeClr val="tx1"/>
                </a:solidFill>
                <a:effectLst/>
                <a:latin typeface="+mn-lt"/>
                <a:ea typeface="+mn-ea"/>
                <a:cs typeface="+mn-cs"/>
              </a:rPr>
              <a:t>.; </a:t>
            </a:r>
          </a:p>
          <a:p>
            <a:r>
              <a:rPr lang="es-ES_tradnl" sz="1200" b="1" kern="1200" dirty="0">
                <a:solidFill>
                  <a:schemeClr val="tx1"/>
                </a:solidFill>
                <a:effectLst/>
                <a:latin typeface="+mn-lt"/>
                <a:ea typeface="+mn-ea"/>
                <a:cs typeface="+mn-cs"/>
              </a:rPr>
              <a:t>CERUTI</a:t>
            </a:r>
            <a:r>
              <a:rPr lang="es-ES_tradnl" sz="1200" kern="1200" dirty="0">
                <a:solidFill>
                  <a:schemeClr val="tx1"/>
                </a:solidFill>
                <a:effectLst/>
                <a:latin typeface="+mn-lt"/>
                <a:ea typeface="+mn-ea"/>
                <a:cs typeface="+mn-cs"/>
              </a:rPr>
              <a:t>, Raúl Alberto “Un ensayo sobre los fragmentos del Derecho, sus territorios, fronteras y accidentes, y sobre la posibilidad de sus costuras” http://www.beevoz.com/2013/10/24/iurisnauta/#_ftn1.</a:t>
            </a:r>
          </a:p>
          <a:p>
            <a:r>
              <a:rPr lang="es-ES_tradnl" sz="1200" b="1" kern="1200" dirty="0">
                <a:solidFill>
                  <a:schemeClr val="tx1"/>
                </a:solidFill>
                <a:effectLst/>
                <a:latin typeface="+mn-lt"/>
                <a:ea typeface="+mn-ea"/>
                <a:cs typeface="+mn-cs"/>
              </a:rPr>
              <a:t>Jornadas en Conmemoración de la Reforma del Código Civil</a:t>
            </a:r>
            <a:r>
              <a:rPr lang="es-ES_tradnl" sz="1200" kern="1200" dirty="0">
                <a:solidFill>
                  <a:schemeClr val="tx1"/>
                </a:solidFill>
                <a:effectLst/>
                <a:latin typeface="+mn-lt"/>
                <a:ea typeface="+mn-ea"/>
                <a:cs typeface="+mn-cs"/>
              </a:rPr>
              <a:t>, llevadas a cabo en la Univ. John F. Kennedy, 25 al 27 de junio de 1998: “</a:t>
            </a:r>
            <a:r>
              <a:rPr lang="es-ES_tradnl" sz="1200" i="1" kern="1200" dirty="0">
                <a:solidFill>
                  <a:schemeClr val="tx1"/>
                </a:solidFill>
                <a:effectLst/>
                <a:latin typeface="+mn-lt"/>
                <a:ea typeface="+mn-ea"/>
                <a:cs typeface="+mn-cs"/>
              </a:rPr>
              <a:t>la teoría general del daño es unitaria y comprende el derecho público y privado</a:t>
            </a:r>
            <a:r>
              <a:rPr lang="es-ES_tradnl" sz="1200" kern="1200" dirty="0">
                <a:solidFill>
                  <a:schemeClr val="tx1"/>
                </a:solidFill>
                <a:effectLst/>
                <a:latin typeface="+mn-lt"/>
                <a:ea typeface="+mn-ea"/>
                <a:cs typeface="+mn-cs"/>
              </a:rPr>
              <a:t>”.</a:t>
            </a:r>
          </a:p>
          <a:p>
            <a:r>
              <a:rPr lang="es-ES_tradnl" sz="1200" b="1" kern="1200" dirty="0">
                <a:solidFill>
                  <a:schemeClr val="tx1"/>
                </a:solidFill>
                <a:effectLst/>
                <a:latin typeface="+mn-lt"/>
                <a:ea typeface="+mn-ea"/>
                <a:cs typeface="+mn-cs"/>
              </a:rPr>
              <a:t>PARELLADA</a:t>
            </a:r>
            <a:r>
              <a:rPr lang="es-ES_tradnl" sz="1200" kern="1200" dirty="0">
                <a:solidFill>
                  <a:schemeClr val="tx1"/>
                </a:solidFill>
                <a:effectLst/>
                <a:latin typeface="+mn-lt"/>
                <a:ea typeface="+mn-ea"/>
                <a:cs typeface="+mn-cs"/>
              </a:rPr>
              <a:t>, Carlos A. “Responsabilidad civil del Estado y de los funcionarios públicos” L.L. To.  2013-E pág.  840 y AR/DOC/3185/2013; </a:t>
            </a:r>
          </a:p>
          <a:p>
            <a:r>
              <a:rPr lang="es-ES_tradnl" sz="1200" kern="1200" dirty="0">
                <a:solidFill>
                  <a:schemeClr val="tx1"/>
                </a:solidFill>
                <a:effectLst/>
                <a:latin typeface="+mn-lt"/>
                <a:ea typeface="+mn-ea"/>
                <a:cs typeface="+mn-cs"/>
              </a:rPr>
              <a:t>En igual sentido, y en el mismo ejemplar del diario L.L. del 16 de setiembre del 2013, con fundamentación parcialmente coincidente se pronunciaron Juan José </a:t>
            </a:r>
            <a:r>
              <a:rPr lang="es-ES_tradnl" sz="1200" b="1" kern="1200" dirty="0">
                <a:solidFill>
                  <a:schemeClr val="tx1"/>
                </a:solidFill>
                <a:effectLst/>
                <a:latin typeface="+mn-lt"/>
                <a:ea typeface="+mn-ea"/>
                <a:cs typeface="+mn-cs"/>
              </a:rPr>
              <a:t>CASIELLO</a:t>
            </a:r>
            <a:r>
              <a:rPr lang="es-ES_tradnl" sz="1200" kern="1200" dirty="0">
                <a:solidFill>
                  <a:schemeClr val="tx1"/>
                </a:solidFill>
                <a:effectLst/>
                <a:latin typeface="+mn-lt"/>
                <a:ea typeface="+mn-ea"/>
                <a:cs typeface="+mn-cs"/>
              </a:rPr>
              <a:t> “Responsabilidad del Estado y de los agentes públicos, en el Proyecto de Código” L.L.  To. 2013-E pág. 833 y </a:t>
            </a:r>
            <a:r>
              <a:rPr lang="es-ES_tradnl" sz="1200" kern="1200" dirty="0" err="1">
                <a:solidFill>
                  <a:schemeClr val="tx1"/>
                </a:solidFill>
                <a:effectLst/>
                <a:latin typeface="+mn-lt"/>
                <a:ea typeface="+mn-ea"/>
                <a:cs typeface="+mn-cs"/>
              </a:rPr>
              <a:t>LLOnline</a:t>
            </a:r>
            <a:r>
              <a:rPr lang="es-ES_tradnl" sz="1200" kern="1200" dirty="0">
                <a:solidFill>
                  <a:schemeClr val="tx1"/>
                </a:solidFill>
                <a:effectLst/>
                <a:latin typeface="+mn-lt"/>
                <a:ea typeface="+mn-ea"/>
                <a:cs typeface="+mn-cs"/>
              </a:rPr>
              <a:t> AR/DOC/3319/2013 y Ramón D. </a:t>
            </a:r>
            <a:r>
              <a:rPr lang="es-ES_tradnl" sz="1200" b="1" kern="1200" dirty="0">
                <a:solidFill>
                  <a:schemeClr val="tx1"/>
                </a:solidFill>
                <a:effectLst/>
                <a:latin typeface="+mn-lt"/>
                <a:ea typeface="+mn-ea"/>
                <a:cs typeface="+mn-cs"/>
              </a:rPr>
              <a:t>PIZARRO</a:t>
            </a:r>
            <a:r>
              <a:rPr lang="es-ES_tradnl" sz="1200" kern="1200" dirty="0">
                <a:solidFill>
                  <a:schemeClr val="tx1"/>
                </a:solidFill>
                <a:effectLst/>
                <a:latin typeface="+mn-lt"/>
                <a:ea typeface="+mn-ea"/>
                <a:cs typeface="+mn-cs"/>
              </a:rPr>
              <a:t> “La responsabilidad del Estado y los empleados públicos en el Anteproyecto y en el Proyecto de </a:t>
            </a:r>
            <a:r>
              <a:rPr lang="es-ES_tradnl" sz="1200" kern="1200" dirty="0" err="1">
                <a:solidFill>
                  <a:schemeClr val="tx1"/>
                </a:solidFill>
                <a:effectLst/>
                <a:latin typeface="+mn-lt"/>
                <a:ea typeface="+mn-ea"/>
                <a:cs typeface="+mn-cs"/>
              </a:rPr>
              <a:t>Cód</a:t>
            </a:r>
            <a:r>
              <a:rPr lang="es-ES_tradnl" sz="1200" kern="1200" dirty="0">
                <a:solidFill>
                  <a:schemeClr val="tx1"/>
                </a:solidFill>
                <a:effectLst/>
                <a:latin typeface="+mn-lt"/>
                <a:ea typeface="+mn-ea"/>
                <a:cs typeface="+mn-cs"/>
              </a:rPr>
              <a:t>” L.L. To. 2013-E pág. 855, </a:t>
            </a:r>
            <a:r>
              <a:rPr lang="es-ES_tradnl" sz="1200" kern="1200" dirty="0" err="1">
                <a:solidFill>
                  <a:schemeClr val="tx1"/>
                </a:solidFill>
                <a:effectLst/>
                <a:latin typeface="+mn-lt"/>
                <a:ea typeface="+mn-ea"/>
                <a:cs typeface="+mn-cs"/>
              </a:rPr>
              <a:t>RCyS</a:t>
            </a:r>
            <a:r>
              <a:rPr lang="es-ES_tradnl" sz="1200" kern="1200" dirty="0">
                <a:solidFill>
                  <a:schemeClr val="tx1"/>
                </a:solidFill>
                <a:effectLst/>
                <a:latin typeface="+mn-lt"/>
                <a:ea typeface="+mn-ea"/>
                <a:cs typeface="+mn-cs"/>
              </a:rPr>
              <a:t> 2013-X pág. 5 y </a:t>
            </a:r>
            <a:r>
              <a:rPr lang="es-ES_tradnl" sz="1200" kern="1200" dirty="0" err="1">
                <a:solidFill>
                  <a:schemeClr val="tx1"/>
                </a:solidFill>
                <a:effectLst/>
                <a:latin typeface="+mn-lt"/>
                <a:ea typeface="+mn-ea"/>
                <a:cs typeface="+mn-cs"/>
              </a:rPr>
              <a:t>LLOnline</a:t>
            </a:r>
            <a:r>
              <a:rPr lang="es-ES_tradnl" sz="1200" kern="1200" dirty="0">
                <a:solidFill>
                  <a:schemeClr val="tx1"/>
                </a:solidFill>
                <a:effectLst/>
                <a:latin typeface="+mn-lt"/>
                <a:ea typeface="+mn-ea"/>
                <a:cs typeface="+mn-cs"/>
              </a:rPr>
              <a:t> AR/DOC/2710/2013; con anterioridad el maestro cordobés había expuesto su opinión en “La responsabilidad patrimonial del Estado y las normas del derecho público provincial” en </a:t>
            </a:r>
            <a:r>
              <a:rPr lang="es-ES_tradnl" sz="1200" kern="1200" dirty="0" err="1">
                <a:solidFill>
                  <a:schemeClr val="tx1"/>
                </a:solidFill>
                <a:effectLst/>
                <a:latin typeface="+mn-lt"/>
                <a:ea typeface="+mn-ea"/>
                <a:cs typeface="+mn-cs"/>
              </a:rPr>
              <a:t>LLCórdoba</a:t>
            </a:r>
            <a:r>
              <a:rPr lang="es-ES_tradnl" sz="1200" kern="1200" dirty="0">
                <a:solidFill>
                  <a:schemeClr val="tx1"/>
                </a:solidFill>
                <a:effectLst/>
                <a:latin typeface="+mn-lt"/>
                <a:ea typeface="+mn-ea"/>
                <a:cs typeface="+mn-cs"/>
              </a:rPr>
              <a:t> To. 2011 pág. 1159 y AR/DOC/6116/2011.</a:t>
            </a:r>
          </a:p>
          <a:p>
            <a:endParaRPr lang="es-ES" dirty="0"/>
          </a:p>
        </p:txBody>
      </p:sp>
      <p:sp>
        <p:nvSpPr>
          <p:cNvPr id="4" name="3 Marcador de número de diapositiva"/>
          <p:cNvSpPr>
            <a:spLocks noGrp="1"/>
          </p:cNvSpPr>
          <p:nvPr>
            <p:ph type="sldNum" sz="quarter" idx="10"/>
          </p:nvPr>
        </p:nvSpPr>
        <p:spPr/>
        <p:txBody>
          <a:bodyPr/>
          <a:lstStyle/>
          <a:p>
            <a:fld id="{73D1037A-F875-468E-A44E-D1A159FED2F5}" type="slidenum">
              <a:rPr lang="es-ES" smtClean="0"/>
              <a:pPr/>
              <a:t>8</a:t>
            </a:fld>
            <a:endParaRPr lang="es-ES"/>
          </a:p>
        </p:txBody>
      </p:sp>
    </p:spTree>
    <p:extLst>
      <p:ext uri="{BB962C8B-B14F-4D97-AF65-F5344CB8AC3E}">
        <p14:creationId xmlns:p14="http://schemas.microsoft.com/office/powerpoint/2010/main" val="2889350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sz="1200" kern="1200" dirty="0">
                <a:solidFill>
                  <a:schemeClr val="tx1"/>
                </a:solidFill>
                <a:latin typeface="+mn-lt"/>
                <a:ea typeface="+mn-ea"/>
                <a:cs typeface="+mn-cs"/>
              </a:rPr>
              <a:t>* La redacción original del Anteproyecto incluye una Sección sobre los daños a los derechos de incidencia colectiva, que ha sido eliminada por el Poder Ejecutivo Nacional</a:t>
            </a:r>
            <a:endParaRPr lang="es-ES" dirty="0"/>
          </a:p>
        </p:txBody>
      </p:sp>
      <p:sp>
        <p:nvSpPr>
          <p:cNvPr id="4" name="3 Marcador de número de diapositiva"/>
          <p:cNvSpPr>
            <a:spLocks noGrp="1"/>
          </p:cNvSpPr>
          <p:nvPr>
            <p:ph type="sldNum" sz="quarter" idx="10"/>
          </p:nvPr>
        </p:nvSpPr>
        <p:spPr/>
        <p:txBody>
          <a:bodyPr/>
          <a:lstStyle/>
          <a:p>
            <a:fld id="{73D1037A-F875-468E-A44E-D1A159FED2F5}" type="slidenum">
              <a:rPr lang="es-ES" smtClean="0"/>
              <a:pPr/>
              <a:t>9</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a:t>(*) CSJN</a:t>
            </a:r>
            <a:r>
              <a:rPr lang="es-ES" dirty="0"/>
              <a:t>,</a:t>
            </a:r>
            <a:r>
              <a:rPr lang="es-ES" baseline="0" dirty="0"/>
              <a:t> Fallos 321:1124, </a:t>
            </a:r>
            <a:r>
              <a:rPr lang="es-ES" baseline="0"/>
              <a:t>“Zacarías” (1.998)</a:t>
            </a:r>
            <a:endParaRPr lang="es-ES"/>
          </a:p>
        </p:txBody>
      </p:sp>
      <p:sp>
        <p:nvSpPr>
          <p:cNvPr id="4" name="3 Marcador de número de diapositiva"/>
          <p:cNvSpPr>
            <a:spLocks noGrp="1"/>
          </p:cNvSpPr>
          <p:nvPr>
            <p:ph type="sldNum" sz="quarter" idx="10"/>
          </p:nvPr>
        </p:nvSpPr>
        <p:spPr/>
        <p:txBody>
          <a:bodyPr/>
          <a:lstStyle/>
          <a:p>
            <a:fld id="{73D1037A-F875-468E-A44E-D1A159FED2F5}" type="slidenum">
              <a:rPr lang="es-ES" smtClean="0"/>
              <a:pPr/>
              <a:t>11</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Art. 1112: </a:t>
            </a:r>
            <a:r>
              <a:rPr lang="es-ES" i="1" dirty="0"/>
              <a:t>“Los hechos y omisiones de los funcionarios públicos</a:t>
            </a:r>
            <a:r>
              <a:rPr lang="es-ES" i="1" baseline="0" dirty="0"/>
              <a:t> en el ejercicio de sus funciones, por no cumplir sino de una manera irregular las obligaciones legales que les están impuestas, son comprendidos en las disposiciones de este título”</a:t>
            </a:r>
            <a:endParaRPr lang="es-ES" i="1" dirty="0"/>
          </a:p>
        </p:txBody>
      </p:sp>
      <p:sp>
        <p:nvSpPr>
          <p:cNvPr id="4" name="3 Marcador de número de diapositiva"/>
          <p:cNvSpPr>
            <a:spLocks noGrp="1"/>
          </p:cNvSpPr>
          <p:nvPr>
            <p:ph type="sldNum" sz="quarter" idx="10"/>
          </p:nvPr>
        </p:nvSpPr>
        <p:spPr/>
        <p:txBody>
          <a:bodyPr/>
          <a:lstStyle/>
          <a:p>
            <a:fld id="{73D1037A-F875-468E-A44E-D1A159FED2F5}" type="slidenum">
              <a:rPr lang="es-ES" smtClean="0"/>
              <a:pPr/>
              <a:t>12</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FFBD667A-FFB5-45E3-926A-81EA022E1CCB}" type="datetimeFigureOut">
              <a:rPr lang="es-ES" smtClean="0"/>
              <a:pPr/>
              <a:t>10/3/23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299FFDB-8034-4C0B-8922-9B8F72D22E2A}"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FFBD667A-FFB5-45E3-926A-81EA022E1CCB}" type="datetimeFigureOut">
              <a:rPr lang="es-ES" smtClean="0"/>
              <a:pPr/>
              <a:t>10/3/23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299FFDB-8034-4C0B-8922-9B8F72D22E2A}"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FFBD667A-FFB5-45E3-926A-81EA022E1CCB}" type="datetimeFigureOut">
              <a:rPr lang="es-ES" smtClean="0"/>
              <a:pPr/>
              <a:t>10/3/23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299FFDB-8034-4C0B-8922-9B8F72D22E2A}"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dgm">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a:t>Haga clic para modificar el estilo de título del patrón</a:t>
            </a:r>
          </a:p>
        </p:txBody>
      </p:sp>
      <p:sp>
        <p:nvSpPr>
          <p:cNvPr id="3" name="2 Marcador de SmartArt"/>
          <p:cNvSpPr>
            <a:spLocks noGrp="1"/>
          </p:cNvSpPr>
          <p:nvPr>
            <p:ph type="dgm" idx="1"/>
          </p:nvPr>
        </p:nvSpPr>
        <p:spPr>
          <a:xfrm>
            <a:off x="685800" y="1981200"/>
            <a:ext cx="7772400" cy="4114800"/>
          </a:xfrm>
        </p:spPr>
        <p:txBody>
          <a:bodyPr/>
          <a:lstStyle/>
          <a:p>
            <a:pPr lvl="0"/>
            <a:endParaRPr lang="es-ES" noProof="0"/>
          </a:p>
        </p:txBody>
      </p:sp>
      <p:sp>
        <p:nvSpPr>
          <p:cNvPr id="4" name="Rectangle 8"/>
          <p:cNvSpPr>
            <a:spLocks noGrp="1" noChangeArrowheads="1"/>
          </p:cNvSpPr>
          <p:nvPr>
            <p:ph type="dt" sz="half" idx="10"/>
          </p:nvPr>
        </p:nvSpPr>
        <p:spPr/>
        <p:txBody>
          <a:bodyPr/>
          <a:lstStyle>
            <a:lvl1pPr>
              <a:defRPr/>
            </a:lvl1pPr>
          </a:lstStyle>
          <a:p>
            <a:pPr>
              <a:defRPr/>
            </a:pPr>
            <a:endParaRPr lang="es-ES"/>
          </a:p>
        </p:txBody>
      </p:sp>
      <p:sp>
        <p:nvSpPr>
          <p:cNvPr id="5" name="Rectangle 9"/>
          <p:cNvSpPr>
            <a:spLocks noGrp="1" noChangeArrowheads="1"/>
          </p:cNvSpPr>
          <p:nvPr>
            <p:ph type="ftr" sz="quarter" idx="11"/>
          </p:nvPr>
        </p:nvSpPr>
        <p:spPr/>
        <p:txBody>
          <a:bodyPr/>
          <a:lstStyle>
            <a:lvl1pPr>
              <a:defRPr/>
            </a:lvl1pPr>
          </a:lstStyle>
          <a:p>
            <a:pPr>
              <a:defRPr/>
            </a:pPr>
            <a:r>
              <a:rPr lang="es-ES"/>
              <a:t>-1-</a:t>
            </a:r>
          </a:p>
        </p:txBody>
      </p:sp>
      <p:sp>
        <p:nvSpPr>
          <p:cNvPr id="6" name="Rectangle 10"/>
          <p:cNvSpPr>
            <a:spLocks noGrp="1" noChangeArrowheads="1"/>
          </p:cNvSpPr>
          <p:nvPr>
            <p:ph type="sldNum" sz="quarter" idx="12"/>
          </p:nvPr>
        </p:nvSpPr>
        <p:spPr/>
        <p:txBody>
          <a:bodyPr/>
          <a:lstStyle>
            <a:lvl1pPr>
              <a:defRPr/>
            </a:lvl1pPr>
          </a:lstStyle>
          <a:p>
            <a:pPr>
              <a:defRPr/>
            </a:pPr>
            <a:fld id="{351880D6-6945-491A-B2CF-0019B17B0371}" type="slidenum">
              <a:rPr lang="es-ES"/>
              <a:pPr>
                <a:defRPr/>
              </a:pPr>
              <a:t>‹Nº›</a:t>
            </a:fld>
            <a:endParaRPr lang="es-ES"/>
          </a:p>
        </p:txBody>
      </p:sp>
    </p:spTree>
    <p:extLst>
      <p:ext uri="{BB962C8B-B14F-4D97-AF65-F5344CB8AC3E}">
        <p14:creationId xmlns:p14="http://schemas.microsoft.com/office/powerpoint/2010/main" val="3373165801"/>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OverObj">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685800" y="1981200"/>
            <a:ext cx="77724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85800" y="4114800"/>
            <a:ext cx="77724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8"/>
          <p:cNvSpPr>
            <a:spLocks noGrp="1" noChangeArrowheads="1"/>
          </p:cNvSpPr>
          <p:nvPr>
            <p:ph type="dt" sz="half" idx="10"/>
          </p:nvPr>
        </p:nvSpPr>
        <p:spPr/>
        <p:txBody>
          <a:bodyPr/>
          <a:lstStyle>
            <a:lvl1pPr>
              <a:defRPr/>
            </a:lvl1pPr>
          </a:lstStyle>
          <a:p>
            <a:pPr>
              <a:defRPr/>
            </a:pPr>
            <a:endParaRPr lang="es-ES"/>
          </a:p>
        </p:txBody>
      </p:sp>
      <p:sp>
        <p:nvSpPr>
          <p:cNvPr id="6" name="Rectangle 9"/>
          <p:cNvSpPr>
            <a:spLocks noGrp="1" noChangeArrowheads="1"/>
          </p:cNvSpPr>
          <p:nvPr>
            <p:ph type="ftr" sz="quarter" idx="11"/>
          </p:nvPr>
        </p:nvSpPr>
        <p:spPr/>
        <p:txBody>
          <a:bodyPr/>
          <a:lstStyle>
            <a:lvl1pPr>
              <a:defRPr/>
            </a:lvl1pPr>
          </a:lstStyle>
          <a:p>
            <a:pPr>
              <a:defRPr/>
            </a:pPr>
            <a:r>
              <a:rPr lang="es-ES"/>
              <a:t>-1-</a:t>
            </a:r>
          </a:p>
        </p:txBody>
      </p:sp>
      <p:sp>
        <p:nvSpPr>
          <p:cNvPr id="7" name="Rectangle 10"/>
          <p:cNvSpPr>
            <a:spLocks noGrp="1" noChangeArrowheads="1"/>
          </p:cNvSpPr>
          <p:nvPr>
            <p:ph type="sldNum" sz="quarter" idx="12"/>
          </p:nvPr>
        </p:nvSpPr>
        <p:spPr/>
        <p:txBody>
          <a:bodyPr/>
          <a:lstStyle>
            <a:lvl1pPr>
              <a:defRPr/>
            </a:lvl1pPr>
          </a:lstStyle>
          <a:p>
            <a:pPr>
              <a:defRPr/>
            </a:pPr>
            <a:fld id="{4E8741E6-E009-4817-86DA-58AE5A64D86E}" type="slidenum">
              <a:rPr lang="es-ES"/>
              <a:pPr>
                <a:defRPr/>
              </a:pPr>
              <a:t>‹Nº›</a:t>
            </a:fld>
            <a:endParaRPr lang="es-ES"/>
          </a:p>
        </p:txBody>
      </p:sp>
    </p:spTree>
    <p:extLst>
      <p:ext uri="{BB962C8B-B14F-4D97-AF65-F5344CB8AC3E}">
        <p14:creationId xmlns:p14="http://schemas.microsoft.com/office/powerpoint/2010/main" val="1135212996"/>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fourObj">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685800" y="609600"/>
            <a:ext cx="7772400" cy="1143000"/>
          </a:xfrm>
        </p:spPr>
        <p:txBody>
          <a:bodyPr/>
          <a:lstStyle/>
          <a:p>
            <a:r>
              <a:rPr lang="es-ES"/>
              <a:t>Haga clic para modificar el estilo de título del patrón</a:t>
            </a:r>
          </a:p>
        </p:txBody>
      </p:sp>
      <p:sp>
        <p:nvSpPr>
          <p:cNvPr id="3" name="2 Marcador de contenido"/>
          <p:cNvSpPr>
            <a:spLocks noGrp="1"/>
          </p:cNvSpPr>
          <p:nvPr>
            <p:ph sz="quarter" idx="1"/>
          </p:nvPr>
        </p:nvSpPr>
        <p:spPr>
          <a:xfrm>
            <a:off x="685800" y="1981200"/>
            <a:ext cx="38100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quarter" idx="2"/>
          </p:nvPr>
        </p:nvSpPr>
        <p:spPr>
          <a:xfrm>
            <a:off x="4648200" y="1981200"/>
            <a:ext cx="38100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contenido"/>
          <p:cNvSpPr>
            <a:spLocks noGrp="1"/>
          </p:cNvSpPr>
          <p:nvPr>
            <p:ph sz="quarter" idx="3"/>
          </p:nvPr>
        </p:nvSpPr>
        <p:spPr>
          <a:xfrm>
            <a:off x="685800" y="4114800"/>
            <a:ext cx="38100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contenido"/>
          <p:cNvSpPr>
            <a:spLocks noGrp="1"/>
          </p:cNvSpPr>
          <p:nvPr>
            <p:ph sz="quarter" idx="4"/>
          </p:nvPr>
        </p:nvSpPr>
        <p:spPr>
          <a:xfrm>
            <a:off x="4648200" y="4114800"/>
            <a:ext cx="38100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8"/>
          <p:cNvSpPr>
            <a:spLocks noGrp="1" noChangeArrowheads="1"/>
          </p:cNvSpPr>
          <p:nvPr>
            <p:ph type="dt" sz="half" idx="10"/>
          </p:nvPr>
        </p:nvSpPr>
        <p:spPr/>
        <p:txBody>
          <a:bodyPr/>
          <a:lstStyle>
            <a:lvl1pPr>
              <a:defRPr/>
            </a:lvl1pPr>
          </a:lstStyle>
          <a:p>
            <a:pPr>
              <a:defRPr/>
            </a:pPr>
            <a:endParaRPr lang="es-ES"/>
          </a:p>
        </p:txBody>
      </p:sp>
      <p:sp>
        <p:nvSpPr>
          <p:cNvPr id="8" name="Rectangle 9"/>
          <p:cNvSpPr>
            <a:spLocks noGrp="1" noChangeArrowheads="1"/>
          </p:cNvSpPr>
          <p:nvPr>
            <p:ph type="ftr" sz="quarter" idx="11"/>
          </p:nvPr>
        </p:nvSpPr>
        <p:spPr/>
        <p:txBody>
          <a:bodyPr/>
          <a:lstStyle>
            <a:lvl1pPr>
              <a:defRPr/>
            </a:lvl1pPr>
          </a:lstStyle>
          <a:p>
            <a:pPr>
              <a:defRPr/>
            </a:pPr>
            <a:r>
              <a:rPr lang="es-ES"/>
              <a:t>-1-</a:t>
            </a:r>
          </a:p>
        </p:txBody>
      </p:sp>
      <p:sp>
        <p:nvSpPr>
          <p:cNvPr id="9" name="Rectangle 10"/>
          <p:cNvSpPr>
            <a:spLocks noGrp="1" noChangeArrowheads="1"/>
          </p:cNvSpPr>
          <p:nvPr>
            <p:ph type="sldNum" sz="quarter" idx="12"/>
          </p:nvPr>
        </p:nvSpPr>
        <p:spPr/>
        <p:txBody>
          <a:bodyPr/>
          <a:lstStyle>
            <a:lvl1pPr>
              <a:defRPr/>
            </a:lvl1pPr>
          </a:lstStyle>
          <a:p>
            <a:pPr>
              <a:defRPr/>
            </a:pPr>
            <a:fld id="{22F9C9A6-5CBD-40CA-9B25-F8FF5A70D264}" type="slidenum">
              <a:rPr lang="es-ES"/>
              <a:pPr>
                <a:defRPr/>
              </a:pPr>
              <a:t>‹Nº›</a:t>
            </a:fld>
            <a:endParaRPr lang="es-ES"/>
          </a:p>
        </p:txBody>
      </p:sp>
    </p:spTree>
    <p:extLst>
      <p:ext uri="{BB962C8B-B14F-4D97-AF65-F5344CB8AC3E}">
        <p14:creationId xmlns:p14="http://schemas.microsoft.com/office/powerpoint/2010/main" val="1250983313"/>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FFBD667A-FFB5-45E3-926A-81EA022E1CCB}" type="datetimeFigureOut">
              <a:rPr lang="es-ES" smtClean="0"/>
              <a:pPr/>
              <a:t>10/3/23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299FFDB-8034-4C0B-8922-9B8F72D22E2A}"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FFBD667A-FFB5-45E3-926A-81EA022E1CCB}" type="datetimeFigureOut">
              <a:rPr lang="es-ES" smtClean="0"/>
              <a:pPr/>
              <a:t>10/3/23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299FFDB-8034-4C0B-8922-9B8F72D22E2A}"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FFBD667A-FFB5-45E3-926A-81EA022E1CCB}" type="datetimeFigureOut">
              <a:rPr lang="es-ES" smtClean="0"/>
              <a:pPr/>
              <a:t>10/3/23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299FFDB-8034-4C0B-8922-9B8F72D22E2A}"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FFBD667A-FFB5-45E3-926A-81EA022E1CCB}" type="datetimeFigureOut">
              <a:rPr lang="es-ES" smtClean="0"/>
              <a:pPr/>
              <a:t>10/3/23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299FFDB-8034-4C0B-8922-9B8F72D22E2A}"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FFBD667A-FFB5-45E3-926A-81EA022E1CCB}" type="datetimeFigureOut">
              <a:rPr lang="es-ES" smtClean="0"/>
              <a:pPr/>
              <a:t>10/3/23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299FFDB-8034-4C0B-8922-9B8F72D22E2A}"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FBD667A-FFB5-45E3-926A-81EA022E1CCB}" type="datetimeFigureOut">
              <a:rPr lang="es-ES" smtClean="0"/>
              <a:pPr/>
              <a:t>10/3/23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299FFDB-8034-4C0B-8922-9B8F72D22E2A}"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FBD667A-FFB5-45E3-926A-81EA022E1CCB}" type="datetimeFigureOut">
              <a:rPr lang="es-ES" smtClean="0"/>
              <a:pPr/>
              <a:t>10/3/23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299FFDB-8034-4C0B-8922-9B8F72D22E2A}"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FBD667A-FFB5-45E3-926A-81EA022E1CCB}" type="datetimeFigureOut">
              <a:rPr lang="es-ES" smtClean="0"/>
              <a:pPr/>
              <a:t>10/3/23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299FFDB-8034-4C0B-8922-9B8F72D22E2A}"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BD667A-FFB5-45E3-926A-81EA022E1CCB}" type="datetimeFigureOut">
              <a:rPr lang="es-ES" smtClean="0"/>
              <a:pPr/>
              <a:t>10/3/23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99FFDB-8034-4C0B-8922-9B8F72D22E2A}"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77783" y="5301208"/>
            <a:ext cx="8568952" cy="1368152"/>
          </a:xfrm>
        </p:spPr>
        <p:txBody>
          <a:bodyPr>
            <a:normAutofit fontScale="55000" lnSpcReduction="20000"/>
          </a:bodyPr>
          <a:lstStyle/>
          <a:p>
            <a:endParaRPr lang="es-ES" b="1" i="1" dirty="0"/>
          </a:p>
          <a:p>
            <a:r>
              <a:rPr lang="es-ES" b="1" i="1" dirty="0"/>
              <a:t>Responsabilidad Patrimonial del Estado y de sus agentes:</a:t>
            </a:r>
          </a:p>
          <a:p>
            <a:r>
              <a:rPr lang="es-ES" b="1" i="1" dirty="0"/>
              <a:t>El sistema jurídico mendocino (Ley 8968)</a:t>
            </a:r>
          </a:p>
          <a:p>
            <a:endParaRPr lang="es-ES" b="1" i="1" dirty="0"/>
          </a:p>
          <a:p>
            <a:r>
              <a:rPr lang="es-ES" sz="1800" b="1" i="1" dirty="0">
                <a:solidFill>
                  <a:srgbClr val="FFFF00"/>
                </a:solidFill>
              </a:rPr>
              <a:t>           Javier </a:t>
            </a:r>
            <a:r>
              <a:rPr lang="es-ES" sz="1800" b="1" i="1" dirty="0" err="1">
                <a:solidFill>
                  <a:srgbClr val="FFFF00"/>
                </a:solidFill>
              </a:rPr>
              <a:t>Urrutigoity</a:t>
            </a:r>
            <a:r>
              <a:rPr lang="es-ES" sz="1800" b="1" i="1" dirty="0">
                <a:solidFill>
                  <a:srgbClr val="FFFF00"/>
                </a:solidFill>
              </a:rPr>
              <a:t> </a:t>
            </a:r>
            <a:r>
              <a:rPr lang="es-ES" sz="1800" b="1" i="1" dirty="0">
                <a:solidFill>
                  <a:schemeClr val="tx1"/>
                </a:solidFill>
              </a:rPr>
              <a:t>(ju@urrutigoity-linares.com)</a:t>
            </a:r>
            <a:endParaRPr lang="es-ES" sz="1800" dirty="0">
              <a:solidFill>
                <a:schemeClr val="tx1"/>
              </a:solidFill>
            </a:endParaRPr>
          </a:p>
        </p:txBody>
      </p:sp>
      <p:pic>
        <p:nvPicPr>
          <p:cNvPr id="6" name="Imagen 5">
            <a:extLst>
              <a:ext uri="{FF2B5EF4-FFF2-40B4-BE49-F238E27FC236}">
                <a16:creationId xmlns:a16="http://schemas.microsoft.com/office/drawing/2014/main" id="{B300BC26-DDA4-E8CB-057E-7B0F8E58D5AC}"/>
              </a:ext>
            </a:extLst>
          </p:cNvPr>
          <p:cNvPicPr>
            <a:picLocks noChangeAspect="1"/>
          </p:cNvPicPr>
          <p:nvPr/>
        </p:nvPicPr>
        <p:blipFill>
          <a:blip r:embed="rId3"/>
          <a:stretch>
            <a:fillRect/>
          </a:stretch>
        </p:blipFill>
        <p:spPr>
          <a:xfrm>
            <a:off x="2643187" y="404664"/>
            <a:ext cx="3857625" cy="4392488"/>
          </a:xfrm>
          <a:prstGeom prst="rect">
            <a:avLst/>
          </a:prstGeom>
        </p:spPr>
      </p:pic>
    </p:spTree>
    <p:extLst>
      <p:ext uri="{BB962C8B-B14F-4D97-AF65-F5344CB8AC3E}">
        <p14:creationId xmlns:p14="http://schemas.microsoft.com/office/powerpoint/2010/main" val="339808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994122"/>
          </a:xfrm>
        </p:spPr>
        <p:txBody>
          <a:bodyPr/>
          <a:lstStyle/>
          <a:p>
            <a:r>
              <a:rPr lang="es-ES" sz="2100" dirty="0">
                <a:solidFill>
                  <a:srgbClr val="FFFF00"/>
                </a:solidFill>
              </a:rPr>
              <a:t>ANTEPROYECTO DEL CCCN EN MATERIA DE</a:t>
            </a:r>
            <a:br>
              <a:rPr lang="es-ES" sz="2100" dirty="0">
                <a:solidFill>
                  <a:srgbClr val="FFFF00"/>
                </a:solidFill>
              </a:rPr>
            </a:br>
            <a:r>
              <a:rPr lang="es-ES" sz="2100" dirty="0">
                <a:solidFill>
                  <a:srgbClr val="FFFF00"/>
                </a:solidFill>
              </a:rPr>
              <a:t>RESPONSABILIDAD PÚBLICA</a:t>
            </a:r>
          </a:p>
        </p:txBody>
      </p:sp>
      <p:sp>
        <p:nvSpPr>
          <p:cNvPr id="11267" name="Rectangle 3"/>
          <p:cNvSpPr>
            <a:spLocks noGrp="1" noChangeArrowheads="1"/>
          </p:cNvSpPr>
          <p:nvPr>
            <p:ph type="body" idx="1"/>
          </p:nvPr>
        </p:nvSpPr>
        <p:spPr>
          <a:xfrm>
            <a:off x="457200" y="1340768"/>
            <a:ext cx="8229600" cy="5112568"/>
          </a:xfrm>
        </p:spPr>
        <p:txBody>
          <a:bodyPr>
            <a:normAutofit/>
          </a:bodyPr>
          <a:lstStyle/>
          <a:p>
            <a:pPr algn="ctr">
              <a:buFont typeface="Wingdings" pitchFamily="2" charset="2"/>
              <a:buNone/>
            </a:pPr>
            <a:endParaRPr lang="es-ES" sz="2400" b="1" u="sng" dirty="0"/>
          </a:p>
          <a:p>
            <a:pPr algn="ctr">
              <a:buFont typeface="Wingdings" pitchFamily="2" charset="2"/>
              <a:buNone/>
            </a:pPr>
            <a:r>
              <a:rPr lang="es-ES" sz="2400" b="1" u="sng" dirty="0"/>
              <a:t>Supuestos especiales de responsabilidad</a:t>
            </a:r>
          </a:p>
          <a:p>
            <a:pPr algn="ctr">
              <a:buFont typeface="Wingdings" pitchFamily="2" charset="2"/>
              <a:buNone/>
            </a:pPr>
            <a:r>
              <a:rPr lang="es-ES" sz="2400" b="1" dirty="0"/>
              <a:t>(Sección 9ª, Arts. 1763/1771)</a:t>
            </a:r>
          </a:p>
          <a:p>
            <a:pPr>
              <a:buFont typeface="Wingdings" pitchFamily="2" charset="2"/>
              <a:buNone/>
            </a:pPr>
            <a:endParaRPr lang="es-ES" sz="2000" dirty="0"/>
          </a:p>
          <a:p>
            <a:pPr>
              <a:buFont typeface="Wingdings" pitchFamily="2" charset="2"/>
              <a:buNone/>
            </a:pPr>
            <a:endParaRPr lang="es-ES" sz="2000" dirty="0"/>
          </a:p>
          <a:p>
            <a:pPr lvl="1"/>
            <a:r>
              <a:rPr lang="es-ES" sz="2000" dirty="0"/>
              <a:t>Responsabilidad de la </a:t>
            </a:r>
            <a:r>
              <a:rPr lang="es-ES" sz="2000" b="1" dirty="0"/>
              <a:t>persona jurídica </a:t>
            </a:r>
            <a:r>
              <a:rPr lang="es-ES" sz="2000" dirty="0"/>
              <a:t>(Art. 1763)</a:t>
            </a:r>
          </a:p>
          <a:p>
            <a:pPr lvl="1"/>
            <a:endParaRPr lang="es-ES" sz="2000" dirty="0"/>
          </a:p>
          <a:p>
            <a:pPr lvl="1"/>
            <a:r>
              <a:rPr lang="es-ES" sz="2000" dirty="0"/>
              <a:t>Responsabilidad del </a:t>
            </a:r>
            <a:r>
              <a:rPr lang="es-ES" sz="2000" b="1" dirty="0"/>
              <a:t>Estado</a:t>
            </a:r>
            <a:r>
              <a:rPr lang="es-ES" sz="2000" dirty="0"/>
              <a:t> (Art. 1764)</a:t>
            </a:r>
          </a:p>
          <a:p>
            <a:endParaRPr lang="es-ES" sz="2000" dirty="0"/>
          </a:p>
          <a:p>
            <a:pPr lvl="1"/>
            <a:r>
              <a:rPr lang="es-ES" sz="2000" dirty="0"/>
              <a:t>Responsabilidad del </a:t>
            </a:r>
            <a:r>
              <a:rPr lang="es-ES" sz="2000" b="1" dirty="0"/>
              <a:t>funcionario y empleado  publico </a:t>
            </a:r>
            <a:r>
              <a:rPr lang="es-ES" sz="2000" dirty="0"/>
              <a:t>(Art. 1765)</a:t>
            </a:r>
          </a:p>
          <a:p>
            <a:endParaRPr lang="es-ES" sz="2000" dirty="0"/>
          </a:p>
          <a:p>
            <a:pPr lvl="1"/>
            <a:r>
              <a:rPr lang="es-ES" sz="2000" dirty="0"/>
              <a:t>Responsabilidad del </a:t>
            </a:r>
            <a:r>
              <a:rPr lang="es-ES" sz="2000" b="1" dirty="0"/>
              <a:t>Estado por actividad lícita </a:t>
            </a:r>
            <a:r>
              <a:rPr lang="es-ES" sz="2000" dirty="0"/>
              <a:t>(Art. 1766)</a:t>
            </a:r>
          </a:p>
          <a:p>
            <a:pPr>
              <a:buFont typeface="Wingdings" pitchFamily="2" charset="2"/>
              <a:buNone/>
            </a:pPr>
            <a:endParaRPr lang="es-ES" sz="2000" dirty="0"/>
          </a:p>
          <a:p>
            <a:pPr>
              <a:buFont typeface="Wingdings" pitchFamily="2" charset="2"/>
              <a:buNone/>
            </a:pPr>
            <a:endParaRPr lang="es-ES" dirty="0"/>
          </a:p>
          <a:p>
            <a:pPr>
              <a:buFont typeface="Wingdings" pitchFamily="2" charset="2"/>
              <a:buNone/>
            </a:pPr>
            <a:endParaRPr lang="es-ES" dirty="0"/>
          </a:p>
          <a:p>
            <a:pPr>
              <a:buFont typeface="Wingdings" pitchFamily="2" charset="2"/>
              <a:buNone/>
            </a:pPr>
            <a:endParaRPr lang="es-ES" dirty="0"/>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 calcmode="lin" valueType="num">
                                      <p:cBhvr additive="base">
                                        <p:cTn id="7"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267">
                                            <p:txEl>
                                              <p:pRg st="7" end="7"/>
                                            </p:txEl>
                                          </p:spTgt>
                                        </p:tgtEl>
                                        <p:attrNameLst>
                                          <p:attrName>style.visibility</p:attrName>
                                        </p:attrNameLst>
                                      </p:cBhvr>
                                      <p:to>
                                        <p:strVal val="visible"/>
                                      </p:to>
                                    </p:set>
                                    <p:anim calcmode="lin" valueType="num">
                                      <p:cBhvr additive="base">
                                        <p:cTn id="11" dur="500" fill="hold"/>
                                        <p:tgtEl>
                                          <p:spTgt spid="11267">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267">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267">
                                            <p:txEl>
                                              <p:pRg st="9" end="9"/>
                                            </p:txEl>
                                          </p:spTgt>
                                        </p:tgtEl>
                                        <p:attrNameLst>
                                          <p:attrName>style.visibility</p:attrName>
                                        </p:attrNameLst>
                                      </p:cBhvr>
                                      <p:to>
                                        <p:strVal val="visible"/>
                                      </p:to>
                                    </p:set>
                                    <p:anim calcmode="lin" valueType="num">
                                      <p:cBhvr additive="base">
                                        <p:cTn id="15" dur="500" fill="hold"/>
                                        <p:tgtEl>
                                          <p:spTgt spid="11267">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267">
                                            <p:txEl>
                                              <p:pRg st="9" end="9"/>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267">
                                            <p:txEl>
                                              <p:pRg st="11" end="11"/>
                                            </p:txEl>
                                          </p:spTgt>
                                        </p:tgtEl>
                                        <p:attrNameLst>
                                          <p:attrName>style.visibility</p:attrName>
                                        </p:attrNameLst>
                                      </p:cBhvr>
                                      <p:to>
                                        <p:strVal val="visible"/>
                                      </p:to>
                                    </p:set>
                                    <p:anim calcmode="lin" valueType="num">
                                      <p:cBhvr additive="base">
                                        <p:cTn id="19" dur="500" fill="hold"/>
                                        <p:tgtEl>
                                          <p:spTgt spid="11267">
                                            <p:txEl>
                                              <p:pRg st="11" end="1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850106"/>
          </a:xfrm>
        </p:spPr>
        <p:txBody>
          <a:bodyPr/>
          <a:lstStyle/>
          <a:p>
            <a:r>
              <a:rPr lang="es-ES" sz="2100" dirty="0">
                <a:solidFill>
                  <a:srgbClr val="FFFF00"/>
                </a:solidFill>
              </a:rPr>
              <a:t>CCCN y RESPONSABILIDAD PÚBLICA</a:t>
            </a:r>
          </a:p>
        </p:txBody>
      </p:sp>
      <p:sp>
        <p:nvSpPr>
          <p:cNvPr id="11267" name="Rectangle 3"/>
          <p:cNvSpPr>
            <a:spLocks noGrp="1" noChangeArrowheads="1"/>
          </p:cNvSpPr>
          <p:nvPr>
            <p:ph type="body" idx="1"/>
          </p:nvPr>
        </p:nvSpPr>
        <p:spPr>
          <a:xfrm>
            <a:off x="457200" y="1268760"/>
            <a:ext cx="8229600" cy="5184576"/>
          </a:xfrm>
        </p:spPr>
        <p:txBody>
          <a:bodyPr>
            <a:normAutofit fontScale="92500" lnSpcReduction="20000"/>
          </a:bodyPr>
          <a:lstStyle/>
          <a:p>
            <a:pPr algn="ctr">
              <a:buFont typeface="Wingdings" pitchFamily="2" charset="2"/>
              <a:buNone/>
            </a:pPr>
            <a:r>
              <a:rPr lang="es-ES" sz="2400" b="1" u="sng" dirty="0"/>
              <a:t>Supuestos especiales de responsabilidad</a:t>
            </a:r>
          </a:p>
          <a:p>
            <a:pPr algn="just">
              <a:buFont typeface="Wingdings" pitchFamily="2" charset="2"/>
              <a:buNone/>
            </a:pPr>
            <a:endParaRPr lang="es-AR" sz="2000" dirty="0"/>
          </a:p>
          <a:p>
            <a:pPr algn="just">
              <a:buFont typeface="Wingdings" pitchFamily="2" charset="2"/>
              <a:buNone/>
            </a:pPr>
            <a:r>
              <a:rPr lang="es-AR" sz="2000" dirty="0"/>
              <a:t>ARTÍCULO 1763.- </a:t>
            </a:r>
            <a:r>
              <a:rPr lang="es-AR" sz="2000" b="1" dirty="0"/>
              <a:t>Responsabilidad de la persona jurídica.</a:t>
            </a:r>
            <a:r>
              <a:rPr lang="es-AR" sz="2000" dirty="0"/>
              <a:t> La persona jurídica responde por los daños que causen quienes las dirigen o administran en ejercicio o con ocasión de sus funciones.</a:t>
            </a:r>
            <a:endParaRPr lang="es-ES" sz="2000" dirty="0"/>
          </a:p>
          <a:p>
            <a:pPr algn="just">
              <a:buNone/>
            </a:pPr>
            <a:endParaRPr lang="es-AR" sz="2000" dirty="0"/>
          </a:p>
          <a:p>
            <a:pPr algn="just">
              <a:buNone/>
            </a:pPr>
            <a:r>
              <a:rPr lang="es-AR" sz="2000" dirty="0"/>
              <a:t>ARTÍCULO 1764.- (texto de la Ley 26.994) </a:t>
            </a:r>
            <a:r>
              <a:rPr lang="es-AR" sz="2000" b="1" dirty="0"/>
              <a:t>Inaplicabilidad de normas</a:t>
            </a:r>
            <a:r>
              <a:rPr lang="es-AR" sz="2000" dirty="0"/>
              <a:t>. Las disposiciones del Capítulo 1 de este Título no son aplicables a la responsabilidad del Estado de manera directa ni subsidiaria.</a:t>
            </a:r>
          </a:p>
          <a:p>
            <a:pPr algn="just">
              <a:buNone/>
            </a:pPr>
            <a:endParaRPr lang="es-AR" sz="2000" dirty="0"/>
          </a:p>
          <a:p>
            <a:pPr algn="just">
              <a:buNone/>
            </a:pPr>
            <a:r>
              <a:rPr lang="es-AR" sz="2000" dirty="0"/>
              <a:t>ARTÍCULO 1765.- (texto de la Ley 26.994) </a:t>
            </a:r>
            <a:r>
              <a:rPr lang="es-AR" sz="2000" b="1" dirty="0"/>
              <a:t>Responsabilidad del Estado.</a:t>
            </a:r>
            <a:r>
              <a:rPr lang="es-AR" sz="2000" dirty="0"/>
              <a:t> La responsabilidad del Estado se rige por las normas y principios del derecho administrativo nacional o local según corresponda.</a:t>
            </a:r>
            <a:r>
              <a:rPr lang="es-ES" sz="2000" dirty="0"/>
              <a:t> </a:t>
            </a:r>
          </a:p>
          <a:p>
            <a:pPr algn="just">
              <a:buNone/>
            </a:pPr>
            <a:r>
              <a:rPr lang="es-AR" sz="2000" dirty="0">
                <a:solidFill>
                  <a:srgbClr val="FFFF00"/>
                </a:solidFill>
              </a:rPr>
              <a:t>La redacción original del Anteproyecto sobre </a:t>
            </a:r>
            <a:r>
              <a:rPr lang="es-AR" sz="2000" b="1" dirty="0"/>
              <a:t>Responsabilidad del Estado.</a:t>
            </a:r>
            <a:r>
              <a:rPr lang="es-AR" sz="2000" dirty="0"/>
              <a:t> </a:t>
            </a:r>
            <a:r>
              <a:rPr lang="es-ES" sz="2000" i="1" dirty="0"/>
              <a:t>El Estado responde, objetivamente, por los daños causados por el ejercicio irregular de sus funciones, sin que sea necesario identificar a su autor. Para tales fines se debe apreciar </a:t>
            </a:r>
            <a:r>
              <a:rPr lang="es-AR" sz="2000" i="1" dirty="0"/>
              <a:t>la naturaleza de la actividad, los medios de que dispone el servicio, el lazo que une a la víctima con el servicio y el grado de previsibilidad del daño.*</a:t>
            </a:r>
            <a:r>
              <a:rPr lang="es-AR" sz="2000" dirty="0"/>
              <a:t>  </a:t>
            </a:r>
            <a:endParaRPr lang="es-ES" sz="2000" dirty="0"/>
          </a:p>
          <a:p>
            <a:pPr>
              <a:buFont typeface="Wingdings" pitchFamily="2" charset="2"/>
              <a:buNone/>
            </a:pPr>
            <a:endParaRPr lang="es-ES" sz="2000" dirty="0"/>
          </a:p>
          <a:p>
            <a:pPr>
              <a:buFont typeface="Wingdings" pitchFamily="2" charset="2"/>
              <a:buNone/>
            </a:pPr>
            <a:endParaRPr lang="es-ES" dirty="0"/>
          </a:p>
          <a:p>
            <a:pPr>
              <a:buFont typeface="Wingdings" pitchFamily="2" charset="2"/>
              <a:buNone/>
            </a:pPr>
            <a:endParaRPr lang="es-ES" dirty="0"/>
          </a:p>
          <a:p>
            <a:pPr>
              <a:buFont typeface="Wingdings" pitchFamily="2" charset="2"/>
              <a:buNone/>
            </a:pPr>
            <a:endParaRPr lang="es-ES" dirty="0"/>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wipe(down)">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wipe(down)">
                                      <p:cBhvr>
                                        <p:cTn id="12" dur="500"/>
                                        <p:tgtEl>
                                          <p:spTgt spid="112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267">
                                            <p:txEl>
                                              <p:pRg st="4" end="4"/>
                                            </p:txEl>
                                          </p:spTgt>
                                        </p:tgtEl>
                                        <p:attrNameLst>
                                          <p:attrName>style.visibility</p:attrName>
                                        </p:attrNameLst>
                                      </p:cBhvr>
                                      <p:to>
                                        <p:strVal val="visible"/>
                                      </p:to>
                                    </p:set>
                                    <p:animEffect transition="in" filter="wipe(down)">
                                      <p:cBhvr>
                                        <p:cTn id="17" dur="500"/>
                                        <p:tgtEl>
                                          <p:spTgt spid="1126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267">
                                            <p:txEl>
                                              <p:pRg st="6" end="6"/>
                                            </p:txEl>
                                          </p:spTgt>
                                        </p:tgtEl>
                                        <p:attrNameLst>
                                          <p:attrName>style.visibility</p:attrName>
                                        </p:attrNameLst>
                                      </p:cBhvr>
                                      <p:to>
                                        <p:strVal val="visible"/>
                                      </p:to>
                                    </p:set>
                                    <p:animEffect transition="in" filter="wipe(down)">
                                      <p:cBhvr>
                                        <p:cTn id="22" dur="500"/>
                                        <p:tgtEl>
                                          <p:spTgt spid="1126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267">
                                            <p:txEl>
                                              <p:pRg st="7" end="7"/>
                                            </p:txEl>
                                          </p:spTgt>
                                        </p:tgtEl>
                                        <p:attrNameLst>
                                          <p:attrName>style.visibility</p:attrName>
                                        </p:attrNameLst>
                                      </p:cBhvr>
                                      <p:to>
                                        <p:strVal val="visible"/>
                                      </p:to>
                                    </p:set>
                                    <p:animEffect transition="in" filter="wipe(down)">
                                      <p:cBhvr>
                                        <p:cTn id="27" dur="500"/>
                                        <p:tgtEl>
                                          <p:spTgt spid="112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850106"/>
          </a:xfrm>
        </p:spPr>
        <p:txBody>
          <a:bodyPr/>
          <a:lstStyle/>
          <a:p>
            <a:r>
              <a:rPr lang="es-ES" sz="2100" dirty="0">
                <a:solidFill>
                  <a:srgbClr val="FFFF00"/>
                </a:solidFill>
              </a:rPr>
              <a:t>CCCN y RESPONSABILIDAD PÚBLICA</a:t>
            </a:r>
          </a:p>
        </p:txBody>
      </p:sp>
      <p:sp>
        <p:nvSpPr>
          <p:cNvPr id="11267" name="Rectangle 3"/>
          <p:cNvSpPr>
            <a:spLocks noGrp="1" noChangeArrowheads="1"/>
          </p:cNvSpPr>
          <p:nvPr>
            <p:ph type="body" idx="1"/>
          </p:nvPr>
        </p:nvSpPr>
        <p:spPr>
          <a:xfrm>
            <a:off x="457200" y="1412776"/>
            <a:ext cx="8229600" cy="4713387"/>
          </a:xfrm>
        </p:spPr>
        <p:txBody>
          <a:bodyPr>
            <a:normAutofit/>
          </a:bodyPr>
          <a:lstStyle/>
          <a:p>
            <a:pPr algn="ctr">
              <a:buFont typeface="Wingdings" pitchFamily="2" charset="2"/>
              <a:buNone/>
            </a:pPr>
            <a:r>
              <a:rPr lang="es-ES" sz="2400" b="1" u="sng" dirty="0"/>
              <a:t>Supuestos especiales de responsabilidad</a:t>
            </a:r>
          </a:p>
          <a:p>
            <a:pPr>
              <a:buNone/>
            </a:pPr>
            <a:endParaRPr lang="es-AR" sz="2000" dirty="0"/>
          </a:p>
          <a:p>
            <a:pPr algn="just">
              <a:buNone/>
            </a:pPr>
            <a:r>
              <a:rPr lang="es-AR" sz="2000" dirty="0"/>
              <a:t>ARTÍCULO 1766.- (texto de la Ley 26.994) </a:t>
            </a:r>
            <a:r>
              <a:rPr lang="es-AR" sz="2000" b="1" dirty="0"/>
              <a:t>Responsabilidad del funcionario y del empleado público. </a:t>
            </a:r>
            <a:r>
              <a:rPr lang="es-AR" sz="2000" dirty="0"/>
              <a:t>Los hechos y las omisiones de los funcionarios públicos en el ejercicio de sus funciones por no cumplir sino de una manera irregular las obligaciones legales que les están impuestas </a:t>
            </a:r>
            <a:r>
              <a:rPr lang="es-AR" sz="2000" b="1" dirty="0"/>
              <a:t>se rige por las normas y principios del derecho administrativo nacional o local, según corresponda.</a:t>
            </a:r>
            <a:r>
              <a:rPr lang="es-ES" sz="2000" b="1" dirty="0"/>
              <a:t> </a:t>
            </a:r>
            <a:endParaRPr lang="es-AR" sz="2000" dirty="0"/>
          </a:p>
          <a:p>
            <a:pPr algn="just">
              <a:buNone/>
            </a:pPr>
            <a:r>
              <a:rPr lang="es-AR" sz="2000" dirty="0">
                <a:solidFill>
                  <a:srgbClr val="FFFF00"/>
                </a:solidFill>
              </a:rPr>
              <a:t>La redacción original del Anteproyecto disponía:</a:t>
            </a:r>
            <a:r>
              <a:rPr lang="es-AR" sz="2000" dirty="0"/>
              <a:t> </a:t>
            </a:r>
            <a:r>
              <a:rPr lang="es-AR" sz="2000" i="1" dirty="0"/>
              <a:t>El funcionario y el empleado público son responsables por los daños causados a los particulares por acciones u omisiones que implican el ejercicio irregular de su cargo. Las responsabilidades del funcionario o empleado público y del Estado son concurrentes.</a:t>
            </a:r>
            <a:endParaRPr lang="es-ES" sz="2000" i="1" dirty="0"/>
          </a:p>
          <a:p>
            <a:pPr>
              <a:buFont typeface="Wingdings" pitchFamily="2" charset="2"/>
              <a:buNone/>
            </a:pPr>
            <a:endParaRPr lang="es-ES" sz="2000" dirty="0"/>
          </a:p>
          <a:p>
            <a:pPr>
              <a:buFont typeface="Wingdings" pitchFamily="2" charset="2"/>
              <a:buNone/>
            </a:pPr>
            <a:endParaRPr lang="es-ES" sz="2000" dirty="0"/>
          </a:p>
          <a:p>
            <a:pPr>
              <a:buFont typeface="Wingdings" pitchFamily="2" charset="2"/>
              <a:buNone/>
            </a:pPr>
            <a:endParaRPr lang="es-ES" dirty="0"/>
          </a:p>
          <a:p>
            <a:pPr>
              <a:buFont typeface="Wingdings" pitchFamily="2" charset="2"/>
              <a:buNone/>
            </a:pPr>
            <a:endParaRPr lang="es-ES" dirty="0"/>
          </a:p>
          <a:p>
            <a:pPr>
              <a:buFont typeface="Wingdings" pitchFamily="2" charset="2"/>
              <a:buNone/>
            </a:pPr>
            <a:endParaRPr lang="es-ES" dirty="0"/>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fade">
                                      <p:cBhvr>
                                        <p:cTn id="12" dur="500"/>
                                        <p:tgtEl>
                                          <p:spTgt spid="112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7">
                                            <p:txEl>
                                              <p:pRg st="3" end="3"/>
                                            </p:txEl>
                                          </p:spTgt>
                                        </p:tgtEl>
                                        <p:attrNameLst>
                                          <p:attrName>style.visibility</p:attrName>
                                        </p:attrNameLst>
                                      </p:cBhvr>
                                      <p:to>
                                        <p:strVal val="visible"/>
                                      </p:to>
                                    </p:set>
                                    <p:animEffect transition="in" filter="fade">
                                      <p:cBhvr>
                                        <p:cTn id="17"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706090"/>
          </a:xfrm>
        </p:spPr>
        <p:txBody>
          <a:bodyPr/>
          <a:lstStyle/>
          <a:p>
            <a:r>
              <a:rPr lang="es-ES" sz="2100" dirty="0">
                <a:solidFill>
                  <a:srgbClr val="FFFF00"/>
                </a:solidFill>
              </a:rPr>
              <a:t>CCCN y RESPONSABILIDAD PÚBLICA</a:t>
            </a:r>
          </a:p>
        </p:txBody>
      </p:sp>
      <p:sp>
        <p:nvSpPr>
          <p:cNvPr id="11267" name="Rectangle 3"/>
          <p:cNvSpPr>
            <a:spLocks noGrp="1" noChangeArrowheads="1"/>
          </p:cNvSpPr>
          <p:nvPr>
            <p:ph type="body" idx="1"/>
          </p:nvPr>
        </p:nvSpPr>
        <p:spPr>
          <a:xfrm>
            <a:off x="457200" y="1340768"/>
            <a:ext cx="8229600" cy="4785395"/>
          </a:xfrm>
        </p:spPr>
        <p:txBody>
          <a:bodyPr>
            <a:normAutofit/>
          </a:bodyPr>
          <a:lstStyle/>
          <a:p>
            <a:pPr algn="ctr">
              <a:buFont typeface="Wingdings" pitchFamily="2" charset="2"/>
              <a:buNone/>
            </a:pPr>
            <a:endParaRPr lang="es-ES" sz="2400" b="1" u="sng" dirty="0"/>
          </a:p>
          <a:p>
            <a:pPr algn="ctr">
              <a:buFont typeface="Wingdings" pitchFamily="2" charset="2"/>
              <a:buNone/>
            </a:pPr>
            <a:r>
              <a:rPr lang="es-ES" sz="2400" b="1" dirty="0"/>
              <a:t>Desaparece el supuesto especial de responsabilidad</a:t>
            </a:r>
            <a:r>
              <a:rPr lang="es-AR" sz="2400" dirty="0">
                <a:solidFill>
                  <a:srgbClr val="FFFF00"/>
                </a:solidFill>
              </a:rPr>
              <a:t> </a:t>
            </a:r>
            <a:r>
              <a:rPr lang="es-AR" sz="2400" b="1" dirty="0"/>
              <a:t>del Estado por actividad lícita</a:t>
            </a:r>
            <a:endParaRPr lang="es-ES" sz="2400" b="1" dirty="0"/>
          </a:p>
          <a:p>
            <a:pPr algn="just">
              <a:buNone/>
            </a:pPr>
            <a:endParaRPr lang="es-AR" sz="2000" dirty="0"/>
          </a:p>
          <a:p>
            <a:pPr algn="ctr">
              <a:buNone/>
            </a:pPr>
            <a:r>
              <a:rPr lang="es-AR" sz="2000" dirty="0">
                <a:solidFill>
                  <a:srgbClr val="FFFF00"/>
                </a:solidFill>
              </a:rPr>
              <a:t>La redacción original del Anteproyecto decía:</a:t>
            </a:r>
            <a:r>
              <a:rPr lang="es-AR" sz="2000" dirty="0"/>
              <a:t> </a:t>
            </a:r>
          </a:p>
          <a:p>
            <a:pPr algn="just">
              <a:buNone/>
            </a:pPr>
            <a:r>
              <a:rPr lang="es-AR" sz="2000" i="1" dirty="0"/>
              <a:t>	</a:t>
            </a:r>
          </a:p>
          <a:p>
            <a:pPr algn="just">
              <a:buNone/>
            </a:pPr>
            <a:r>
              <a:rPr lang="es-ES" sz="2000" i="1" dirty="0"/>
              <a:t>El Estado responde, objetivamente, por los daños derivados de sus actos lícitos que sacrifican intereses de los particulares con desigual reparto de las cargas públicas. </a:t>
            </a:r>
            <a:r>
              <a:rPr lang="es-AR" sz="2000" i="1" dirty="0"/>
              <a:t>La responsabilidad sólo comprende el resarcimiento del daño emergente; pero, si es afectada la continuación de una actividad, incluye la compensación del valor de las inversiones no amortizadas, en cuanto hayan sido razonables para su giro.</a:t>
            </a:r>
            <a:endParaRPr lang="es-ES" sz="2000" i="1" dirty="0"/>
          </a:p>
          <a:p>
            <a:endParaRPr lang="es-ES" sz="2000" dirty="0"/>
          </a:p>
          <a:p>
            <a:pPr>
              <a:buFont typeface="Wingdings" pitchFamily="2" charset="2"/>
              <a:buNone/>
            </a:pPr>
            <a:endParaRPr lang="es-ES" sz="2000" dirty="0"/>
          </a:p>
          <a:p>
            <a:pPr>
              <a:buFont typeface="Wingdings" pitchFamily="2" charset="2"/>
              <a:buNone/>
            </a:pPr>
            <a:endParaRPr lang="es-ES" sz="2000" dirty="0"/>
          </a:p>
          <a:p>
            <a:pPr>
              <a:buFont typeface="Wingdings" pitchFamily="2" charset="2"/>
              <a:buNone/>
            </a:pPr>
            <a:endParaRPr lang="es-ES" sz="2000" dirty="0"/>
          </a:p>
          <a:p>
            <a:pPr>
              <a:buFont typeface="Wingdings" pitchFamily="2" charset="2"/>
              <a:buNone/>
            </a:pPr>
            <a:endParaRPr lang="es-ES" dirty="0"/>
          </a:p>
          <a:p>
            <a:pPr>
              <a:buFont typeface="Wingdings" pitchFamily="2" charset="2"/>
              <a:buNone/>
            </a:pPr>
            <a:endParaRPr lang="es-ES" dirty="0"/>
          </a:p>
          <a:p>
            <a:pPr>
              <a:buFont typeface="Wingdings" pitchFamily="2" charset="2"/>
              <a:buNone/>
            </a:pPr>
            <a:endParaRPr lang="es-ES" dirty="0"/>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circle(in)">
                                      <p:cBhvr>
                                        <p:cTn id="7" dur="2000"/>
                                        <p:tgtEl>
                                          <p:spTgt spid="112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267">
                                            <p:txEl>
                                              <p:pRg st="3" end="3"/>
                                            </p:txEl>
                                          </p:spTgt>
                                        </p:tgtEl>
                                        <p:attrNameLst>
                                          <p:attrName>style.visibility</p:attrName>
                                        </p:attrNameLst>
                                      </p:cBhvr>
                                      <p:to>
                                        <p:strVal val="visible"/>
                                      </p:to>
                                    </p:set>
                                    <p:animEffect transition="in" filter="circle(in)">
                                      <p:cBhvr>
                                        <p:cTn id="12" dur="2000"/>
                                        <p:tgtEl>
                                          <p:spTgt spid="1126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267">
                                            <p:txEl>
                                              <p:pRg st="4" end="4"/>
                                            </p:txEl>
                                          </p:spTgt>
                                        </p:tgtEl>
                                        <p:attrNameLst>
                                          <p:attrName>style.visibility</p:attrName>
                                        </p:attrNameLst>
                                      </p:cBhvr>
                                      <p:to>
                                        <p:strVal val="visible"/>
                                      </p:to>
                                    </p:set>
                                    <p:animEffect transition="in" filter="circle(in)">
                                      <p:cBhvr>
                                        <p:cTn id="17" dur="2000"/>
                                        <p:tgtEl>
                                          <p:spTgt spid="1126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267">
                                            <p:txEl>
                                              <p:pRg st="5" end="5"/>
                                            </p:txEl>
                                          </p:spTgt>
                                        </p:tgtEl>
                                        <p:attrNameLst>
                                          <p:attrName>style.visibility</p:attrName>
                                        </p:attrNameLst>
                                      </p:cBhvr>
                                      <p:to>
                                        <p:strVal val="visible"/>
                                      </p:to>
                                    </p:set>
                                    <p:animEffect transition="in" filter="circle(in)">
                                      <p:cBhvr>
                                        <p:cTn id="22" dur="2000"/>
                                        <p:tgtEl>
                                          <p:spTgt spid="112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922114"/>
          </a:xfrm>
        </p:spPr>
        <p:txBody>
          <a:bodyPr/>
          <a:lstStyle/>
          <a:p>
            <a:r>
              <a:rPr lang="es-ES" sz="2100" dirty="0">
                <a:solidFill>
                  <a:srgbClr val="FFFF00"/>
                </a:solidFill>
              </a:rPr>
              <a:t>CCCN y RESPONSABILIDAD PÚBLICA</a:t>
            </a:r>
          </a:p>
        </p:txBody>
      </p:sp>
      <p:sp>
        <p:nvSpPr>
          <p:cNvPr id="11267" name="Rectangle 3"/>
          <p:cNvSpPr>
            <a:spLocks noGrp="1" noChangeArrowheads="1"/>
          </p:cNvSpPr>
          <p:nvPr>
            <p:ph type="body" idx="1"/>
          </p:nvPr>
        </p:nvSpPr>
        <p:spPr>
          <a:xfrm>
            <a:off x="457200" y="1340768"/>
            <a:ext cx="8229600" cy="4785395"/>
          </a:xfrm>
        </p:spPr>
        <p:txBody>
          <a:bodyPr/>
          <a:lstStyle/>
          <a:p>
            <a:pPr algn="ctr">
              <a:buFont typeface="Wingdings" pitchFamily="2" charset="2"/>
              <a:buNone/>
            </a:pPr>
            <a:r>
              <a:rPr lang="es-ES" sz="2400" b="1" u="sng" dirty="0"/>
              <a:t>Demás supuestos especiales de responsabilidad</a:t>
            </a:r>
            <a:endParaRPr lang="es-ES" sz="2400" dirty="0"/>
          </a:p>
          <a:p>
            <a:pPr>
              <a:buFont typeface="Wingdings" pitchFamily="2" charset="2"/>
              <a:buNone/>
            </a:pPr>
            <a:endParaRPr lang="es-ES" sz="2000" dirty="0"/>
          </a:p>
          <a:p>
            <a:pPr algn="just">
              <a:buFont typeface="Wingdings" pitchFamily="2" charset="2"/>
              <a:buNone/>
            </a:pPr>
            <a:r>
              <a:rPr lang="es-AR" sz="2000" dirty="0"/>
              <a:t>ARTÍCULO 1767.- Responsabilidad de los </a:t>
            </a:r>
            <a:r>
              <a:rPr lang="es-AR" sz="2000" b="1" dirty="0"/>
              <a:t>establecimientos educativos.</a:t>
            </a:r>
            <a:r>
              <a:rPr lang="es-AR" sz="2000" dirty="0"/>
              <a:t> (similar anterior art. 1117 CC)</a:t>
            </a:r>
          </a:p>
          <a:p>
            <a:pPr algn="just">
              <a:buFont typeface="Wingdings" pitchFamily="2" charset="2"/>
              <a:buNone/>
            </a:pPr>
            <a:endParaRPr lang="es-ES" sz="2000" dirty="0"/>
          </a:p>
          <a:p>
            <a:pPr algn="just">
              <a:buFont typeface="Wingdings" pitchFamily="2" charset="2"/>
              <a:buNone/>
            </a:pPr>
            <a:r>
              <a:rPr lang="es-AR" sz="2000" dirty="0"/>
              <a:t>ARTÍCULO 1768.- </a:t>
            </a:r>
            <a:r>
              <a:rPr lang="es-AR" sz="2000" b="1" dirty="0"/>
              <a:t>Profesionales liberales</a:t>
            </a:r>
          </a:p>
          <a:p>
            <a:pPr algn="just">
              <a:buFont typeface="Wingdings" pitchFamily="2" charset="2"/>
              <a:buNone/>
            </a:pPr>
            <a:endParaRPr lang="es-ES" sz="2000" dirty="0"/>
          </a:p>
          <a:p>
            <a:pPr algn="just">
              <a:buFont typeface="Wingdings" pitchFamily="2" charset="2"/>
              <a:buNone/>
            </a:pPr>
            <a:r>
              <a:rPr lang="es-AR" sz="2000" dirty="0"/>
              <a:t>ARTÍCULO 1769.- </a:t>
            </a:r>
            <a:r>
              <a:rPr lang="es-AR" sz="2000" b="1" dirty="0"/>
              <a:t>Accidentes de tránsito</a:t>
            </a:r>
          </a:p>
          <a:p>
            <a:pPr algn="just">
              <a:buFont typeface="Wingdings" pitchFamily="2" charset="2"/>
              <a:buNone/>
            </a:pPr>
            <a:endParaRPr lang="es-ES" sz="2000" dirty="0"/>
          </a:p>
          <a:p>
            <a:pPr>
              <a:buFont typeface="Wingdings" pitchFamily="2" charset="2"/>
              <a:buNone/>
            </a:pPr>
            <a:r>
              <a:rPr lang="es-AR" sz="2000" dirty="0"/>
              <a:t>ARTÍCULO 1770.- </a:t>
            </a:r>
            <a:r>
              <a:rPr lang="es-AR" sz="2000" b="1" dirty="0"/>
              <a:t>Protección de la vida privada</a:t>
            </a:r>
          </a:p>
          <a:p>
            <a:pPr>
              <a:buFont typeface="Wingdings" pitchFamily="2" charset="2"/>
              <a:buNone/>
            </a:pPr>
            <a:endParaRPr lang="es-ES" sz="2000" dirty="0"/>
          </a:p>
          <a:p>
            <a:pPr>
              <a:buNone/>
            </a:pPr>
            <a:r>
              <a:rPr lang="es-AR" sz="2000" dirty="0"/>
              <a:t>ARTÍCULO 1771.- </a:t>
            </a:r>
            <a:r>
              <a:rPr lang="es-AR" sz="2000" b="1" dirty="0"/>
              <a:t>Acusación calumniosa</a:t>
            </a:r>
            <a:endParaRPr lang="es-ES" sz="2000" b="1" dirty="0"/>
          </a:p>
          <a:p>
            <a:pPr>
              <a:buFont typeface="Wingdings" pitchFamily="2" charset="2"/>
              <a:buNone/>
            </a:pPr>
            <a:endParaRPr lang="es-ES" dirty="0"/>
          </a:p>
          <a:p>
            <a:pPr>
              <a:buFont typeface="Wingdings" pitchFamily="2" charset="2"/>
              <a:buNone/>
            </a:pPr>
            <a:endParaRPr lang="es-ES" dirty="0"/>
          </a:p>
          <a:p>
            <a:endParaRPr lang="es-ES" dirty="0"/>
          </a:p>
        </p:txBody>
      </p:sp>
    </p:spTree>
    <p:extLst>
      <p:ext uri="{BB962C8B-B14F-4D97-AF65-F5344CB8AC3E}">
        <p14:creationId xmlns:p14="http://schemas.microsoft.com/office/powerpoint/2010/main" val="348876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wipe(down)">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wipe(down)">
                                      <p:cBhvr>
                                        <p:cTn id="12" dur="500"/>
                                        <p:tgtEl>
                                          <p:spTgt spid="112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267">
                                            <p:txEl>
                                              <p:pRg st="4" end="4"/>
                                            </p:txEl>
                                          </p:spTgt>
                                        </p:tgtEl>
                                        <p:attrNameLst>
                                          <p:attrName>style.visibility</p:attrName>
                                        </p:attrNameLst>
                                      </p:cBhvr>
                                      <p:to>
                                        <p:strVal val="visible"/>
                                      </p:to>
                                    </p:set>
                                    <p:animEffect transition="in" filter="wipe(down)">
                                      <p:cBhvr>
                                        <p:cTn id="17" dur="500"/>
                                        <p:tgtEl>
                                          <p:spTgt spid="1126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267">
                                            <p:txEl>
                                              <p:pRg st="6" end="6"/>
                                            </p:txEl>
                                          </p:spTgt>
                                        </p:tgtEl>
                                        <p:attrNameLst>
                                          <p:attrName>style.visibility</p:attrName>
                                        </p:attrNameLst>
                                      </p:cBhvr>
                                      <p:to>
                                        <p:strVal val="visible"/>
                                      </p:to>
                                    </p:set>
                                    <p:animEffect transition="in" filter="wipe(down)">
                                      <p:cBhvr>
                                        <p:cTn id="22" dur="500"/>
                                        <p:tgtEl>
                                          <p:spTgt spid="1126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267">
                                            <p:txEl>
                                              <p:pRg st="8" end="8"/>
                                            </p:txEl>
                                          </p:spTgt>
                                        </p:tgtEl>
                                        <p:attrNameLst>
                                          <p:attrName>style.visibility</p:attrName>
                                        </p:attrNameLst>
                                      </p:cBhvr>
                                      <p:to>
                                        <p:strVal val="visible"/>
                                      </p:to>
                                    </p:set>
                                    <p:animEffect transition="in" filter="wipe(down)">
                                      <p:cBhvr>
                                        <p:cTn id="27" dur="500"/>
                                        <p:tgtEl>
                                          <p:spTgt spid="11267">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267">
                                            <p:txEl>
                                              <p:pRg st="10" end="10"/>
                                            </p:txEl>
                                          </p:spTgt>
                                        </p:tgtEl>
                                        <p:attrNameLst>
                                          <p:attrName>style.visibility</p:attrName>
                                        </p:attrNameLst>
                                      </p:cBhvr>
                                      <p:to>
                                        <p:strVal val="visible"/>
                                      </p:to>
                                    </p:set>
                                    <p:animEffect transition="in" filter="wipe(down)">
                                      <p:cBhvr>
                                        <p:cTn id="32" dur="500"/>
                                        <p:tgtEl>
                                          <p:spTgt spid="1126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706090"/>
          </a:xfrm>
        </p:spPr>
        <p:txBody>
          <a:bodyPr>
            <a:normAutofit/>
          </a:bodyPr>
          <a:lstStyle/>
          <a:p>
            <a:r>
              <a:rPr lang="es-ES" sz="2400" dirty="0">
                <a:solidFill>
                  <a:srgbClr val="FFFF00"/>
                </a:solidFill>
              </a:rPr>
              <a:t>LEY 26994 (aprobatoria del CCCN) y RESPONSABILIDAD PÚBLICA</a:t>
            </a:r>
          </a:p>
        </p:txBody>
      </p:sp>
      <p:sp>
        <p:nvSpPr>
          <p:cNvPr id="11267" name="Rectangle 3"/>
          <p:cNvSpPr>
            <a:spLocks noGrp="1" noChangeArrowheads="1"/>
          </p:cNvSpPr>
          <p:nvPr>
            <p:ph type="body" idx="1"/>
          </p:nvPr>
        </p:nvSpPr>
        <p:spPr>
          <a:xfrm>
            <a:off x="457200" y="1340768"/>
            <a:ext cx="8229600" cy="4785395"/>
          </a:xfrm>
        </p:spPr>
        <p:txBody>
          <a:bodyPr>
            <a:normAutofit/>
          </a:bodyPr>
          <a:lstStyle/>
          <a:p>
            <a:pPr algn="ctr">
              <a:buFont typeface="Wingdings" pitchFamily="2" charset="2"/>
              <a:buNone/>
            </a:pPr>
            <a:endParaRPr lang="es-ES" sz="2400" b="1" u="sng" dirty="0"/>
          </a:p>
          <a:p>
            <a:pPr algn="ctr">
              <a:buFont typeface="Wingdings" pitchFamily="2" charset="2"/>
              <a:buNone/>
            </a:pPr>
            <a:r>
              <a:rPr lang="es-ES" sz="2400" b="1" u="sng" dirty="0"/>
              <a:t>Artículo 9</a:t>
            </a:r>
            <a:r>
              <a:rPr lang="es-ES" sz="2400" b="1" dirty="0"/>
              <a:t>: </a:t>
            </a:r>
            <a:r>
              <a:rPr lang="es-ES" sz="2800" i="1" dirty="0"/>
              <a:t>Disposición transitoria CUARTA </a:t>
            </a:r>
            <a:r>
              <a:rPr lang="es-AR" sz="2800" i="1" dirty="0"/>
              <a:t>de aplicación del CCCN</a:t>
            </a:r>
          </a:p>
          <a:p>
            <a:pPr algn="just">
              <a:buNone/>
            </a:pPr>
            <a:r>
              <a:rPr lang="es-AR" sz="2800" i="1" dirty="0"/>
              <a:t> </a:t>
            </a:r>
          </a:p>
          <a:p>
            <a:pPr algn="just">
              <a:buNone/>
            </a:pPr>
            <a:r>
              <a:rPr lang="es-AR" sz="2800" i="1" dirty="0"/>
              <a:t>La responsabilidad del Estado nacional y de sus funcionarios por los hechos y omisiones cometidos en el ejercicio de sus funciones será objeto de una ley </a:t>
            </a:r>
            <a:r>
              <a:rPr lang="es-AR" sz="2800" b="1" i="1" dirty="0"/>
              <a:t>especial</a:t>
            </a:r>
            <a:r>
              <a:rPr lang="es-AR" sz="2800" i="1" dirty="0"/>
              <a:t> (Corresponde a los arts. 1764, 1765 y 1766 del CCCN)</a:t>
            </a:r>
            <a:endParaRPr lang="es-ES" sz="2800" dirty="0"/>
          </a:p>
          <a:p>
            <a:pPr>
              <a:buFont typeface="Wingdings" pitchFamily="2" charset="2"/>
              <a:buNone/>
            </a:pPr>
            <a:endParaRPr lang="es-ES" sz="2800" dirty="0"/>
          </a:p>
          <a:p>
            <a:pPr>
              <a:buFont typeface="Wingdings" pitchFamily="2" charset="2"/>
              <a:buNone/>
            </a:pPr>
            <a:endParaRPr lang="es-ES" sz="2000" dirty="0"/>
          </a:p>
          <a:p>
            <a:pPr>
              <a:buFont typeface="Wingdings" pitchFamily="2" charset="2"/>
              <a:buNone/>
            </a:pPr>
            <a:endParaRPr lang="es-ES" sz="2000" dirty="0"/>
          </a:p>
          <a:p>
            <a:pPr>
              <a:buFont typeface="Wingdings" pitchFamily="2" charset="2"/>
              <a:buNone/>
            </a:pPr>
            <a:endParaRPr lang="es-ES" dirty="0"/>
          </a:p>
          <a:p>
            <a:pPr>
              <a:buFont typeface="Wingdings" pitchFamily="2" charset="2"/>
              <a:buNone/>
            </a:pPr>
            <a:endParaRPr lang="es-ES" dirty="0"/>
          </a:p>
          <a:p>
            <a:pPr>
              <a:buFont typeface="Wingdings" pitchFamily="2" charset="2"/>
              <a:buNone/>
            </a:pPr>
            <a:endParaRPr lang="es-ES" dirty="0"/>
          </a:p>
          <a:p>
            <a:endParaRPr lang="es-ES" dirty="0"/>
          </a:p>
        </p:txBody>
      </p:sp>
    </p:spTree>
    <p:extLst>
      <p:ext uri="{BB962C8B-B14F-4D97-AF65-F5344CB8AC3E}">
        <p14:creationId xmlns:p14="http://schemas.microsoft.com/office/powerpoint/2010/main" val="288132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circle(in)">
                                      <p:cBhvr>
                                        <p:cTn id="7" dur="2000"/>
                                        <p:tgtEl>
                                          <p:spTgt spid="112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circle(in)">
                                      <p:cBhvr>
                                        <p:cTn id="12" dur="2000"/>
                                        <p:tgtEl>
                                          <p:spTgt spid="112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267">
                                            <p:txEl>
                                              <p:pRg st="3" end="3"/>
                                            </p:txEl>
                                          </p:spTgt>
                                        </p:tgtEl>
                                        <p:attrNameLst>
                                          <p:attrName>style.visibility</p:attrName>
                                        </p:attrNameLst>
                                      </p:cBhvr>
                                      <p:to>
                                        <p:strVal val="visible"/>
                                      </p:to>
                                    </p:set>
                                    <p:animEffect transition="in" filter="circle(in)">
                                      <p:cBhvr>
                                        <p:cTn id="17" dur="20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706090"/>
          </a:xfrm>
        </p:spPr>
        <p:txBody>
          <a:bodyPr>
            <a:normAutofit fontScale="90000"/>
          </a:bodyPr>
          <a:lstStyle/>
          <a:p>
            <a:r>
              <a:rPr lang="es-ES" sz="2800" dirty="0">
                <a:solidFill>
                  <a:srgbClr val="FFFF00"/>
                </a:solidFill>
              </a:rPr>
              <a:t>LEY 26944 (federal o </a:t>
            </a:r>
            <a:r>
              <a:rPr lang="es-ES" sz="2800" i="1" dirty="0">
                <a:solidFill>
                  <a:srgbClr val="FFFF00"/>
                </a:solidFill>
              </a:rPr>
              <a:t>especial</a:t>
            </a:r>
            <a:r>
              <a:rPr lang="es-ES" sz="2800" dirty="0">
                <a:solidFill>
                  <a:srgbClr val="FFFF00"/>
                </a:solidFill>
              </a:rPr>
              <a:t>) Y RESPONSABILIDAD PÚBLICA</a:t>
            </a:r>
          </a:p>
        </p:txBody>
      </p:sp>
      <p:sp>
        <p:nvSpPr>
          <p:cNvPr id="11267" name="Rectangle 3"/>
          <p:cNvSpPr>
            <a:spLocks noGrp="1" noChangeArrowheads="1"/>
          </p:cNvSpPr>
          <p:nvPr>
            <p:ph type="body" idx="1"/>
          </p:nvPr>
        </p:nvSpPr>
        <p:spPr>
          <a:xfrm>
            <a:off x="457200" y="1340768"/>
            <a:ext cx="8229600" cy="4785395"/>
          </a:xfrm>
        </p:spPr>
        <p:txBody>
          <a:bodyPr>
            <a:normAutofit/>
          </a:bodyPr>
          <a:lstStyle/>
          <a:p>
            <a:pPr algn="ctr">
              <a:buFont typeface="Wingdings" pitchFamily="2" charset="2"/>
              <a:buNone/>
            </a:pPr>
            <a:endParaRPr lang="es-ES" sz="2400" b="1" u="sng" dirty="0"/>
          </a:p>
          <a:p>
            <a:pPr algn="ctr">
              <a:buFont typeface="Wingdings" pitchFamily="2" charset="2"/>
              <a:buNone/>
            </a:pPr>
            <a:r>
              <a:rPr lang="es-ES" sz="3600" b="1" dirty="0"/>
              <a:t>Invitación del art. 11 LFRE </a:t>
            </a:r>
            <a:r>
              <a:rPr lang="es-ES" sz="3600" b="1" dirty="0" err="1"/>
              <a:t>nº</a:t>
            </a:r>
            <a:r>
              <a:rPr lang="es-ES" sz="3600" b="1" dirty="0"/>
              <a:t> 26.944 </a:t>
            </a:r>
          </a:p>
          <a:p>
            <a:pPr algn="ctr">
              <a:buFont typeface="Wingdings" pitchFamily="2" charset="2"/>
              <a:buNone/>
            </a:pPr>
            <a:endParaRPr lang="es-ES" sz="3600" b="1" i="1" dirty="0"/>
          </a:p>
          <a:p>
            <a:pPr algn="ctr">
              <a:buFont typeface="Wingdings" pitchFamily="2" charset="2"/>
              <a:buNone/>
            </a:pPr>
            <a:r>
              <a:rPr lang="es-ES" sz="2400" i="1" dirty="0"/>
              <a:t>(</a:t>
            </a:r>
            <a:r>
              <a:rPr lang="es-ES" sz="2400" i="1" dirty="0" err="1"/>
              <a:t>Invítase</a:t>
            </a:r>
            <a:r>
              <a:rPr lang="es-ES" sz="2400" i="1" dirty="0"/>
              <a:t> a las provincias y a la Ciudad Autónoma de Buenos Aires a adherir a los términos de esta ley para la regulación de la responsabilidad estatal en sus ámbitos respectivos)</a:t>
            </a:r>
            <a:endParaRPr lang="es-ES" sz="2800" dirty="0"/>
          </a:p>
          <a:p>
            <a:pPr>
              <a:buFont typeface="Wingdings" pitchFamily="2" charset="2"/>
              <a:buNone/>
            </a:pPr>
            <a:endParaRPr lang="es-ES" sz="2000" dirty="0"/>
          </a:p>
          <a:p>
            <a:pPr>
              <a:buFont typeface="Wingdings" pitchFamily="2" charset="2"/>
              <a:buNone/>
            </a:pPr>
            <a:endParaRPr lang="es-ES" sz="2000" dirty="0"/>
          </a:p>
          <a:p>
            <a:pPr>
              <a:buFont typeface="Wingdings" pitchFamily="2" charset="2"/>
              <a:buNone/>
            </a:pPr>
            <a:endParaRPr lang="es-ES" dirty="0"/>
          </a:p>
          <a:p>
            <a:pPr>
              <a:buFont typeface="Wingdings" pitchFamily="2" charset="2"/>
              <a:buNone/>
            </a:pPr>
            <a:endParaRPr lang="es-ES" dirty="0"/>
          </a:p>
          <a:p>
            <a:pPr>
              <a:buFont typeface="Wingdings" pitchFamily="2" charset="2"/>
              <a:buNone/>
            </a:pPr>
            <a:endParaRPr lang="es-ES" dirty="0"/>
          </a:p>
          <a:p>
            <a:endParaRPr lang="es-ES" dirty="0"/>
          </a:p>
        </p:txBody>
      </p:sp>
    </p:spTree>
    <p:extLst>
      <p:ext uri="{BB962C8B-B14F-4D97-AF65-F5344CB8AC3E}">
        <p14:creationId xmlns:p14="http://schemas.microsoft.com/office/powerpoint/2010/main" val="20524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algn="ctr">
              <a:defRPr/>
            </a:pPr>
            <a:r>
              <a:rPr lang="es-MX" b="1" dirty="0"/>
              <a:t>Régimen</a:t>
            </a:r>
            <a:endParaRPr lang="es-ES" b="1" dirty="0"/>
          </a:p>
        </p:txBody>
      </p:sp>
      <p:graphicFrame>
        <p:nvGraphicFramePr>
          <p:cNvPr id="2" name="1 Diagrama"/>
          <p:cNvGraphicFramePr/>
          <p:nvPr>
            <p:extLst>
              <p:ext uri="{D42A27DB-BD31-4B8C-83A1-F6EECF244321}">
                <p14:modId xmlns:p14="http://schemas.microsoft.com/office/powerpoint/2010/main" val="2248070089"/>
              </p:ext>
            </p:extLst>
          </p:nvPr>
        </p:nvGraphicFramePr>
        <p:xfrm>
          <a:off x="1619672" y="198884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Flecha derecha"/>
          <p:cNvSpPr/>
          <p:nvPr/>
        </p:nvSpPr>
        <p:spPr bwMode="auto">
          <a:xfrm>
            <a:off x="4124988" y="2247428"/>
            <a:ext cx="978408" cy="484632"/>
          </a:xfrm>
          <a:prstGeom prst="rightArrow">
            <a:avLst/>
          </a:prstGeom>
          <a:solidFill>
            <a:srgbClr val="FF00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s-ES" sz="2400" b="0" i="0" u="none" strike="noStrike" cap="none" normalizeH="0" baseline="0">
              <a:ln>
                <a:noFill/>
              </a:ln>
              <a:solidFill>
                <a:schemeClr val="tx1"/>
              </a:solidFill>
              <a:effectLst/>
              <a:latin typeface="Times New Roman" pitchFamily="18" charset="0"/>
            </a:endParaRPr>
          </a:p>
        </p:txBody>
      </p:sp>
      <p:sp>
        <p:nvSpPr>
          <p:cNvPr id="9" name="8 Flecha abajo"/>
          <p:cNvSpPr/>
          <p:nvPr/>
        </p:nvSpPr>
        <p:spPr bwMode="auto">
          <a:xfrm>
            <a:off x="6038449" y="3789040"/>
            <a:ext cx="261743" cy="288032"/>
          </a:xfrm>
          <a:prstGeom prst="downArrow">
            <a:avLst/>
          </a:prstGeom>
          <a:solidFill>
            <a:schemeClr val="tx1"/>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s-ES" sz="2400" b="0" i="0" u="none" strike="noStrike" cap="none" normalizeH="0" baseline="0">
              <a:ln>
                <a:noFill/>
              </a:ln>
              <a:solidFill>
                <a:schemeClr val="tx1"/>
              </a:solidFill>
              <a:effectLst/>
              <a:latin typeface="Times New Roman" pitchFamily="18" charset="0"/>
            </a:endParaRPr>
          </a:p>
        </p:txBody>
      </p:sp>
      <p:sp>
        <p:nvSpPr>
          <p:cNvPr id="4" name="3 Flecha izquierda"/>
          <p:cNvSpPr/>
          <p:nvPr/>
        </p:nvSpPr>
        <p:spPr bwMode="auto">
          <a:xfrm>
            <a:off x="4103892" y="5229200"/>
            <a:ext cx="978408" cy="432048"/>
          </a:xfrm>
          <a:prstGeom prst="leftArrow">
            <a:avLst/>
          </a:prstGeom>
          <a:solidFill>
            <a:srgbClr val="FFFF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s-E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8162945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6" grpId="0" animBg="1"/>
      <p:bldP spid="9"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9" name="Rectangle 13"/>
          <p:cNvSpPr>
            <a:spLocks noGrp="1" noChangeArrowheads="1"/>
          </p:cNvSpPr>
          <p:nvPr>
            <p:ph type="ctrTitle"/>
          </p:nvPr>
        </p:nvSpPr>
        <p:spPr>
          <a:xfrm>
            <a:off x="251520" y="188641"/>
            <a:ext cx="8640960" cy="4824535"/>
          </a:xfrm>
        </p:spPr>
        <p:txBody>
          <a:bodyPr>
            <a:normAutofit/>
          </a:bodyPr>
          <a:lstStyle/>
          <a:p>
            <a:r>
              <a:rPr lang="es-ES" b="1" i="1" dirty="0">
                <a:cs typeface="Arial" charset="0"/>
              </a:rPr>
              <a:t>LEY 8.968 </a:t>
            </a:r>
            <a:br>
              <a:rPr lang="es-ES" b="1" i="1" dirty="0">
                <a:cs typeface="Arial" charset="0"/>
              </a:rPr>
            </a:br>
            <a:r>
              <a:rPr lang="es-ES" sz="2400" dirty="0">
                <a:effectLst/>
                <a:cs typeface="Arial" charset="0"/>
              </a:rPr>
              <a:t>(BO 11/05/2017)</a:t>
            </a:r>
            <a:br>
              <a:rPr lang="es-ES" sz="2400" dirty="0">
                <a:effectLst/>
                <a:cs typeface="Arial" charset="0"/>
              </a:rPr>
            </a:br>
            <a:r>
              <a:rPr lang="es-ES" b="1" i="1" dirty="0">
                <a:cs typeface="Arial" charset="0"/>
              </a:rPr>
              <a:t>Responsabilidad del ESTADO y  de los FUNCIONARIOS en la Provincia de Mendoza</a:t>
            </a:r>
            <a:br>
              <a:rPr lang="es-ES" dirty="0"/>
            </a:br>
            <a:r>
              <a:rPr lang="es-ES" sz="2700" b="1" dirty="0"/>
              <a:t>No adhesión LFRE </a:t>
            </a:r>
            <a:r>
              <a:rPr lang="es-ES" sz="2700" b="1" dirty="0" err="1"/>
              <a:t>nº</a:t>
            </a:r>
            <a:r>
              <a:rPr lang="es-ES" sz="2700" b="1" dirty="0"/>
              <a:t> 26.944 </a:t>
            </a:r>
            <a:r>
              <a:rPr lang="es-ES" sz="2700" dirty="0"/>
              <a:t>(invitación del art. 11). </a:t>
            </a:r>
            <a:br>
              <a:rPr lang="es-ES" sz="2700" b="1" dirty="0"/>
            </a:br>
            <a:r>
              <a:rPr lang="es-ES" sz="2700" b="1" dirty="0"/>
              <a:t>Ejerce la competencia regulatoria local reconocida por el Congreso </a:t>
            </a:r>
            <a:r>
              <a:rPr lang="es-ES" sz="2000" b="1" dirty="0"/>
              <a:t>*</a:t>
            </a:r>
            <a:endParaRPr lang="es-ES" sz="1800" i="1" dirty="0">
              <a:effectLst/>
            </a:endParaRPr>
          </a:p>
        </p:txBody>
      </p:sp>
      <p:sp>
        <p:nvSpPr>
          <p:cNvPr id="2" name="1 CuadroTexto"/>
          <p:cNvSpPr txBox="1"/>
          <p:nvPr/>
        </p:nvSpPr>
        <p:spPr>
          <a:xfrm>
            <a:off x="467544" y="5157192"/>
            <a:ext cx="8280919" cy="1200329"/>
          </a:xfrm>
          <a:prstGeom prst="rect">
            <a:avLst/>
          </a:prstGeom>
          <a:noFill/>
        </p:spPr>
        <p:txBody>
          <a:bodyPr wrap="square" rtlCol="0">
            <a:spAutoFit/>
          </a:bodyPr>
          <a:lstStyle/>
          <a:p>
            <a:pPr marL="285750" indent="-285750" algn="just">
              <a:buFont typeface="Wingdings" pitchFamily="2" charset="2"/>
              <a:buChar char="Ø"/>
            </a:pPr>
            <a:r>
              <a:rPr lang="es-ES" dirty="0">
                <a:solidFill>
                  <a:srgbClr val="FFFF00"/>
                </a:solidFill>
              </a:rPr>
              <a:t>Seguida por: Santa Cruz</a:t>
            </a:r>
            <a:r>
              <a:rPr lang="es-ES" dirty="0"/>
              <a:t> (Ley 3396, BO 27/11/2014); </a:t>
            </a:r>
            <a:r>
              <a:rPr lang="es-ES" dirty="0">
                <a:solidFill>
                  <a:srgbClr val="FFFF00"/>
                </a:solidFill>
              </a:rPr>
              <a:t>Chubut</a:t>
            </a:r>
            <a:r>
              <a:rPr lang="es-ES" dirty="0"/>
              <a:t> (Ley 560, BO 23/07/2015); </a:t>
            </a:r>
            <a:r>
              <a:rPr lang="es-ES" dirty="0">
                <a:solidFill>
                  <a:srgbClr val="FFFF00"/>
                </a:solidFill>
              </a:rPr>
              <a:t>Santiago del Estero (</a:t>
            </a:r>
            <a:r>
              <a:rPr lang="es-ES" dirty="0"/>
              <a:t>Ley 7179, BO 17/09/2015); </a:t>
            </a:r>
            <a:r>
              <a:rPr lang="es-ES" dirty="0">
                <a:solidFill>
                  <a:srgbClr val="FFFF00"/>
                </a:solidFill>
              </a:rPr>
              <a:t>La Rioja </a:t>
            </a:r>
            <a:r>
              <a:rPr lang="es-ES" dirty="0"/>
              <a:t>(Ley 10004, BO 5/9/2017); </a:t>
            </a:r>
            <a:r>
              <a:rPr lang="es-ES" dirty="0">
                <a:solidFill>
                  <a:srgbClr val="FFFF00"/>
                </a:solidFill>
              </a:rPr>
              <a:t>Catamarca</a:t>
            </a:r>
            <a:r>
              <a:rPr lang="es-ES" dirty="0"/>
              <a:t> (Ley 5536, BO 6/7/2018); </a:t>
            </a:r>
            <a:r>
              <a:rPr lang="es-ES" dirty="0">
                <a:solidFill>
                  <a:srgbClr val="FFFF00"/>
                </a:solidFill>
              </a:rPr>
              <a:t>Entre Ríos </a:t>
            </a:r>
            <a:r>
              <a:rPr lang="es-ES" dirty="0"/>
              <a:t>(Ley 10636, BO 23/7/2018); </a:t>
            </a:r>
            <a:r>
              <a:rPr lang="es-ES" dirty="0">
                <a:solidFill>
                  <a:srgbClr val="FFFF00"/>
                </a:solidFill>
              </a:rPr>
              <a:t>Río Negro </a:t>
            </a:r>
            <a:r>
              <a:rPr lang="es-ES" dirty="0"/>
              <a:t>(Ley 5339, BO 15/12/2018); </a:t>
            </a:r>
            <a:r>
              <a:rPr lang="es-ES" dirty="0">
                <a:solidFill>
                  <a:srgbClr val="FFFF00"/>
                </a:solidFill>
              </a:rPr>
              <a:t>CABA</a:t>
            </a:r>
            <a:r>
              <a:rPr lang="es-ES" dirty="0"/>
              <a:t> (Ley 6325, BO 16/9/2020)</a:t>
            </a:r>
          </a:p>
        </p:txBody>
      </p:sp>
    </p:spTree>
    <p:extLst>
      <p:ext uri="{BB962C8B-B14F-4D97-AF65-F5344CB8AC3E}">
        <p14:creationId xmlns:p14="http://schemas.microsoft.com/office/powerpoint/2010/main" val="241334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109"/>
                                        </p:tgtEl>
                                        <p:attrNameLst>
                                          <p:attrName>style.visibility</p:attrName>
                                        </p:attrNameLst>
                                      </p:cBhvr>
                                      <p:to>
                                        <p:strVal val="visible"/>
                                      </p:to>
                                    </p:set>
                                    <p:animEffect transition="in" filter="wheel(1)">
                                      <p:cBhvr>
                                        <p:cTn id="7" dur="2000"/>
                                        <p:tgtEl>
                                          <p:spTgt spid="410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9"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9469F50-E4BA-2240-B69E-14E7151FA42B}"/>
              </a:ext>
            </a:extLst>
          </p:cNvPr>
          <p:cNvPicPr>
            <a:picLocks noGrp="1" noChangeAspect="1" noChangeArrowheads="1"/>
          </p:cNvPicPr>
          <p:nvPr>
            <p:ph type="dgm" idx="1"/>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8352928"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950885"/>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algn="ctr">
              <a:defRPr/>
            </a:pPr>
            <a:r>
              <a:rPr lang="es-MX" b="1" dirty="0">
                <a:solidFill>
                  <a:srgbClr val="FFFF00"/>
                </a:solidFill>
              </a:rPr>
              <a:t>DISTINTOS SUPUESTOS</a:t>
            </a:r>
            <a:endParaRPr lang="es-ES" dirty="0">
              <a:solidFill>
                <a:srgbClr val="FFFF00"/>
              </a:solidFill>
            </a:endParaRPr>
          </a:p>
        </p:txBody>
      </p:sp>
      <p:graphicFrame>
        <p:nvGraphicFramePr>
          <p:cNvPr id="81924" name="Object 4"/>
          <p:cNvGraphicFramePr>
            <a:graphicFrameLocks noGrp="1" noChangeAspect="1"/>
          </p:cNvGraphicFramePr>
          <p:nvPr>
            <p:ph type="dgm" idx="1"/>
            <p:extLst>
              <p:ext uri="{D42A27DB-BD31-4B8C-83A1-F6EECF244321}">
                <p14:modId xmlns:p14="http://schemas.microsoft.com/office/powerpoint/2010/main" val="3305620702"/>
              </p:ext>
            </p:extLst>
          </p:nvPr>
        </p:nvGraphicFramePr>
        <p:xfrm>
          <a:off x="304800" y="2209800"/>
          <a:ext cx="8534400" cy="3581400"/>
        </p:xfrm>
        <a:graphic>
          <a:graphicData uri="http://schemas.openxmlformats.org/presentationml/2006/ole">
            <mc:AlternateContent xmlns:mc="http://schemas.openxmlformats.org/markup-compatibility/2006">
              <mc:Choice xmlns:v="urn:schemas-microsoft-com:vml" Requires="v">
                <p:oleObj name="Organization Chart" r:id="rId3" imgW="7016400" imgH="1002960" progId="OrgPlusWOPX.4">
                  <p:embed followColorScheme="full"/>
                </p:oleObj>
              </mc:Choice>
              <mc:Fallback>
                <p:oleObj name="Organization Chart" r:id="rId3" imgW="7016400" imgH="1002960" progId="OrgPlusWOPX.4">
                  <p:embed followColorScheme="full"/>
                  <p:pic>
                    <p:nvPicPr>
                      <p:cNvPr id="81924" name="Object 4"/>
                      <p:cNvPicPr>
                        <a:picLocks noChangeAspect="1" noChangeArrowheads="1"/>
                      </p:cNvPicPr>
                      <p:nvPr/>
                    </p:nvPicPr>
                    <p:blipFill>
                      <a:blip r:embed="rId4"/>
                      <a:srcRect/>
                      <a:stretch>
                        <a:fillRect/>
                      </a:stretch>
                    </p:blipFill>
                    <p:spPr bwMode="auto">
                      <a:xfrm>
                        <a:off x="304800" y="2209800"/>
                        <a:ext cx="8534400" cy="3581400"/>
                      </a:xfrm>
                      <a:prstGeom prst="rect">
                        <a:avLst/>
                      </a:prstGeom>
                    </p:spPr>
                  </p:pic>
                </p:oleObj>
              </mc:Fallback>
            </mc:AlternateContent>
          </a:graphicData>
        </a:graphic>
      </p:graphicFrame>
    </p:spTree>
    <p:extLst>
      <p:ext uri="{BB962C8B-B14F-4D97-AF65-F5344CB8AC3E}">
        <p14:creationId xmlns:p14="http://schemas.microsoft.com/office/powerpoint/2010/main" val="255920247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22"/>
                                        </p:tgtEl>
                                        <p:attrNameLst>
                                          <p:attrName>style.visibility</p:attrName>
                                        </p:attrNameLst>
                                      </p:cBhvr>
                                      <p:to>
                                        <p:strVal val="visible"/>
                                      </p:to>
                                    </p:set>
                                    <p:anim calcmode="lin" valueType="num">
                                      <p:cBhvr additive="base">
                                        <p:cTn id="7" dur="500" fill="hold"/>
                                        <p:tgtEl>
                                          <p:spTgt spid="81922"/>
                                        </p:tgtEl>
                                        <p:attrNameLst>
                                          <p:attrName>ppt_x</p:attrName>
                                        </p:attrNameLst>
                                      </p:cBhvr>
                                      <p:tavLst>
                                        <p:tav tm="0">
                                          <p:val>
                                            <p:strVal val="#ppt_x"/>
                                          </p:val>
                                        </p:tav>
                                        <p:tav tm="100000">
                                          <p:val>
                                            <p:strVal val="#ppt_x"/>
                                          </p:val>
                                        </p:tav>
                                      </p:tavLst>
                                    </p:anim>
                                    <p:anim calcmode="lin" valueType="num">
                                      <p:cBhvr additive="base">
                                        <p:cTn id="8" dur="500" fill="hold"/>
                                        <p:tgtEl>
                                          <p:spTgt spid="8192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1924"/>
                                        </p:tgtEl>
                                        <p:attrNameLst>
                                          <p:attrName>style.visibility</p:attrName>
                                        </p:attrNameLst>
                                      </p:cBhvr>
                                      <p:to>
                                        <p:strVal val="visible"/>
                                      </p:to>
                                    </p:set>
                                    <p:anim calcmode="lin" valueType="num">
                                      <p:cBhvr additive="base">
                                        <p:cTn id="13" dur="500" fill="hold"/>
                                        <p:tgtEl>
                                          <p:spTgt spid="81924"/>
                                        </p:tgtEl>
                                        <p:attrNameLst>
                                          <p:attrName>ppt_x</p:attrName>
                                        </p:attrNameLst>
                                      </p:cBhvr>
                                      <p:tavLst>
                                        <p:tav tm="0">
                                          <p:val>
                                            <p:strVal val="#ppt_x"/>
                                          </p:val>
                                        </p:tav>
                                        <p:tav tm="100000">
                                          <p:val>
                                            <p:strVal val="#ppt_x"/>
                                          </p:val>
                                        </p:tav>
                                      </p:tavLst>
                                    </p:anim>
                                    <p:anim calcmode="lin" valueType="num">
                                      <p:cBhvr additive="base">
                                        <p:cTn id="14" dur="500" fill="hold"/>
                                        <p:tgtEl>
                                          <p:spTgt spid="819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solidFill>
                  <a:srgbClr val="FFFF00"/>
                </a:solidFill>
              </a:rPr>
              <a:t>Interpretación del Congreso</a:t>
            </a:r>
          </a:p>
        </p:txBody>
      </p:sp>
      <p:sp>
        <p:nvSpPr>
          <p:cNvPr id="3" name="2 Marcador de contenido"/>
          <p:cNvSpPr>
            <a:spLocks noGrp="1"/>
          </p:cNvSpPr>
          <p:nvPr>
            <p:ph idx="1"/>
          </p:nvPr>
        </p:nvSpPr>
        <p:spPr>
          <a:xfrm>
            <a:off x="457200" y="1600200"/>
            <a:ext cx="8229600" cy="4983162"/>
          </a:xfrm>
        </p:spPr>
        <p:txBody>
          <a:bodyPr>
            <a:normAutofit/>
          </a:bodyPr>
          <a:lstStyle/>
          <a:p>
            <a:r>
              <a:rPr lang="es-ES" sz="4000" i="1" dirty="0">
                <a:solidFill>
                  <a:srgbClr val="FF9900"/>
                </a:solidFill>
              </a:rPr>
              <a:t>Ley general de responsabilidad del estado de 1859 (nº 224),</a:t>
            </a:r>
            <a:r>
              <a:rPr lang="es-ES" i="1" dirty="0">
                <a:solidFill>
                  <a:srgbClr val="FF9900"/>
                </a:solidFill>
              </a:rPr>
              <a:t> art. 1º: </a:t>
            </a:r>
          </a:p>
          <a:p>
            <a:endParaRPr lang="es-ES" i="1" dirty="0">
              <a:solidFill>
                <a:srgbClr val="FF9900"/>
              </a:solidFill>
            </a:endParaRPr>
          </a:p>
          <a:p>
            <a:pPr marL="0" indent="0" algn="just">
              <a:buNone/>
            </a:pPr>
            <a:r>
              <a:rPr lang="es-ES" i="1" dirty="0"/>
              <a:t>“La Confederación Argentina desde la instalación de su Gobierno constitucional, no reconoce derecho a indemnización a favor de nacionales o extranjeros, </a:t>
            </a:r>
            <a:r>
              <a:rPr lang="es-ES" i="1" u="sng" dirty="0"/>
              <a:t>sino por perjuicios causados por empleados</a:t>
            </a:r>
            <a:r>
              <a:rPr lang="es-ES" i="1" dirty="0"/>
              <a:t> de las autoridades legítimas del país”</a:t>
            </a:r>
          </a:p>
          <a:p>
            <a:endParaRPr lang="es-ES" dirty="0"/>
          </a:p>
        </p:txBody>
      </p:sp>
    </p:spTree>
    <p:extLst>
      <p:ext uri="{BB962C8B-B14F-4D97-AF65-F5344CB8AC3E}">
        <p14:creationId xmlns:p14="http://schemas.microsoft.com/office/powerpoint/2010/main" val="7201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94122"/>
          </a:xfrm>
        </p:spPr>
        <p:txBody>
          <a:bodyPr/>
          <a:lstStyle/>
          <a:p>
            <a:r>
              <a:rPr lang="es-ES" dirty="0">
                <a:solidFill>
                  <a:srgbClr val="FFFF00"/>
                </a:solidFill>
              </a:rPr>
              <a:t>Interpretación del Código velezano</a:t>
            </a:r>
          </a:p>
        </p:txBody>
      </p:sp>
      <p:sp>
        <p:nvSpPr>
          <p:cNvPr id="3" name="2 Marcador de contenido"/>
          <p:cNvSpPr>
            <a:spLocks noGrp="1"/>
          </p:cNvSpPr>
          <p:nvPr>
            <p:ph idx="1"/>
          </p:nvPr>
        </p:nvSpPr>
        <p:spPr>
          <a:xfrm>
            <a:off x="179512" y="1340768"/>
            <a:ext cx="8651304" cy="5328592"/>
          </a:xfrm>
        </p:spPr>
        <p:txBody>
          <a:bodyPr>
            <a:normAutofit fontScale="92500" lnSpcReduction="20000"/>
          </a:bodyPr>
          <a:lstStyle/>
          <a:p>
            <a:r>
              <a:rPr lang="es-ES" sz="4000" i="1" dirty="0">
                <a:solidFill>
                  <a:srgbClr val="FF9900"/>
                </a:solidFill>
              </a:rPr>
              <a:t>Código Civil,</a:t>
            </a:r>
            <a:r>
              <a:rPr lang="es-ES" i="1" dirty="0">
                <a:solidFill>
                  <a:srgbClr val="FF9900"/>
                </a:solidFill>
              </a:rPr>
              <a:t> art. 16: </a:t>
            </a:r>
            <a:r>
              <a:rPr lang="es-ES" i="1" dirty="0"/>
              <a:t>“Si una </a:t>
            </a:r>
            <a:r>
              <a:rPr lang="es-ES" i="1" dirty="0">
                <a:solidFill>
                  <a:srgbClr val="FFFF00"/>
                </a:solidFill>
              </a:rPr>
              <a:t>cuestión civil</a:t>
            </a:r>
            <a:r>
              <a:rPr lang="es-ES" i="1" dirty="0"/>
              <a:t>…»</a:t>
            </a:r>
          </a:p>
          <a:p>
            <a:pPr marL="0" indent="0">
              <a:buNone/>
            </a:pPr>
            <a:r>
              <a:rPr lang="es-ES" i="1" dirty="0">
                <a:solidFill>
                  <a:srgbClr val="FF9900"/>
                </a:solidFill>
              </a:rPr>
              <a:t>Art. 31: </a:t>
            </a:r>
            <a:r>
              <a:rPr lang="es-ES" i="1" dirty="0"/>
              <a:t>«Las personas… Pueden adquirir los derechos, o contraer </a:t>
            </a:r>
            <a:r>
              <a:rPr lang="es-ES" i="1" dirty="0">
                <a:solidFill>
                  <a:srgbClr val="FFFF00"/>
                </a:solidFill>
              </a:rPr>
              <a:t>las obligaciones que este Código regla en los casos</a:t>
            </a:r>
            <a:r>
              <a:rPr lang="es-ES" i="1" dirty="0"/>
              <a:t>…»</a:t>
            </a:r>
          </a:p>
          <a:p>
            <a:pPr marL="0" indent="0">
              <a:buNone/>
            </a:pPr>
            <a:r>
              <a:rPr lang="es-ES" i="1" dirty="0">
                <a:solidFill>
                  <a:srgbClr val="FF9900"/>
                </a:solidFill>
              </a:rPr>
              <a:t>Nota 31: </a:t>
            </a:r>
            <a:r>
              <a:rPr lang="es-ES" i="1" dirty="0"/>
              <a:t>«Como en </a:t>
            </a:r>
            <a:r>
              <a:rPr lang="es-ES" i="1" dirty="0">
                <a:solidFill>
                  <a:srgbClr val="FFFF00"/>
                </a:solidFill>
              </a:rPr>
              <a:t>un código civil no se trata sino del derecho privado</a:t>
            </a:r>
            <a:r>
              <a:rPr lang="es-ES" i="1" dirty="0"/>
              <a:t>… sólo se aplica a las relaciones de derecho privado, </a:t>
            </a:r>
            <a:r>
              <a:rPr lang="es-ES" i="1" dirty="0">
                <a:solidFill>
                  <a:srgbClr val="FFFF00"/>
                </a:solidFill>
              </a:rPr>
              <a:t>y no a las de derecho público</a:t>
            </a:r>
            <a:r>
              <a:rPr lang="es-ES" i="1" dirty="0"/>
              <a:t>…»</a:t>
            </a:r>
          </a:p>
          <a:p>
            <a:pPr marL="0" indent="0">
              <a:buNone/>
            </a:pPr>
            <a:r>
              <a:rPr lang="es-ES" i="1" dirty="0">
                <a:solidFill>
                  <a:srgbClr val="FF9900"/>
                </a:solidFill>
              </a:rPr>
              <a:t>Libro II: </a:t>
            </a:r>
            <a:r>
              <a:rPr lang="es-ES" dirty="0"/>
              <a:t>«De los </a:t>
            </a:r>
            <a:r>
              <a:rPr lang="es-ES" dirty="0">
                <a:solidFill>
                  <a:srgbClr val="FFFF00"/>
                </a:solidFill>
              </a:rPr>
              <a:t>derechos personales en las relaciones civiles</a:t>
            </a:r>
            <a:r>
              <a:rPr lang="es-ES" dirty="0"/>
              <a:t>». </a:t>
            </a:r>
            <a:r>
              <a:rPr lang="es-ES" i="1" dirty="0">
                <a:solidFill>
                  <a:srgbClr val="FF9900"/>
                </a:solidFill>
              </a:rPr>
              <a:t>Secc. 1ª, Parte 1ª: </a:t>
            </a:r>
            <a:r>
              <a:rPr lang="es-ES" dirty="0"/>
              <a:t>«De las obligaciones en general»</a:t>
            </a:r>
          </a:p>
          <a:p>
            <a:pPr marL="0" indent="0">
              <a:buNone/>
            </a:pPr>
            <a:r>
              <a:rPr lang="es-ES" i="1" dirty="0">
                <a:solidFill>
                  <a:srgbClr val="FF9900"/>
                </a:solidFill>
              </a:rPr>
              <a:t>Nota (a): </a:t>
            </a:r>
            <a:r>
              <a:rPr lang="es-ES" dirty="0"/>
              <a:t>«Para tratar de los derechos personales </a:t>
            </a:r>
            <a:r>
              <a:rPr lang="es-ES" dirty="0">
                <a:solidFill>
                  <a:srgbClr val="FFFF00"/>
                </a:solidFill>
              </a:rPr>
              <a:t>en las relaciones civiles</a:t>
            </a:r>
            <a:r>
              <a:rPr lang="es-ES" dirty="0"/>
              <a:t>, tratamos de las obligaciones…»</a:t>
            </a:r>
          </a:p>
        </p:txBody>
      </p:sp>
    </p:spTree>
    <p:extLst>
      <p:ext uri="{BB962C8B-B14F-4D97-AF65-F5344CB8AC3E}">
        <p14:creationId xmlns:p14="http://schemas.microsoft.com/office/powerpoint/2010/main" val="176829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214290"/>
            <a:ext cx="7772400" cy="1071570"/>
          </a:xfrm>
        </p:spPr>
        <p:txBody>
          <a:bodyPr>
            <a:normAutofit fontScale="90000"/>
          </a:bodyPr>
          <a:lstStyle/>
          <a:p>
            <a:r>
              <a:rPr lang="es-ES" b="1" dirty="0"/>
              <a:t>RESPONSABILIDAD DEL ESTADO: NACIÓN Y PROVINCIAS</a:t>
            </a:r>
          </a:p>
        </p:txBody>
      </p:sp>
      <p:sp>
        <p:nvSpPr>
          <p:cNvPr id="3" name="2 Subtítulo"/>
          <p:cNvSpPr>
            <a:spLocks noGrp="1"/>
          </p:cNvSpPr>
          <p:nvPr>
            <p:ph type="subTitle" idx="1"/>
          </p:nvPr>
        </p:nvSpPr>
        <p:spPr>
          <a:xfrm>
            <a:off x="285720" y="1428736"/>
            <a:ext cx="8572560" cy="5429264"/>
          </a:xfrm>
        </p:spPr>
        <p:txBody>
          <a:bodyPr>
            <a:normAutofit fontScale="25000" lnSpcReduction="20000"/>
          </a:bodyPr>
          <a:lstStyle/>
          <a:p>
            <a:r>
              <a:rPr lang="es-ES" sz="6700" b="1" dirty="0"/>
              <a:t>Constituciones provinciales</a:t>
            </a:r>
            <a:endParaRPr lang="es-ES" sz="6700" b="1" i="1" dirty="0"/>
          </a:p>
          <a:p>
            <a:r>
              <a:rPr lang="es-ES" sz="5600" b="1" dirty="0"/>
              <a:t>Mendoza</a:t>
            </a:r>
            <a:r>
              <a:rPr lang="es-ES" sz="5600" dirty="0"/>
              <a:t> 1916 (arts. 48 y 99 </a:t>
            </a:r>
            <a:r>
              <a:rPr lang="es-ES" sz="5600" dirty="0" err="1"/>
              <a:t>incs</a:t>
            </a:r>
            <a:r>
              <a:rPr lang="es-ES" sz="5600" dirty="0"/>
              <a:t>. 9 y 11) </a:t>
            </a:r>
          </a:p>
          <a:p>
            <a:r>
              <a:rPr lang="en-US" sz="5600" b="1" dirty="0"/>
              <a:t>Entre Ríos </a:t>
            </a:r>
            <a:r>
              <a:rPr lang="en-US" sz="5600" dirty="0"/>
              <a:t>1933 (art. 23)</a:t>
            </a:r>
          </a:p>
          <a:p>
            <a:r>
              <a:rPr lang="en-US" sz="5600" b="1" dirty="0"/>
              <a:t>Chaco</a:t>
            </a:r>
            <a:r>
              <a:rPr lang="en-US" sz="5600" dirty="0"/>
              <a:t> 1957-1994 (art. 76)</a:t>
            </a:r>
          </a:p>
          <a:p>
            <a:r>
              <a:rPr lang="es-ES" sz="5600" b="1" dirty="0"/>
              <a:t>Santa Cruz </a:t>
            </a:r>
            <a:r>
              <a:rPr lang="es-ES" sz="5600" dirty="0"/>
              <a:t>1957-1998 (arts. 17,29, 30, 40 y 104-7)</a:t>
            </a:r>
          </a:p>
          <a:p>
            <a:r>
              <a:rPr lang="es-ES" sz="5600" b="1" dirty="0"/>
              <a:t>Misiones</a:t>
            </a:r>
            <a:r>
              <a:rPr lang="es-ES" sz="5600" dirty="0"/>
              <a:t> 1958 (arts. </a:t>
            </a:r>
            <a:r>
              <a:rPr lang="en-US" sz="5600" dirty="0"/>
              <a:t>27 y 80)</a:t>
            </a:r>
          </a:p>
          <a:p>
            <a:r>
              <a:rPr lang="en-US" sz="5600" b="1" dirty="0"/>
              <a:t>La Pampa </a:t>
            </a:r>
            <a:r>
              <a:rPr lang="en-US" sz="5600" dirty="0"/>
              <a:t>1960-1994 (art. 12)</a:t>
            </a:r>
          </a:p>
          <a:p>
            <a:r>
              <a:rPr lang="es-ES" sz="5600" b="1" dirty="0"/>
              <a:t>Santa Fe </a:t>
            </a:r>
            <a:r>
              <a:rPr lang="es-ES" sz="5600" dirty="0"/>
              <a:t>1962 (arts. 9 y 18)</a:t>
            </a:r>
          </a:p>
          <a:p>
            <a:r>
              <a:rPr lang="en-US" sz="5600" b="1" dirty="0"/>
              <a:t>Jujuy</a:t>
            </a:r>
            <a:r>
              <a:rPr lang="en-US" sz="5600" dirty="0"/>
              <a:t> 1986 (art. 10)</a:t>
            </a:r>
          </a:p>
          <a:p>
            <a:r>
              <a:rPr lang="en-US" sz="5600" b="1" dirty="0"/>
              <a:t>La Rioja </a:t>
            </a:r>
            <a:r>
              <a:rPr lang="en-US" sz="5600" dirty="0"/>
              <a:t>1986 (art. 48)</a:t>
            </a:r>
          </a:p>
          <a:p>
            <a:r>
              <a:rPr lang="en-US" sz="5600" b="1" dirty="0"/>
              <a:t>San Juan </a:t>
            </a:r>
            <a:r>
              <a:rPr lang="en-US" sz="5600" dirty="0"/>
              <a:t>1986 (art. 43)</a:t>
            </a:r>
          </a:p>
          <a:p>
            <a:r>
              <a:rPr lang="es-ES" sz="5600" b="1" dirty="0"/>
              <a:t>San Luis </a:t>
            </a:r>
            <a:r>
              <a:rPr lang="es-ES" sz="5600" dirty="0"/>
              <a:t>1987 (arts. 9, 12, 14, 25, 31, 144-13 y 21 y 276)</a:t>
            </a:r>
          </a:p>
          <a:p>
            <a:r>
              <a:rPr lang="es-ES" sz="5600" b="1" dirty="0"/>
              <a:t>Catamarca</a:t>
            </a:r>
            <a:r>
              <a:rPr lang="es-ES" sz="5600" dirty="0"/>
              <a:t> 1988 (arts. 47, 48 y 219)</a:t>
            </a:r>
          </a:p>
          <a:p>
            <a:r>
              <a:rPr lang="en-US" sz="5600" b="1" dirty="0"/>
              <a:t>Río Negro </a:t>
            </a:r>
            <a:r>
              <a:rPr lang="en-US" sz="5600" dirty="0"/>
              <a:t>1988 (arts. </a:t>
            </a:r>
            <a:r>
              <a:rPr lang="es-ES" sz="5600" dirty="0"/>
              <a:t>23, 54, 55 y 57)</a:t>
            </a:r>
          </a:p>
          <a:p>
            <a:r>
              <a:rPr lang="es-ES" sz="5600" b="1" dirty="0"/>
              <a:t>Tierra del Fuego </a:t>
            </a:r>
            <a:r>
              <a:rPr lang="es-ES" sz="5600" dirty="0"/>
              <a:t>1991 (art. 188)</a:t>
            </a:r>
          </a:p>
          <a:p>
            <a:r>
              <a:rPr lang="es-ES" sz="5600" b="1" dirty="0"/>
              <a:t>Corrientes</a:t>
            </a:r>
            <a:r>
              <a:rPr lang="es-ES" sz="5600" dirty="0"/>
              <a:t> 1993 (arts. 12, 16, 27, 83-10 y 11, 125-21 y 169)</a:t>
            </a:r>
          </a:p>
          <a:p>
            <a:r>
              <a:rPr lang="es-ES" sz="5600" b="1" dirty="0"/>
              <a:t>Provincia de Buenos Aires </a:t>
            </a:r>
            <a:r>
              <a:rPr lang="es-ES" sz="5600" dirty="0"/>
              <a:t>1994 (arts. 57, 103-3, 7 y 8 y 194)</a:t>
            </a:r>
          </a:p>
          <a:p>
            <a:r>
              <a:rPr lang="en-US" sz="5600" b="1" dirty="0"/>
              <a:t>Chubut</a:t>
            </a:r>
            <a:r>
              <a:rPr lang="en-US" sz="5600" dirty="0"/>
              <a:t> 1994 (arts. 69 y 135-9)</a:t>
            </a:r>
          </a:p>
          <a:p>
            <a:r>
              <a:rPr lang="es-ES" sz="5600" b="1" dirty="0"/>
              <a:t>Ciudad de Buenos Aires </a:t>
            </a:r>
            <a:r>
              <a:rPr lang="es-ES" sz="5600" dirty="0"/>
              <a:t>1996 (arts. 13 inc. 10, 56 y 123)</a:t>
            </a:r>
            <a:endParaRPr lang="es-ES" sz="5600" dirty="0">
              <a:solidFill>
                <a:schemeClr val="tx1"/>
              </a:solidFill>
            </a:endParaRPr>
          </a:p>
          <a:p>
            <a:r>
              <a:rPr lang="en-US" sz="5600" b="1" dirty="0"/>
              <a:t>Salta</a:t>
            </a:r>
            <a:r>
              <a:rPr lang="en-US" sz="5600" dirty="0"/>
              <a:t> 1998 (art. 5)</a:t>
            </a:r>
          </a:p>
          <a:p>
            <a:r>
              <a:rPr lang="en-US" sz="5600" b="1" dirty="0"/>
              <a:t>Córdoba</a:t>
            </a:r>
            <a:r>
              <a:rPr lang="en-US" sz="5600" dirty="0"/>
              <a:t> 2001 (art. 14)</a:t>
            </a:r>
          </a:p>
          <a:p>
            <a:r>
              <a:rPr lang="es-ES" sz="5600" b="1" dirty="0"/>
              <a:t>Formosa</a:t>
            </a:r>
            <a:r>
              <a:rPr lang="es-ES" sz="5600" dirty="0"/>
              <a:t> 2003 (arts. 22, 25, 120-23 y 161)</a:t>
            </a:r>
          </a:p>
          <a:p>
            <a:r>
              <a:rPr lang="es-ES" sz="5600" b="1" dirty="0"/>
              <a:t>Santiago del Estero </a:t>
            </a:r>
            <a:r>
              <a:rPr lang="es-ES" sz="5600" dirty="0"/>
              <a:t>2005 (arts. 11, 165, 173-5, 193-1-e y 200)</a:t>
            </a:r>
          </a:p>
          <a:p>
            <a:r>
              <a:rPr lang="en-US" sz="5600" b="1" dirty="0"/>
              <a:t>Neuquén</a:t>
            </a:r>
            <a:r>
              <a:rPr lang="en-US" sz="5600" dirty="0"/>
              <a:t> 2006 (arts. 70, 71, 151, 153, 189 y 288)</a:t>
            </a:r>
          </a:p>
          <a:p>
            <a:r>
              <a:rPr lang="en-US" sz="5600" b="1" dirty="0"/>
              <a:t>Tucumán</a:t>
            </a:r>
            <a:r>
              <a:rPr lang="en-US" sz="5600" dirty="0"/>
              <a:t> 2006 (arts. 3, 4, 8, 14, 67, 80 y 130)</a:t>
            </a:r>
          </a:p>
        </p:txBody>
      </p:sp>
    </p:spTree>
    <p:extLst>
      <p:ext uri="{BB962C8B-B14F-4D97-AF65-F5344CB8AC3E}">
        <p14:creationId xmlns:p14="http://schemas.microsoft.com/office/powerpoint/2010/main" val="332076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ox(i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ox(i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ox(i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ox(in)">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box(in)">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box(in)">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box(in)">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box(in)">
                                      <p:cBhvr>
                                        <p:cTn id="67" dur="500"/>
                                        <p:tgtEl>
                                          <p:spTgt spid="3">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nodeType="click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Effect transition="in" filter="box(in)">
                                      <p:cBhvr>
                                        <p:cTn id="72" dur="500"/>
                                        <p:tgtEl>
                                          <p:spTgt spid="3">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nodeType="clickEffect">
                                  <p:stCondLst>
                                    <p:cond delay="0"/>
                                  </p:stCondLst>
                                  <p:childTnLst>
                                    <p:set>
                                      <p:cBhvr>
                                        <p:cTn id="76" dur="1" fill="hold">
                                          <p:stCondLst>
                                            <p:cond delay="0"/>
                                          </p:stCondLst>
                                        </p:cTn>
                                        <p:tgtEl>
                                          <p:spTgt spid="3">
                                            <p:txEl>
                                              <p:pRg st="13" end="13"/>
                                            </p:txEl>
                                          </p:spTgt>
                                        </p:tgtEl>
                                        <p:attrNameLst>
                                          <p:attrName>style.visibility</p:attrName>
                                        </p:attrNameLst>
                                      </p:cBhvr>
                                      <p:to>
                                        <p:strVal val="visible"/>
                                      </p:to>
                                    </p:set>
                                    <p:animEffect transition="in" filter="box(in)">
                                      <p:cBhvr>
                                        <p:cTn id="77" dur="500"/>
                                        <p:tgtEl>
                                          <p:spTgt spid="3">
                                            <p:txEl>
                                              <p:pRg st="13" end="1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nodeType="clickEffect">
                                  <p:stCondLst>
                                    <p:cond delay="0"/>
                                  </p:stCondLst>
                                  <p:childTnLst>
                                    <p:set>
                                      <p:cBhvr>
                                        <p:cTn id="81" dur="1" fill="hold">
                                          <p:stCondLst>
                                            <p:cond delay="0"/>
                                          </p:stCondLst>
                                        </p:cTn>
                                        <p:tgtEl>
                                          <p:spTgt spid="3">
                                            <p:txEl>
                                              <p:pRg st="14" end="14"/>
                                            </p:txEl>
                                          </p:spTgt>
                                        </p:tgtEl>
                                        <p:attrNameLst>
                                          <p:attrName>style.visibility</p:attrName>
                                        </p:attrNameLst>
                                      </p:cBhvr>
                                      <p:to>
                                        <p:strVal val="visible"/>
                                      </p:to>
                                    </p:set>
                                    <p:animEffect transition="in" filter="box(in)">
                                      <p:cBhvr>
                                        <p:cTn id="82" dur="500"/>
                                        <p:tgtEl>
                                          <p:spTgt spid="3">
                                            <p:txEl>
                                              <p:pRg st="14" end="1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nodeType="clickEffect">
                                  <p:stCondLst>
                                    <p:cond delay="0"/>
                                  </p:stCondLst>
                                  <p:childTnLst>
                                    <p:set>
                                      <p:cBhvr>
                                        <p:cTn id="86" dur="1" fill="hold">
                                          <p:stCondLst>
                                            <p:cond delay="0"/>
                                          </p:stCondLst>
                                        </p:cTn>
                                        <p:tgtEl>
                                          <p:spTgt spid="3">
                                            <p:txEl>
                                              <p:pRg st="15" end="15"/>
                                            </p:txEl>
                                          </p:spTgt>
                                        </p:tgtEl>
                                        <p:attrNameLst>
                                          <p:attrName>style.visibility</p:attrName>
                                        </p:attrNameLst>
                                      </p:cBhvr>
                                      <p:to>
                                        <p:strVal val="visible"/>
                                      </p:to>
                                    </p:set>
                                    <p:animEffect transition="in" filter="box(in)">
                                      <p:cBhvr>
                                        <p:cTn id="87" dur="500"/>
                                        <p:tgtEl>
                                          <p:spTgt spid="3">
                                            <p:txEl>
                                              <p:pRg st="15" end="1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nodeType="clickEffect">
                                  <p:stCondLst>
                                    <p:cond delay="0"/>
                                  </p:stCondLst>
                                  <p:childTnLst>
                                    <p:set>
                                      <p:cBhvr>
                                        <p:cTn id="91" dur="1" fill="hold">
                                          <p:stCondLst>
                                            <p:cond delay="0"/>
                                          </p:stCondLst>
                                        </p:cTn>
                                        <p:tgtEl>
                                          <p:spTgt spid="3">
                                            <p:txEl>
                                              <p:pRg st="16" end="16"/>
                                            </p:txEl>
                                          </p:spTgt>
                                        </p:tgtEl>
                                        <p:attrNameLst>
                                          <p:attrName>style.visibility</p:attrName>
                                        </p:attrNameLst>
                                      </p:cBhvr>
                                      <p:to>
                                        <p:strVal val="visible"/>
                                      </p:to>
                                    </p:set>
                                    <p:animEffect transition="in" filter="box(in)">
                                      <p:cBhvr>
                                        <p:cTn id="92" dur="500"/>
                                        <p:tgtEl>
                                          <p:spTgt spid="3">
                                            <p:txEl>
                                              <p:pRg st="16" end="16"/>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nodeType="clickEffect">
                                  <p:stCondLst>
                                    <p:cond delay="0"/>
                                  </p:stCondLst>
                                  <p:childTnLst>
                                    <p:set>
                                      <p:cBhvr>
                                        <p:cTn id="96" dur="1" fill="hold">
                                          <p:stCondLst>
                                            <p:cond delay="0"/>
                                          </p:stCondLst>
                                        </p:cTn>
                                        <p:tgtEl>
                                          <p:spTgt spid="3">
                                            <p:txEl>
                                              <p:pRg st="17" end="17"/>
                                            </p:txEl>
                                          </p:spTgt>
                                        </p:tgtEl>
                                        <p:attrNameLst>
                                          <p:attrName>style.visibility</p:attrName>
                                        </p:attrNameLst>
                                      </p:cBhvr>
                                      <p:to>
                                        <p:strVal val="visible"/>
                                      </p:to>
                                    </p:set>
                                    <p:animEffect transition="in" filter="box(in)">
                                      <p:cBhvr>
                                        <p:cTn id="97" dur="500"/>
                                        <p:tgtEl>
                                          <p:spTgt spid="3">
                                            <p:txEl>
                                              <p:pRg st="17" end="17"/>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nodeType="clickEffect">
                                  <p:stCondLst>
                                    <p:cond delay="0"/>
                                  </p:stCondLst>
                                  <p:childTnLst>
                                    <p:set>
                                      <p:cBhvr>
                                        <p:cTn id="101" dur="1" fill="hold">
                                          <p:stCondLst>
                                            <p:cond delay="0"/>
                                          </p:stCondLst>
                                        </p:cTn>
                                        <p:tgtEl>
                                          <p:spTgt spid="3">
                                            <p:txEl>
                                              <p:pRg st="18" end="18"/>
                                            </p:txEl>
                                          </p:spTgt>
                                        </p:tgtEl>
                                        <p:attrNameLst>
                                          <p:attrName>style.visibility</p:attrName>
                                        </p:attrNameLst>
                                      </p:cBhvr>
                                      <p:to>
                                        <p:strVal val="visible"/>
                                      </p:to>
                                    </p:set>
                                    <p:animEffect transition="in" filter="box(in)">
                                      <p:cBhvr>
                                        <p:cTn id="102" dur="500"/>
                                        <p:tgtEl>
                                          <p:spTgt spid="3">
                                            <p:txEl>
                                              <p:pRg st="18" end="18"/>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4" presetClass="entr" presetSubtype="16" fill="hold" nodeType="clickEffect">
                                  <p:stCondLst>
                                    <p:cond delay="0"/>
                                  </p:stCondLst>
                                  <p:childTnLst>
                                    <p:set>
                                      <p:cBhvr>
                                        <p:cTn id="106" dur="1" fill="hold">
                                          <p:stCondLst>
                                            <p:cond delay="0"/>
                                          </p:stCondLst>
                                        </p:cTn>
                                        <p:tgtEl>
                                          <p:spTgt spid="3">
                                            <p:txEl>
                                              <p:pRg st="19" end="19"/>
                                            </p:txEl>
                                          </p:spTgt>
                                        </p:tgtEl>
                                        <p:attrNameLst>
                                          <p:attrName>style.visibility</p:attrName>
                                        </p:attrNameLst>
                                      </p:cBhvr>
                                      <p:to>
                                        <p:strVal val="visible"/>
                                      </p:to>
                                    </p:set>
                                    <p:animEffect transition="in" filter="box(in)">
                                      <p:cBhvr>
                                        <p:cTn id="107" dur="500"/>
                                        <p:tgtEl>
                                          <p:spTgt spid="3">
                                            <p:txEl>
                                              <p:pRg st="19" end="19"/>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4" presetClass="entr" presetSubtype="16" fill="hold" nodeType="clickEffect">
                                  <p:stCondLst>
                                    <p:cond delay="0"/>
                                  </p:stCondLst>
                                  <p:childTnLst>
                                    <p:set>
                                      <p:cBhvr>
                                        <p:cTn id="111" dur="1" fill="hold">
                                          <p:stCondLst>
                                            <p:cond delay="0"/>
                                          </p:stCondLst>
                                        </p:cTn>
                                        <p:tgtEl>
                                          <p:spTgt spid="3">
                                            <p:txEl>
                                              <p:pRg st="20" end="20"/>
                                            </p:txEl>
                                          </p:spTgt>
                                        </p:tgtEl>
                                        <p:attrNameLst>
                                          <p:attrName>style.visibility</p:attrName>
                                        </p:attrNameLst>
                                      </p:cBhvr>
                                      <p:to>
                                        <p:strVal val="visible"/>
                                      </p:to>
                                    </p:set>
                                    <p:animEffect transition="in" filter="box(in)">
                                      <p:cBhvr>
                                        <p:cTn id="112" dur="500"/>
                                        <p:tgtEl>
                                          <p:spTgt spid="3">
                                            <p:txEl>
                                              <p:pRg st="20" end="20"/>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4" presetClass="entr" presetSubtype="16" fill="hold" nodeType="clickEffect">
                                  <p:stCondLst>
                                    <p:cond delay="0"/>
                                  </p:stCondLst>
                                  <p:childTnLst>
                                    <p:set>
                                      <p:cBhvr>
                                        <p:cTn id="116" dur="1" fill="hold">
                                          <p:stCondLst>
                                            <p:cond delay="0"/>
                                          </p:stCondLst>
                                        </p:cTn>
                                        <p:tgtEl>
                                          <p:spTgt spid="3">
                                            <p:txEl>
                                              <p:pRg st="21" end="21"/>
                                            </p:txEl>
                                          </p:spTgt>
                                        </p:tgtEl>
                                        <p:attrNameLst>
                                          <p:attrName>style.visibility</p:attrName>
                                        </p:attrNameLst>
                                      </p:cBhvr>
                                      <p:to>
                                        <p:strVal val="visible"/>
                                      </p:to>
                                    </p:set>
                                    <p:animEffect transition="in" filter="box(in)">
                                      <p:cBhvr>
                                        <p:cTn id="117" dur="500"/>
                                        <p:tgtEl>
                                          <p:spTgt spid="3">
                                            <p:txEl>
                                              <p:pRg st="21" end="21"/>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4" presetClass="entr" presetSubtype="16" fill="hold" nodeType="clickEffect">
                                  <p:stCondLst>
                                    <p:cond delay="0"/>
                                  </p:stCondLst>
                                  <p:childTnLst>
                                    <p:set>
                                      <p:cBhvr>
                                        <p:cTn id="121" dur="1" fill="hold">
                                          <p:stCondLst>
                                            <p:cond delay="0"/>
                                          </p:stCondLst>
                                        </p:cTn>
                                        <p:tgtEl>
                                          <p:spTgt spid="3">
                                            <p:txEl>
                                              <p:pRg st="22" end="22"/>
                                            </p:txEl>
                                          </p:spTgt>
                                        </p:tgtEl>
                                        <p:attrNameLst>
                                          <p:attrName>style.visibility</p:attrName>
                                        </p:attrNameLst>
                                      </p:cBhvr>
                                      <p:to>
                                        <p:strVal val="visible"/>
                                      </p:to>
                                    </p:set>
                                    <p:animEffect transition="in" filter="box(in)">
                                      <p:cBhvr>
                                        <p:cTn id="122" dur="500"/>
                                        <p:tgtEl>
                                          <p:spTgt spid="3">
                                            <p:txEl>
                                              <p:pRg st="22" end="22"/>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4" presetClass="entr" presetSubtype="16" fill="hold" nodeType="clickEffect">
                                  <p:stCondLst>
                                    <p:cond delay="0"/>
                                  </p:stCondLst>
                                  <p:childTnLst>
                                    <p:set>
                                      <p:cBhvr>
                                        <p:cTn id="126" dur="1" fill="hold">
                                          <p:stCondLst>
                                            <p:cond delay="0"/>
                                          </p:stCondLst>
                                        </p:cTn>
                                        <p:tgtEl>
                                          <p:spTgt spid="3">
                                            <p:txEl>
                                              <p:pRg st="23" end="23"/>
                                            </p:txEl>
                                          </p:spTgt>
                                        </p:tgtEl>
                                        <p:attrNameLst>
                                          <p:attrName>style.visibility</p:attrName>
                                        </p:attrNameLst>
                                      </p:cBhvr>
                                      <p:to>
                                        <p:strVal val="visible"/>
                                      </p:to>
                                    </p:set>
                                    <p:animEffect transition="in" filter="box(in)">
                                      <p:cBhvr>
                                        <p:cTn id="127" dur="500"/>
                                        <p:tgtEl>
                                          <p:spTgt spid="3">
                                            <p:txEl>
                                              <p:pRg st="23" end="23"/>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4" presetClass="entr" presetSubtype="16" fill="hold" nodeType="clickEffect">
                                  <p:stCondLst>
                                    <p:cond delay="0"/>
                                  </p:stCondLst>
                                  <p:childTnLst>
                                    <p:set>
                                      <p:cBhvr>
                                        <p:cTn id="131" dur="1" fill="hold">
                                          <p:stCondLst>
                                            <p:cond delay="0"/>
                                          </p:stCondLst>
                                        </p:cTn>
                                        <p:tgtEl>
                                          <p:spTgt spid="3">
                                            <p:txEl>
                                              <p:pRg st="24" end="24"/>
                                            </p:txEl>
                                          </p:spTgt>
                                        </p:tgtEl>
                                        <p:attrNameLst>
                                          <p:attrName>style.visibility</p:attrName>
                                        </p:attrNameLst>
                                      </p:cBhvr>
                                      <p:to>
                                        <p:strVal val="visible"/>
                                      </p:to>
                                    </p:set>
                                    <p:animEffect transition="in" filter="box(in)">
                                      <p:cBhvr>
                                        <p:cTn id="132" dur="500"/>
                                        <p:tgtEl>
                                          <p:spTgt spid="3">
                                            <p:txEl>
                                              <p:pRg st="24" end="2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404664"/>
            <a:ext cx="7772400" cy="1347936"/>
          </a:xfrm>
        </p:spPr>
        <p:txBody>
          <a:bodyPr/>
          <a:lstStyle/>
          <a:p>
            <a:pPr algn="ctr">
              <a:defRPr/>
            </a:pPr>
            <a:r>
              <a:rPr lang="es-MX" b="1" i="1" dirty="0" err="1"/>
              <a:t>Constitucionalización</a:t>
            </a:r>
            <a:r>
              <a:rPr lang="es-MX" b="1" dirty="0"/>
              <a:t> </a:t>
            </a:r>
            <a:r>
              <a:rPr lang="es-MX" b="1" dirty="0" err="1"/>
              <a:t>DdeD</a:t>
            </a:r>
            <a:endParaRPr lang="es-ES" dirty="0"/>
          </a:p>
        </p:txBody>
      </p:sp>
      <p:graphicFrame>
        <p:nvGraphicFramePr>
          <p:cNvPr id="2" name="1 Diagrama"/>
          <p:cNvGraphicFramePr/>
          <p:nvPr/>
        </p:nvGraphicFramePr>
        <p:xfrm>
          <a:off x="611560" y="1844824"/>
          <a:ext cx="8136904" cy="4640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529044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Graphic spid="2"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428604"/>
            <a:ext cx="7772400" cy="1470025"/>
          </a:xfrm>
        </p:spPr>
        <p:txBody>
          <a:bodyPr>
            <a:normAutofit/>
          </a:bodyPr>
          <a:lstStyle/>
          <a:p>
            <a:r>
              <a:rPr lang="es-ES" b="1" dirty="0"/>
              <a:t>RESPONSABILIDAD DEL ESTADO: NACIÓN Y PROVINCIAS</a:t>
            </a:r>
          </a:p>
        </p:txBody>
      </p:sp>
      <p:sp>
        <p:nvSpPr>
          <p:cNvPr id="3" name="2 Subtítulo"/>
          <p:cNvSpPr>
            <a:spLocks noGrp="1"/>
          </p:cNvSpPr>
          <p:nvPr>
            <p:ph type="subTitle" idx="1"/>
          </p:nvPr>
        </p:nvSpPr>
        <p:spPr>
          <a:xfrm>
            <a:off x="571472" y="2000240"/>
            <a:ext cx="8001056" cy="4669120"/>
          </a:xfrm>
        </p:spPr>
        <p:txBody>
          <a:bodyPr>
            <a:normAutofit lnSpcReduction="10000"/>
          </a:bodyPr>
          <a:lstStyle/>
          <a:p>
            <a:r>
              <a:rPr lang="es-ES" sz="3600" b="1" dirty="0"/>
              <a:t>Tesis unidad regulatoria</a:t>
            </a:r>
          </a:p>
          <a:p>
            <a:r>
              <a:rPr lang="es-ES" dirty="0">
                <a:solidFill>
                  <a:srgbClr val="FFFF00"/>
                </a:solidFill>
              </a:rPr>
              <a:t>Argumento igualitario</a:t>
            </a:r>
          </a:p>
          <a:p>
            <a:r>
              <a:rPr lang="es-ES" sz="2200" dirty="0">
                <a:solidFill>
                  <a:schemeClr val="tx1"/>
                </a:solidFill>
              </a:rPr>
              <a:t>CSJN: </a:t>
            </a:r>
            <a:r>
              <a:rPr lang="es-ES" sz="2200" i="1" dirty="0">
                <a:solidFill>
                  <a:schemeClr val="tx1"/>
                </a:solidFill>
              </a:rPr>
              <a:t>igualdad en igualdad de circunstancias</a:t>
            </a:r>
          </a:p>
          <a:p>
            <a:r>
              <a:rPr lang="es-ES" sz="1900" dirty="0">
                <a:solidFill>
                  <a:schemeClr val="tx1"/>
                </a:solidFill>
              </a:rPr>
              <a:t>No hay lesión a la garantía de igualdad cuando la disparidad es consecuencia del </a:t>
            </a:r>
            <a:r>
              <a:rPr lang="es-ES" sz="1900" i="1" dirty="0">
                <a:solidFill>
                  <a:schemeClr val="tx1"/>
                </a:solidFill>
              </a:rPr>
              <a:t>razonable</a:t>
            </a:r>
            <a:r>
              <a:rPr lang="es-ES" sz="1900" dirty="0">
                <a:solidFill>
                  <a:schemeClr val="tx1"/>
                </a:solidFill>
              </a:rPr>
              <a:t> funcionamiento del </a:t>
            </a:r>
            <a:r>
              <a:rPr lang="es-ES" sz="1900" i="1" dirty="0">
                <a:solidFill>
                  <a:schemeClr val="tx1"/>
                </a:solidFill>
              </a:rPr>
              <a:t>sistema federal </a:t>
            </a:r>
            <a:r>
              <a:rPr lang="es-ES" sz="1500" dirty="0">
                <a:solidFill>
                  <a:schemeClr val="tx1"/>
                </a:solidFill>
              </a:rPr>
              <a:t>(</a:t>
            </a:r>
            <a:r>
              <a:rPr lang="es-ES" sz="1500" i="1" dirty="0">
                <a:solidFill>
                  <a:schemeClr val="tx1"/>
                </a:solidFill>
              </a:rPr>
              <a:t>Fallos</a:t>
            </a:r>
            <a:r>
              <a:rPr lang="es-ES" sz="1500" dirty="0">
                <a:solidFill>
                  <a:schemeClr val="tx1"/>
                </a:solidFill>
              </a:rPr>
              <a:t> 259:143 y 373; 307:752, entre muchos)</a:t>
            </a:r>
          </a:p>
          <a:p>
            <a:r>
              <a:rPr lang="es-ES" dirty="0">
                <a:solidFill>
                  <a:srgbClr val="FFFF00"/>
                </a:solidFill>
              </a:rPr>
              <a:t>Peligrosidad del “mosaico regulatorio”</a:t>
            </a:r>
          </a:p>
          <a:p>
            <a:r>
              <a:rPr lang="es-ES" sz="2200" i="1" dirty="0">
                <a:solidFill>
                  <a:schemeClr val="tx1"/>
                </a:solidFill>
              </a:rPr>
              <a:t>abuso</a:t>
            </a:r>
            <a:r>
              <a:rPr lang="es-ES" sz="2200" dirty="0">
                <a:solidFill>
                  <a:schemeClr val="tx1"/>
                </a:solidFill>
              </a:rPr>
              <a:t> de competencia no invalida su </a:t>
            </a:r>
            <a:r>
              <a:rPr lang="es-ES" sz="2200" i="1" dirty="0">
                <a:solidFill>
                  <a:schemeClr val="tx1"/>
                </a:solidFill>
              </a:rPr>
              <a:t>titularidad </a:t>
            </a:r>
            <a:r>
              <a:rPr lang="es-ES" sz="2200" dirty="0">
                <a:solidFill>
                  <a:schemeClr val="tx1"/>
                </a:solidFill>
              </a:rPr>
              <a:t>(</a:t>
            </a:r>
            <a:r>
              <a:rPr lang="es-ES" sz="2200" i="1" dirty="0">
                <a:solidFill>
                  <a:schemeClr val="tx1"/>
                </a:solidFill>
              </a:rPr>
              <a:t>regular</a:t>
            </a:r>
            <a:r>
              <a:rPr lang="es-ES" sz="2200" dirty="0">
                <a:solidFill>
                  <a:schemeClr val="tx1"/>
                </a:solidFill>
              </a:rPr>
              <a:t> ejercicio) </a:t>
            </a:r>
          </a:p>
          <a:p>
            <a:r>
              <a:rPr lang="es-ES" sz="2200" i="1" dirty="0">
                <a:solidFill>
                  <a:schemeClr val="tx1"/>
                </a:solidFill>
              </a:rPr>
              <a:t>derecho local ha resultado igual o superior al federal</a:t>
            </a:r>
          </a:p>
          <a:p>
            <a:r>
              <a:rPr lang="es-ES" dirty="0">
                <a:solidFill>
                  <a:srgbClr val="FFFF00"/>
                </a:solidFill>
              </a:rPr>
              <a:t>Deslinde constitucional</a:t>
            </a:r>
          </a:p>
          <a:p>
            <a:r>
              <a:rPr lang="es-ES" sz="1900" dirty="0">
                <a:solidFill>
                  <a:schemeClr val="tx1"/>
                </a:solidFill>
              </a:rPr>
              <a:t>Argumento </a:t>
            </a:r>
            <a:r>
              <a:rPr lang="es-ES" sz="1900" i="1" dirty="0">
                <a:solidFill>
                  <a:schemeClr val="tx1"/>
                </a:solidFill>
              </a:rPr>
              <a:t>ad </a:t>
            </a:r>
            <a:r>
              <a:rPr lang="es-ES" sz="1900" i="1" dirty="0" err="1">
                <a:solidFill>
                  <a:schemeClr val="tx1"/>
                </a:solidFill>
              </a:rPr>
              <a:t>absurdum</a:t>
            </a:r>
            <a:r>
              <a:rPr lang="es-ES" sz="1900" dirty="0">
                <a:solidFill>
                  <a:schemeClr val="tx1"/>
                </a:solidFill>
              </a:rPr>
              <a:t>: efecto dominó (demás institutos de derecho público: acto y procedimiento, contratos, expropiación, amparo, etc.)</a:t>
            </a:r>
          </a:p>
        </p:txBody>
      </p:sp>
    </p:spTree>
    <p:extLst>
      <p:ext uri="{BB962C8B-B14F-4D97-AF65-F5344CB8AC3E}">
        <p14:creationId xmlns:p14="http://schemas.microsoft.com/office/powerpoint/2010/main" val="19966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ox(in)">
                                      <p:cBhvr>
                                        <p:cTn id="15" dur="500"/>
                                        <p:tgtEl>
                                          <p:spTgt spid="3">
                                            <p:txEl>
                                              <p:pRg st="1" end="1"/>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ox(in)">
                                      <p:cBhvr>
                                        <p:cTn id="18" dur="500"/>
                                        <p:tgtEl>
                                          <p:spTgt spid="3">
                                            <p:txEl>
                                              <p:pRg st="2" end="2"/>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ox(in)">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checkerboard(across)">
                                      <p:cBhvr>
                                        <p:cTn id="26" dur="500"/>
                                        <p:tgtEl>
                                          <p:spTgt spid="3">
                                            <p:txEl>
                                              <p:pRg st="4" end="4"/>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checkerboard(across)">
                                      <p:cBhvr>
                                        <p:cTn id="29" dur="500"/>
                                        <p:tgtEl>
                                          <p:spTgt spid="3">
                                            <p:txEl>
                                              <p:pRg st="5" end="5"/>
                                            </p:txEl>
                                          </p:spTgt>
                                        </p:tgtEl>
                                      </p:cBhvr>
                                    </p:animEffect>
                                  </p:childTnLst>
                                </p:cTn>
                              </p:par>
                              <p:par>
                                <p:cTn id="30" presetID="5" presetClass="entr" presetSubtype="1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heckerboard(across)">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blinds(horizontal)">
                                      <p:cBhvr>
                                        <p:cTn id="4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solidFill>
                  <a:srgbClr val="FFFF00"/>
                </a:solidFill>
              </a:rPr>
              <a:t>Interpretación jurisprudencial</a:t>
            </a:r>
          </a:p>
        </p:txBody>
      </p:sp>
      <p:sp>
        <p:nvSpPr>
          <p:cNvPr id="3" name="2 Marcador de contenido"/>
          <p:cNvSpPr>
            <a:spLocks noGrp="1"/>
          </p:cNvSpPr>
          <p:nvPr>
            <p:ph idx="1"/>
          </p:nvPr>
        </p:nvSpPr>
        <p:spPr>
          <a:xfrm>
            <a:off x="457200" y="1340768"/>
            <a:ext cx="8229600" cy="5517232"/>
          </a:xfrm>
        </p:spPr>
        <p:txBody>
          <a:bodyPr>
            <a:normAutofit fontScale="85000" lnSpcReduction="10000"/>
          </a:bodyPr>
          <a:lstStyle/>
          <a:p>
            <a:pPr marL="571500" indent="-571500"/>
            <a:r>
              <a:rPr lang="es-ES" sz="4000" i="1" dirty="0">
                <a:solidFill>
                  <a:srgbClr val="FF9900"/>
                </a:solidFill>
              </a:rPr>
              <a:t>De la irresponsabilidad del estado-persona jurídica: </a:t>
            </a:r>
            <a:r>
              <a:rPr lang="es-ES" sz="4000" dirty="0"/>
              <a:t>Código Civil (01/01/1871): arts. 42, 43 y 1112</a:t>
            </a:r>
          </a:p>
          <a:p>
            <a:pPr marL="571500" indent="-571500"/>
            <a:r>
              <a:rPr lang="es-ES" sz="4000" i="1" dirty="0">
                <a:solidFill>
                  <a:srgbClr val="FF9900"/>
                </a:solidFill>
              </a:rPr>
              <a:t>A la responsabilidad pretoriana: </a:t>
            </a:r>
            <a:r>
              <a:rPr lang="es-ES" sz="4000" i="1" dirty="0"/>
              <a:t>Devoto</a:t>
            </a:r>
            <a:r>
              <a:rPr lang="es-ES" sz="4000" dirty="0"/>
              <a:t> (1933), </a:t>
            </a:r>
            <a:r>
              <a:rPr lang="es-ES" sz="4000" i="1" dirty="0"/>
              <a:t>Ferrocarril Oeste </a:t>
            </a:r>
            <a:r>
              <a:rPr lang="es-ES" sz="4000" dirty="0"/>
              <a:t>(1938), </a:t>
            </a:r>
            <a:r>
              <a:rPr lang="es-ES" sz="4000" i="1" dirty="0" err="1"/>
              <a:t>Laplacette</a:t>
            </a:r>
            <a:r>
              <a:rPr lang="es-ES" sz="4000" dirty="0"/>
              <a:t> (1943), </a:t>
            </a:r>
            <a:r>
              <a:rPr lang="es-ES" sz="4000" i="1" dirty="0"/>
              <a:t>Sánchez Granel</a:t>
            </a:r>
            <a:r>
              <a:rPr lang="es-ES" sz="4000" dirty="0"/>
              <a:t> y </a:t>
            </a:r>
            <a:r>
              <a:rPr lang="es-ES" sz="4000" i="1" dirty="0" err="1"/>
              <a:t>Vadell</a:t>
            </a:r>
            <a:r>
              <a:rPr lang="es-ES" sz="4000" dirty="0"/>
              <a:t> (1984), </a:t>
            </a:r>
            <a:r>
              <a:rPr lang="es-ES" sz="4000" i="1" dirty="0"/>
              <a:t>Santa Coloma </a:t>
            </a:r>
            <a:r>
              <a:rPr lang="es-ES" sz="4000" dirty="0"/>
              <a:t>y</a:t>
            </a:r>
            <a:r>
              <a:rPr lang="es-ES" sz="4000" i="1" dirty="0"/>
              <a:t> </a:t>
            </a:r>
            <a:r>
              <a:rPr lang="es-ES" sz="4000" i="1" dirty="0" err="1"/>
              <a:t>Gunther</a:t>
            </a:r>
            <a:r>
              <a:rPr lang="es-ES" sz="4000" i="1" dirty="0"/>
              <a:t> </a:t>
            </a:r>
            <a:r>
              <a:rPr lang="es-ES" sz="4000" dirty="0"/>
              <a:t>(1986), </a:t>
            </a:r>
            <a:r>
              <a:rPr lang="es-ES" sz="4000" i="1" dirty="0"/>
              <a:t>Lozano</a:t>
            </a:r>
            <a:r>
              <a:rPr lang="es-ES" sz="4000" dirty="0"/>
              <a:t> y </a:t>
            </a:r>
            <a:r>
              <a:rPr lang="es-ES" sz="4000" i="1" dirty="0"/>
              <a:t>Pose</a:t>
            </a:r>
            <a:r>
              <a:rPr lang="es-ES" sz="4000" dirty="0"/>
              <a:t> (1992), </a:t>
            </a:r>
            <a:r>
              <a:rPr lang="es-ES" sz="4000" i="1" dirty="0"/>
              <a:t>Zacarías</a:t>
            </a:r>
            <a:r>
              <a:rPr lang="es-ES" sz="4000" dirty="0"/>
              <a:t> (1998), </a:t>
            </a:r>
            <a:r>
              <a:rPr lang="es-ES" sz="4000" i="1" dirty="0"/>
              <a:t>El Jacarandá </a:t>
            </a:r>
            <a:r>
              <a:rPr lang="es-ES" sz="4000" dirty="0"/>
              <a:t>(2005), </a:t>
            </a:r>
            <a:r>
              <a:rPr lang="es-ES" sz="4000" i="1" dirty="0"/>
              <a:t>Barreto</a:t>
            </a:r>
            <a:r>
              <a:rPr lang="es-ES" sz="4000" dirty="0"/>
              <a:t> (2006), </a:t>
            </a:r>
            <a:r>
              <a:rPr lang="es-ES" sz="4000" i="1" dirty="0"/>
              <a:t>Mosca</a:t>
            </a:r>
            <a:r>
              <a:rPr lang="es-ES" sz="4000" dirty="0"/>
              <a:t> (2007) </a:t>
            </a:r>
            <a:r>
              <a:rPr lang="es-ES" sz="4000" i="1" dirty="0"/>
              <a:t>Rodríguez Pereyra </a:t>
            </a:r>
            <a:r>
              <a:rPr lang="es-ES" sz="4000" dirty="0"/>
              <a:t>(2012), </a:t>
            </a:r>
            <a:r>
              <a:rPr lang="es-ES" sz="4000" i="1" dirty="0" err="1"/>
              <a:t>Malma</a:t>
            </a:r>
            <a:r>
              <a:rPr lang="es-ES" sz="4000" i="1" dirty="0"/>
              <a:t> Trading</a:t>
            </a:r>
            <a:r>
              <a:rPr lang="es-ES" sz="4000" dirty="0"/>
              <a:t> (2014), etc. </a:t>
            </a:r>
          </a:p>
          <a:p>
            <a:endParaRPr lang="es-ES" dirty="0"/>
          </a:p>
        </p:txBody>
      </p:sp>
    </p:spTree>
    <p:extLst>
      <p:ext uri="{BB962C8B-B14F-4D97-AF65-F5344CB8AC3E}">
        <p14:creationId xmlns:p14="http://schemas.microsoft.com/office/powerpoint/2010/main" val="5282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a:xfrm>
            <a:off x="611560" y="188640"/>
            <a:ext cx="7772400" cy="1152525"/>
          </a:xfrm>
        </p:spPr>
        <p:txBody>
          <a:bodyPr/>
          <a:lstStyle/>
          <a:p>
            <a:pPr algn="ctr"/>
            <a:r>
              <a:rPr lang="es-ES" b="1" dirty="0">
                <a:effectLst/>
              </a:rPr>
              <a:t>CSJN </a:t>
            </a:r>
            <a:r>
              <a:rPr lang="es-ES" sz="2800" b="1" dirty="0">
                <a:effectLst/>
              </a:rPr>
              <a:t>caso</a:t>
            </a:r>
            <a:r>
              <a:rPr lang="es-ES" b="1" dirty="0">
                <a:effectLst/>
              </a:rPr>
              <a:t> Ferrocarril Oeste </a:t>
            </a:r>
            <a:r>
              <a:rPr lang="es-ES" sz="2800" b="1" dirty="0">
                <a:effectLst/>
              </a:rPr>
              <a:t>1938</a:t>
            </a:r>
          </a:p>
        </p:txBody>
      </p:sp>
      <p:sp>
        <p:nvSpPr>
          <p:cNvPr id="19459" name="2 Marcador de contenido"/>
          <p:cNvSpPr>
            <a:spLocks noGrp="1"/>
          </p:cNvSpPr>
          <p:nvPr>
            <p:ph idx="1"/>
          </p:nvPr>
        </p:nvSpPr>
        <p:spPr>
          <a:xfrm>
            <a:off x="611188" y="1341438"/>
            <a:ext cx="7772400" cy="5111750"/>
          </a:xfrm>
        </p:spPr>
        <p:txBody>
          <a:bodyPr anchor="ctr"/>
          <a:lstStyle/>
          <a:p>
            <a:pPr marL="0" indent="0" algn="ctr">
              <a:buFont typeface="Wingdings" pitchFamily="2" charset="2"/>
              <a:buNone/>
            </a:pPr>
            <a:r>
              <a:rPr lang="es-ES" sz="2400" dirty="0"/>
              <a:t>“</a:t>
            </a:r>
            <a:r>
              <a:rPr lang="es-ES" sz="2400" dirty="0">
                <a:solidFill>
                  <a:srgbClr val="FFFF00"/>
                </a:solidFill>
              </a:rPr>
              <a:t>en principio</a:t>
            </a:r>
            <a:r>
              <a:rPr lang="es-ES" sz="2400" dirty="0"/>
              <a:t>, quien contrae la obligación de prestar un servicio lo debe realizar en condiciones adecuadas para llenar el fin para que ha sido establecido, siendo responsable de los perjuicios que causare su incumplimiento o su irregular ejecución…. Y </a:t>
            </a:r>
            <a:r>
              <a:rPr lang="es-ES" sz="2400" dirty="0">
                <a:solidFill>
                  <a:srgbClr val="FFFF00"/>
                </a:solidFill>
              </a:rPr>
              <a:t>si bien las relaciones entre el Estado y sus gobernados se rigen por el derecho público</a:t>
            </a:r>
            <a:r>
              <a:rPr lang="es-ES" sz="2400" dirty="0"/>
              <a:t>, la regla enunciada, fundada en razones de justicia y de equidad, debe tener también su aplicación a este género de relaciones, </a:t>
            </a:r>
            <a:r>
              <a:rPr lang="es-ES" sz="2400" dirty="0">
                <a:solidFill>
                  <a:srgbClr val="FFFF00"/>
                </a:solidFill>
              </a:rPr>
              <a:t>mientras no haya una previsión legal que la impida</a:t>
            </a:r>
            <a:r>
              <a:rPr lang="es-ES" sz="2400" dirty="0"/>
              <a:t>”</a:t>
            </a:r>
          </a:p>
        </p:txBody>
      </p:sp>
    </p:spTree>
    <p:extLst>
      <p:ext uri="{BB962C8B-B14F-4D97-AF65-F5344CB8AC3E}">
        <p14:creationId xmlns:p14="http://schemas.microsoft.com/office/powerpoint/2010/main" val="527873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548680"/>
            <a:ext cx="8229600" cy="5952154"/>
          </a:xfrm>
        </p:spPr>
        <p:txBody>
          <a:bodyPr>
            <a:normAutofit fontScale="25000" lnSpcReduction="20000"/>
          </a:bodyPr>
          <a:lstStyle/>
          <a:p>
            <a:pPr algn="just">
              <a:lnSpc>
                <a:spcPct val="120000"/>
              </a:lnSpc>
              <a:buNone/>
            </a:pPr>
            <a:r>
              <a:rPr lang="es-ES" sz="7800" b="1" dirty="0">
                <a:solidFill>
                  <a:schemeClr val="accent6">
                    <a:lumMod val="40000"/>
                    <a:lumOff val="60000"/>
                  </a:schemeClr>
                </a:solidFill>
              </a:rPr>
              <a:t>Art. 2° - </a:t>
            </a:r>
            <a:r>
              <a:rPr lang="es-ES" sz="12800" dirty="0">
                <a:solidFill>
                  <a:schemeClr val="accent6">
                    <a:lumMod val="40000"/>
                    <a:lumOff val="60000"/>
                  </a:schemeClr>
                </a:solidFill>
              </a:rPr>
              <a:t>Fuentes</a:t>
            </a:r>
            <a:r>
              <a:rPr lang="es-ES" sz="7800" dirty="0">
                <a:solidFill>
                  <a:schemeClr val="accent6">
                    <a:lumMod val="40000"/>
                    <a:lumOff val="60000"/>
                  </a:schemeClr>
                </a:solidFill>
              </a:rPr>
              <a:t>. </a:t>
            </a:r>
          </a:p>
          <a:p>
            <a:pPr algn="just">
              <a:lnSpc>
                <a:spcPct val="120000"/>
              </a:lnSpc>
              <a:buNone/>
            </a:pPr>
            <a:r>
              <a:rPr lang="es-ES" sz="7800" dirty="0">
                <a:solidFill>
                  <a:srgbClr val="FFFF00"/>
                </a:solidFill>
              </a:rPr>
              <a:t>Los casos que esta ley rige</a:t>
            </a:r>
            <a:r>
              <a:rPr lang="es-ES" sz="7800" dirty="0"/>
              <a:t> deben ser resueltos según sus </a:t>
            </a:r>
            <a:br>
              <a:rPr lang="es-ES" sz="7800" dirty="0"/>
            </a:br>
            <a:r>
              <a:rPr lang="es-ES" sz="7800" dirty="0"/>
              <a:t>disposiciones, aplicando la Constitución Nacional, junto con la Constitución de la Provincia respecto de las leyes locales y su reglamentación, de acuerdo al orden de prelación del artículo 149 de la Constitución. </a:t>
            </a:r>
          </a:p>
          <a:p>
            <a:pPr algn="just">
              <a:lnSpc>
                <a:spcPct val="120000"/>
              </a:lnSpc>
              <a:buNone/>
            </a:pPr>
            <a:r>
              <a:rPr lang="es-ES" sz="7800" dirty="0">
                <a:solidFill>
                  <a:schemeClr val="accent6">
                    <a:lumMod val="40000"/>
                    <a:lumOff val="60000"/>
                  </a:schemeClr>
                </a:solidFill>
              </a:rPr>
              <a:t>Interpretación.</a:t>
            </a:r>
            <a:r>
              <a:rPr lang="es-ES" sz="7800" dirty="0">
                <a:solidFill>
                  <a:schemeClr val="accent2"/>
                </a:solidFill>
              </a:rPr>
              <a:t> </a:t>
            </a:r>
            <a:r>
              <a:rPr lang="es-ES" sz="7800" dirty="0"/>
              <a:t>A tal efecto, la ley debe ser interpretada teniendo en cuenta sus palabras, sus finalidades, las leyes análogas, los principios que surgen de los tratados sobre derechos humanos y los demás principios y valores jurídicos, de modo coherente con todo el ordenamiento. </a:t>
            </a:r>
            <a:r>
              <a:rPr lang="es-ES" sz="7800" dirty="0">
                <a:solidFill>
                  <a:srgbClr val="FFFF00"/>
                </a:solidFill>
              </a:rPr>
              <a:t>A falta de previsiones legislativas específicas, la solución análoga debe buscarse primero en el ámbito del derecho público y administrativo.</a:t>
            </a:r>
          </a:p>
          <a:p>
            <a:pPr algn="just">
              <a:lnSpc>
                <a:spcPct val="120000"/>
              </a:lnSpc>
              <a:buNone/>
            </a:pPr>
            <a:r>
              <a:rPr lang="es-ES" sz="7800" dirty="0">
                <a:solidFill>
                  <a:schemeClr val="accent6">
                    <a:lumMod val="40000"/>
                    <a:lumOff val="60000"/>
                  </a:schemeClr>
                </a:solidFill>
              </a:rPr>
              <a:t>La costumbre </a:t>
            </a:r>
            <a:r>
              <a:rPr lang="es-ES" sz="7800" dirty="0"/>
              <a:t>puede ser admitida como fuente de derechos personales o colectivos en los casos en que la ley, el reglamento o el contrato se refieran expresamente a ella, de conformidad con los artículos 1° del </a:t>
            </a:r>
            <a:r>
              <a:rPr lang="es-ES" sz="7800" dirty="0" err="1"/>
              <a:t>CCyCN</a:t>
            </a:r>
            <a:r>
              <a:rPr lang="es-ES" sz="7800" dirty="0"/>
              <a:t> y 62 de la Ley N° 3.918.</a:t>
            </a:r>
          </a:p>
          <a:p>
            <a:endParaRPr lang="es-AR" dirty="0"/>
          </a:p>
        </p:txBody>
      </p:sp>
    </p:spTree>
    <p:extLst>
      <p:ext uri="{BB962C8B-B14F-4D97-AF65-F5344CB8AC3E}">
        <p14:creationId xmlns:p14="http://schemas.microsoft.com/office/powerpoint/2010/main" val="281093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60350"/>
            <a:ext cx="7772400" cy="1492250"/>
          </a:xfrm>
        </p:spPr>
        <p:txBody>
          <a:bodyPr/>
          <a:lstStyle/>
          <a:p>
            <a:pPr algn="ctr">
              <a:defRPr/>
            </a:pPr>
            <a:r>
              <a:rPr lang="es-ES" b="1" dirty="0">
                <a:effectLst/>
              </a:rPr>
              <a:t>LAFERRIÈR</a:t>
            </a:r>
            <a:br>
              <a:rPr lang="es-ES" dirty="0">
                <a:effectLst/>
              </a:rPr>
            </a:br>
            <a:r>
              <a:rPr lang="es-ES_tradnl" sz="3600" i="1" dirty="0">
                <a:solidFill>
                  <a:srgbClr val="FFFF00"/>
                </a:solidFill>
                <a:effectLst/>
              </a:rPr>
              <a:t>“</a:t>
            </a:r>
            <a:r>
              <a:rPr lang="es-ES_tradnl" sz="3600" i="1" dirty="0" err="1">
                <a:solidFill>
                  <a:srgbClr val="FFFF00"/>
                </a:solidFill>
                <a:effectLst/>
              </a:rPr>
              <a:t>faute</a:t>
            </a:r>
            <a:r>
              <a:rPr lang="es-ES_tradnl" sz="3600" i="1" dirty="0">
                <a:solidFill>
                  <a:srgbClr val="FFFF00"/>
                </a:solidFill>
                <a:effectLst/>
              </a:rPr>
              <a:t> de </a:t>
            </a:r>
            <a:r>
              <a:rPr lang="es-ES_tradnl" sz="3600" i="1" dirty="0" err="1">
                <a:solidFill>
                  <a:srgbClr val="FFFF00"/>
                </a:solidFill>
                <a:effectLst/>
              </a:rPr>
              <a:t>service</a:t>
            </a:r>
            <a:r>
              <a:rPr lang="es-ES_tradnl" sz="3600" i="1" dirty="0">
                <a:solidFill>
                  <a:srgbClr val="FFFF00"/>
                </a:solidFill>
                <a:effectLst/>
              </a:rPr>
              <a:t>” </a:t>
            </a:r>
            <a:r>
              <a:rPr lang="es-ES_tradnl" sz="3600" dirty="0">
                <a:effectLst/>
              </a:rPr>
              <a:t>y</a:t>
            </a:r>
            <a:r>
              <a:rPr lang="es-ES_tradnl" sz="3600" dirty="0">
                <a:solidFill>
                  <a:srgbClr val="FFFF00"/>
                </a:solidFill>
                <a:effectLst/>
              </a:rPr>
              <a:t> “</a:t>
            </a:r>
            <a:r>
              <a:rPr lang="es-ES_tradnl" sz="3600" i="1" dirty="0" err="1">
                <a:solidFill>
                  <a:srgbClr val="FFFF00"/>
                </a:solidFill>
                <a:effectLst/>
              </a:rPr>
              <a:t>faute</a:t>
            </a:r>
            <a:r>
              <a:rPr lang="es-ES_tradnl" sz="3600" i="1" dirty="0">
                <a:solidFill>
                  <a:srgbClr val="FFFF00"/>
                </a:solidFill>
                <a:effectLst/>
              </a:rPr>
              <a:t> </a:t>
            </a:r>
            <a:r>
              <a:rPr lang="es-ES_tradnl" sz="3600" i="1" dirty="0" err="1">
                <a:solidFill>
                  <a:srgbClr val="FFFF00"/>
                </a:solidFill>
                <a:effectLst/>
              </a:rPr>
              <a:t>personnelle</a:t>
            </a:r>
            <a:r>
              <a:rPr lang="es-ES_tradnl" sz="3600" dirty="0">
                <a:solidFill>
                  <a:srgbClr val="FFFF00"/>
                </a:solidFill>
                <a:effectLst/>
              </a:rPr>
              <a:t>”</a:t>
            </a:r>
            <a:endParaRPr lang="es-ES" sz="3600" dirty="0">
              <a:solidFill>
                <a:srgbClr val="FFFF00"/>
              </a:solidFill>
            </a:endParaRPr>
          </a:p>
        </p:txBody>
      </p:sp>
      <p:sp>
        <p:nvSpPr>
          <p:cNvPr id="20483" name="2 Marcador de contenido"/>
          <p:cNvSpPr>
            <a:spLocks noGrp="1"/>
          </p:cNvSpPr>
          <p:nvPr>
            <p:ph idx="1"/>
          </p:nvPr>
        </p:nvSpPr>
        <p:spPr>
          <a:xfrm>
            <a:off x="467544" y="1916832"/>
            <a:ext cx="8229600" cy="4525963"/>
          </a:xfrm>
        </p:spPr>
        <p:txBody>
          <a:bodyPr/>
          <a:lstStyle/>
          <a:p>
            <a:pPr marL="0" indent="0" algn="ctr">
              <a:buFont typeface="Wingdings" pitchFamily="2" charset="2"/>
              <a:buNone/>
            </a:pPr>
            <a:r>
              <a:rPr lang="es-ES" i="1" dirty="0"/>
              <a:t>“Hay falta de servicio si el acto dañoso administrativo es impersonal y revela al administrador más o menos sujeto a error. </a:t>
            </a:r>
          </a:p>
          <a:p>
            <a:pPr marL="0" indent="0" algn="ctr">
              <a:buFont typeface="Wingdings" pitchFamily="2" charset="2"/>
              <a:buNone/>
            </a:pPr>
            <a:r>
              <a:rPr lang="es-ES" i="1" dirty="0"/>
              <a:t>La falta personal, por el contrario, es la que revela al hombre con sus debilidades, sus pasiones, su imprudencia”</a:t>
            </a:r>
            <a:endParaRPr lang="es-ES" dirty="0"/>
          </a:p>
        </p:txBody>
      </p:sp>
    </p:spTree>
    <p:extLst>
      <p:ext uri="{BB962C8B-B14F-4D97-AF65-F5344CB8AC3E}">
        <p14:creationId xmlns:p14="http://schemas.microsoft.com/office/powerpoint/2010/main" val="743847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4213" y="0"/>
            <a:ext cx="7772400" cy="1295400"/>
          </a:xfrm>
        </p:spPr>
        <p:txBody>
          <a:bodyPr/>
          <a:lstStyle/>
          <a:p>
            <a:pPr algn="ctr">
              <a:defRPr/>
            </a:pPr>
            <a:r>
              <a:rPr lang="es-ES" b="1" dirty="0">
                <a:effectLst/>
              </a:rPr>
              <a:t>HAURIOU </a:t>
            </a:r>
            <a:endParaRPr lang="es-ES" sz="3600" b="1" dirty="0"/>
          </a:p>
        </p:txBody>
      </p:sp>
      <p:sp>
        <p:nvSpPr>
          <p:cNvPr id="3" name="2 Marcador de contenido"/>
          <p:cNvSpPr>
            <a:spLocks noGrp="1"/>
          </p:cNvSpPr>
          <p:nvPr>
            <p:ph idx="1"/>
          </p:nvPr>
        </p:nvSpPr>
        <p:spPr>
          <a:xfrm>
            <a:off x="323850" y="1412875"/>
            <a:ext cx="8351838" cy="5256213"/>
          </a:xfrm>
        </p:spPr>
        <p:txBody>
          <a:bodyPr/>
          <a:lstStyle/>
          <a:p>
            <a:pPr marL="0" indent="0" algn="just">
              <a:buFont typeface="Wingdings" pitchFamily="2" charset="2"/>
              <a:buNone/>
              <a:defRPr/>
            </a:pPr>
            <a:r>
              <a:rPr lang="es-ES" sz="2800" dirty="0">
                <a:solidFill>
                  <a:srgbClr val="FFFF00"/>
                </a:solidFill>
              </a:rPr>
              <a:t>Falta de servicio: </a:t>
            </a:r>
            <a:r>
              <a:rPr lang="es-ES" sz="2400" b="0" dirty="0"/>
              <a:t>encuadra en el margen tolerable de mal funcionamiento; el que puede darse a pesar de la diligencia corriente de los agentes.</a:t>
            </a:r>
            <a:r>
              <a:rPr lang="es-ES" sz="2400" dirty="0"/>
              <a:t> </a:t>
            </a:r>
          </a:p>
          <a:p>
            <a:pPr marL="0" indent="0" algn="just">
              <a:buFont typeface="Wingdings" pitchFamily="2" charset="2"/>
              <a:buNone/>
              <a:defRPr/>
            </a:pPr>
            <a:r>
              <a:rPr lang="es-ES" sz="2800" dirty="0">
                <a:solidFill>
                  <a:srgbClr val="FFFF00"/>
                </a:solidFill>
              </a:rPr>
              <a:t>Falta personal</a:t>
            </a:r>
            <a:r>
              <a:rPr lang="es-ES" sz="2400" dirty="0">
                <a:solidFill>
                  <a:srgbClr val="FFFF00"/>
                </a:solidFill>
              </a:rPr>
              <a:t>: </a:t>
            </a:r>
            <a:r>
              <a:rPr lang="es-ES" sz="2400" b="0" dirty="0"/>
              <a:t>excede ese margen de mal funcionamiento tolerable del funcionario. Presenta: </a:t>
            </a:r>
          </a:p>
          <a:p>
            <a:pPr marL="457200" indent="-457200" algn="just">
              <a:buFont typeface="+mj-lt"/>
              <a:buAutoNum type="arabicPeriod"/>
              <a:defRPr/>
            </a:pPr>
            <a:r>
              <a:rPr lang="es-ES" sz="2400" b="0" dirty="0"/>
              <a:t>o bien un fin o intencionalidad personal del agente (</a:t>
            </a:r>
            <a:r>
              <a:rPr lang="es-ES" sz="2400" i="1" dirty="0">
                <a:solidFill>
                  <a:srgbClr val="FFFF00"/>
                </a:solidFill>
              </a:rPr>
              <a:t>criterio  subjetivo</a:t>
            </a:r>
            <a:r>
              <a:rPr lang="es-ES" sz="2400" b="0" dirty="0"/>
              <a:t> de la actuación maliciosa), </a:t>
            </a:r>
          </a:p>
          <a:p>
            <a:pPr marL="457200" indent="-457200" algn="just">
              <a:buFont typeface="+mj-lt"/>
              <a:buAutoNum type="arabicPeriod"/>
              <a:defRPr/>
            </a:pPr>
            <a:r>
              <a:rPr lang="es-ES" sz="2400" b="0" dirty="0"/>
              <a:t>o bien (</a:t>
            </a:r>
            <a:r>
              <a:rPr lang="es-ES" sz="2400" i="1" dirty="0">
                <a:solidFill>
                  <a:srgbClr val="FFFF00"/>
                </a:solidFill>
              </a:rPr>
              <a:t>criterio objetivo</a:t>
            </a:r>
            <a:r>
              <a:rPr lang="es-ES" sz="2400" b="0" dirty="0"/>
              <a:t>) una especial gravedad de la actuación: excede el tipo corriente de falta que cabe esperar de un buen funcionario. No necesariamente un delito o una contravención, ni siquiera </a:t>
            </a:r>
            <a:r>
              <a:rPr lang="es-ES" sz="2400" b="0" i="1" dirty="0"/>
              <a:t>“desviación de poder”</a:t>
            </a:r>
            <a:r>
              <a:rPr lang="es-ES" sz="2400" b="0" dirty="0"/>
              <a:t> o una </a:t>
            </a:r>
            <a:r>
              <a:rPr lang="es-ES" sz="2400" b="0" i="1" dirty="0"/>
              <a:t>“vía de hecho</a:t>
            </a:r>
            <a:r>
              <a:rPr lang="es-ES" sz="2400" b="0" dirty="0"/>
              <a:t>”. Pero sí una negligencia, torpeza o error  </a:t>
            </a:r>
            <a:r>
              <a:rPr lang="es-ES" dirty="0">
                <a:solidFill>
                  <a:srgbClr val="FFFF00"/>
                </a:solidFill>
              </a:rPr>
              <a:t>graves</a:t>
            </a:r>
          </a:p>
        </p:txBody>
      </p:sp>
    </p:spTree>
    <p:extLst>
      <p:ext uri="{BB962C8B-B14F-4D97-AF65-F5344CB8AC3E}">
        <p14:creationId xmlns:p14="http://schemas.microsoft.com/office/powerpoint/2010/main" val="37516996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10"/>
          <p:cNvSpPr>
            <a:spLocks noGrp="1" noChangeArrowheads="1"/>
          </p:cNvSpPr>
          <p:nvPr>
            <p:ph sz="quarter" idx="1"/>
          </p:nvPr>
        </p:nvSpPr>
        <p:spPr>
          <a:xfrm>
            <a:off x="-8461375" y="-4132263"/>
            <a:ext cx="4267200" cy="1219200"/>
          </a:xfrm>
        </p:spPr>
        <p:txBody>
          <a:bodyPr/>
          <a:lstStyle/>
          <a:p>
            <a:pPr>
              <a:buFont typeface="Wingdings" pitchFamily="2" charset="2"/>
              <a:buNone/>
            </a:pPr>
            <a:endParaRPr lang="es-ES_tradnl" sz="1400" b="0"/>
          </a:p>
          <a:p>
            <a:pPr>
              <a:buFont typeface="Wingdings" pitchFamily="2" charset="2"/>
              <a:buNone/>
            </a:pPr>
            <a:endParaRPr lang="es-ES_tradnl" sz="1400" b="0"/>
          </a:p>
          <a:p>
            <a:pPr algn="ctr">
              <a:buFont typeface="Wingdings" pitchFamily="2" charset="2"/>
              <a:buNone/>
            </a:pPr>
            <a:endParaRPr lang="es-ES" sz="2400"/>
          </a:p>
        </p:txBody>
      </p:sp>
      <p:sp>
        <p:nvSpPr>
          <p:cNvPr id="18435" name="Rectangle 12"/>
          <p:cNvSpPr>
            <a:spLocks noGrp="1" noChangeArrowheads="1"/>
          </p:cNvSpPr>
          <p:nvPr>
            <p:ph sz="quarter" idx="3"/>
          </p:nvPr>
        </p:nvSpPr>
        <p:spPr>
          <a:xfrm>
            <a:off x="-9037638" y="3141663"/>
            <a:ext cx="7697788" cy="2879725"/>
          </a:xfrm>
        </p:spPr>
        <p:txBody>
          <a:bodyPr/>
          <a:lstStyle/>
          <a:p>
            <a:pPr algn="ctr">
              <a:buFont typeface="Wingdings" pitchFamily="2" charset="2"/>
              <a:buNone/>
            </a:pPr>
            <a:endParaRPr lang="es-MX" sz="2400"/>
          </a:p>
          <a:p>
            <a:pPr algn="ctr"/>
            <a:endParaRPr lang="es-MX" sz="2400"/>
          </a:p>
          <a:p>
            <a:endParaRPr lang="es-ES" sz="2400"/>
          </a:p>
        </p:txBody>
      </p:sp>
      <p:sp>
        <p:nvSpPr>
          <p:cNvPr id="6158" name="Rectangle 14"/>
          <p:cNvSpPr>
            <a:spLocks noGrp="1" noChangeArrowheads="1"/>
          </p:cNvSpPr>
          <p:nvPr>
            <p:ph type="title" sz="quarter"/>
          </p:nvPr>
        </p:nvSpPr>
        <p:spPr>
          <a:xfrm>
            <a:off x="477124" y="331942"/>
            <a:ext cx="7772400" cy="1143000"/>
          </a:xfrm>
        </p:spPr>
        <p:txBody>
          <a:bodyPr/>
          <a:lstStyle/>
          <a:p>
            <a:pPr algn="ctr">
              <a:defRPr/>
            </a:pPr>
            <a:r>
              <a:rPr lang="es-MX" b="1" dirty="0">
                <a:solidFill>
                  <a:srgbClr val="FFFF00"/>
                </a:solidFill>
              </a:rPr>
              <a:t>DISTINTOS SUPUESTOS</a:t>
            </a:r>
            <a:endParaRPr lang="es-ES" b="1" dirty="0">
              <a:solidFill>
                <a:srgbClr val="FFFF00"/>
              </a:solidFill>
            </a:endParaRPr>
          </a:p>
        </p:txBody>
      </p:sp>
      <p:graphicFrame>
        <p:nvGraphicFramePr>
          <p:cNvPr id="11" name="10 Diagrama"/>
          <p:cNvGraphicFramePr/>
          <p:nvPr>
            <p:extLst>
              <p:ext uri="{D42A27DB-BD31-4B8C-83A1-F6EECF244321}">
                <p14:modId xmlns:p14="http://schemas.microsoft.com/office/powerpoint/2010/main" val="1316991561"/>
              </p:ext>
            </p:extLst>
          </p:nvPr>
        </p:nvGraphicFramePr>
        <p:xfrm>
          <a:off x="616676" y="1424657"/>
          <a:ext cx="7632848" cy="5101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Flecha curvada hacia la izquierda"/>
          <p:cNvSpPr/>
          <p:nvPr/>
        </p:nvSpPr>
        <p:spPr>
          <a:xfrm rot="19261621">
            <a:off x="4228067" y="1408281"/>
            <a:ext cx="867521" cy="3992369"/>
          </a:xfrm>
          <a:prstGeom prst="curvedLeftArrow">
            <a:avLst>
              <a:gd name="adj1" fmla="val 25000"/>
              <a:gd name="adj2" fmla="val 50000"/>
              <a:gd name="adj3" fmla="val 1868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3" name="Llamada de flecha a la izquierda 2">
            <a:extLst>
              <a:ext uri="{FF2B5EF4-FFF2-40B4-BE49-F238E27FC236}">
                <a16:creationId xmlns:a16="http://schemas.microsoft.com/office/drawing/2014/main" id="{B6598A11-3F4C-7384-4419-4F5F9973A3B7}"/>
              </a:ext>
            </a:extLst>
          </p:cNvPr>
          <p:cNvSpPr/>
          <p:nvPr/>
        </p:nvSpPr>
        <p:spPr>
          <a:xfrm>
            <a:off x="2843808" y="3707546"/>
            <a:ext cx="1872208" cy="720080"/>
          </a:xfrm>
          <a:prstGeom prst="left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600" i="1" dirty="0">
                <a:solidFill>
                  <a:schemeClr val="bg1"/>
                </a:solidFill>
              </a:rPr>
              <a:t>FALTA DE SERVICIO</a:t>
            </a:r>
          </a:p>
        </p:txBody>
      </p:sp>
    </p:spTree>
    <p:extLst>
      <p:ext uri="{BB962C8B-B14F-4D97-AF65-F5344CB8AC3E}">
        <p14:creationId xmlns:p14="http://schemas.microsoft.com/office/powerpoint/2010/main" val="380579800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04800"/>
            <a:ext cx="8001000" cy="1905000"/>
          </a:xfrm>
        </p:spPr>
        <p:txBody>
          <a:bodyPr/>
          <a:lstStyle/>
          <a:p>
            <a:pPr algn="ctr">
              <a:defRPr/>
            </a:pPr>
            <a:r>
              <a:rPr lang="es-ES_tradnl" b="1" dirty="0">
                <a:solidFill>
                  <a:srgbClr val="C00000"/>
                </a:solidFill>
              </a:rPr>
              <a:t>VINCULACIÓN RESPONSABILIDAD ESTADO Y FUNCIONARIO</a:t>
            </a:r>
            <a:endParaRPr lang="es-ES" b="1" dirty="0">
              <a:solidFill>
                <a:srgbClr val="C00000"/>
              </a:solidFill>
            </a:endParaRPr>
          </a:p>
        </p:txBody>
      </p:sp>
      <p:sp>
        <p:nvSpPr>
          <p:cNvPr id="15363" name="Rectangle 3"/>
          <p:cNvSpPr>
            <a:spLocks noGrp="1" noChangeArrowheads="1"/>
          </p:cNvSpPr>
          <p:nvPr>
            <p:ph type="body" idx="1"/>
          </p:nvPr>
        </p:nvSpPr>
        <p:spPr>
          <a:xfrm>
            <a:off x="250825" y="2420938"/>
            <a:ext cx="8642350" cy="4362450"/>
          </a:xfrm>
          <a:solidFill>
            <a:schemeClr val="accent1"/>
          </a:solidFill>
        </p:spPr>
        <p:txBody>
          <a:bodyPr/>
          <a:lstStyle/>
          <a:p>
            <a:pPr algn="just"/>
            <a:r>
              <a:rPr lang="es-ES_tradnl" sz="2800" dirty="0"/>
              <a:t>Concurrente o indistinta </a:t>
            </a:r>
            <a:r>
              <a:rPr lang="es-ES_tradnl" sz="2800" b="0" dirty="0"/>
              <a:t>(art. 1122 CC; 850/852, 1753 </a:t>
            </a:r>
            <a:r>
              <a:rPr lang="es-ES_tradnl" sz="2800" b="0" dirty="0" err="1"/>
              <a:t>CCyC</a:t>
            </a:r>
            <a:r>
              <a:rPr lang="es-ES_tradnl" sz="2800" b="0" dirty="0"/>
              <a:t>; CSJN</a:t>
            </a:r>
            <a:r>
              <a:rPr lang="es-ES" sz="2800" b="0" dirty="0">
                <a:cs typeface="Times New Roman" pitchFamily="18" charset="0"/>
              </a:rPr>
              <a:t>, Hotelera Río de la Plata SA v. Prov. de Buenos Aires; doctrina mayoritaria</a:t>
            </a:r>
            <a:r>
              <a:rPr lang="es-ES_tradnl" sz="2800" b="0" dirty="0"/>
              <a:t>)</a:t>
            </a:r>
          </a:p>
          <a:p>
            <a:pPr algn="just">
              <a:buFont typeface="Wingdings" pitchFamily="2" charset="2"/>
              <a:buNone/>
            </a:pPr>
            <a:endParaRPr lang="es-ES_tradnl" sz="2800" dirty="0"/>
          </a:p>
          <a:p>
            <a:pPr algn="just"/>
            <a:r>
              <a:rPr lang="es-ES_tradnl" sz="2800" dirty="0"/>
              <a:t>Conjunta y subsidiaria </a:t>
            </a:r>
            <a:r>
              <a:rPr lang="es-ES_tradnl" sz="2800" b="0" dirty="0"/>
              <a:t>del Estado (Gordillo)</a:t>
            </a:r>
            <a:endParaRPr lang="es-ES_tradnl" sz="2800" dirty="0"/>
          </a:p>
          <a:p>
            <a:pPr algn="just"/>
            <a:endParaRPr lang="es-ES_tradnl" sz="2800" dirty="0"/>
          </a:p>
          <a:p>
            <a:pPr algn="just"/>
            <a:r>
              <a:rPr lang="es-ES_tradnl" sz="2800" dirty="0"/>
              <a:t>Excluyentes</a:t>
            </a:r>
            <a:r>
              <a:rPr lang="es-ES_tradnl" sz="2800" b="0" dirty="0"/>
              <a:t> (Bielsa) o</a:t>
            </a:r>
            <a:r>
              <a:rPr lang="es-ES_tradnl" sz="2800" dirty="0"/>
              <a:t> con acción </a:t>
            </a:r>
            <a:r>
              <a:rPr lang="es-ES_tradnl" sz="2800" dirty="0" err="1"/>
              <a:t>recursoria</a:t>
            </a:r>
            <a:r>
              <a:rPr lang="es-ES_tradnl" sz="2800" dirty="0"/>
              <a:t> </a:t>
            </a:r>
            <a:r>
              <a:rPr lang="es-ES_tradnl" sz="2800" b="0" dirty="0"/>
              <a:t>(Linares-Cassagne. Dominante en derecho comparado, salvo caso español)</a:t>
            </a:r>
            <a:endParaRPr lang="es-ES" sz="2800" b="0" dirty="0"/>
          </a:p>
        </p:txBody>
      </p:sp>
    </p:spTree>
    <p:extLst>
      <p:ext uri="{BB962C8B-B14F-4D97-AF65-F5344CB8AC3E}">
        <p14:creationId xmlns:p14="http://schemas.microsoft.com/office/powerpoint/2010/main" val="5377141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arn(inVertical)">
                                      <p:cBhvr>
                                        <p:cTn id="7" dur="5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363">
                                            <p:bg/>
                                          </p:spTgt>
                                        </p:tgtEl>
                                        <p:attrNameLst>
                                          <p:attrName>style.visibility</p:attrName>
                                        </p:attrNameLst>
                                      </p:cBhvr>
                                      <p:to>
                                        <p:strVal val="visible"/>
                                      </p:to>
                                    </p:set>
                                    <p:animEffect transition="in" filter="wipe(down)">
                                      <p:cBhvr>
                                        <p:cTn id="12" dur="500"/>
                                        <p:tgtEl>
                                          <p:spTgt spid="15363">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363">
                                            <p:txEl>
                                              <p:pRg st="0" end="0"/>
                                            </p:txEl>
                                          </p:spTgt>
                                        </p:tgtEl>
                                        <p:attrNameLst>
                                          <p:attrName>style.visibility</p:attrName>
                                        </p:attrNameLst>
                                      </p:cBhvr>
                                      <p:to>
                                        <p:strVal val="visible"/>
                                      </p:to>
                                    </p:set>
                                    <p:animEffect transition="in" filter="wipe(down)">
                                      <p:cBhvr>
                                        <p:cTn id="17" dur="500"/>
                                        <p:tgtEl>
                                          <p:spTgt spid="1536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363">
                                            <p:txEl>
                                              <p:pRg st="2" end="2"/>
                                            </p:txEl>
                                          </p:spTgt>
                                        </p:tgtEl>
                                        <p:attrNameLst>
                                          <p:attrName>style.visibility</p:attrName>
                                        </p:attrNameLst>
                                      </p:cBhvr>
                                      <p:to>
                                        <p:strVal val="visible"/>
                                      </p:to>
                                    </p:set>
                                    <p:animEffect transition="in" filter="wipe(down)">
                                      <p:cBhvr>
                                        <p:cTn id="22" dur="500"/>
                                        <p:tgtEl>
                                          <p:spTgt spid="1536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wipe(down)">
                                      <p:cBhvr>
                                        <p:cTn id="27" dur="500"/>
                                        <p:tgtEl>
                                          <p:spTgt spid="153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15363"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1520" y="116632"/>
            <a:ext cx="8640960" cy="1584176"/>
          </a:xfrm>
        </p:spPr>
        <p:txBody>
          <a:bodyPr>
            <a:normAutofit fontScale="90000"/>
          </a:bodyPr>
          <a:lstStyle/>
          <a:p>
            <a:pPr algn="ctr">
              <a:defRPr/>
            </a:pPr>
            <a:r>
              <a:rPr lang="es-ES_tradnl" b="1" dirty="0"/>
              <a:t>RESPONSABILIDAD PERSONAL DE LOS FUNCIONARIOS</a:t>
            </a:r>
            <a:br>
              <a:rPr lang="es-ES_tradnl" b="1" dirty="0"/>
            </a:br>
            <a:r>
              <a:rPr lang="es-ES_tradnl" sz="4000" b="1" dirty="0">
                <a:solidFill>
                  <a:srgbClr val="FFFF00"/>
                </a:solidFill>
              </a:rPr>
              <a:t>Solución Mendocina</a:t>
            </a:r>
            <a:endParaRPr lang="es-ES_tradnl" b="1" dirty="0">
              <a:solidFill>
                <a:srgbClr val="FFFF00"/>
              </a:solidFill>
            </a:endParaRPr>
          </a:p>
        </p:txBody>
      </p:sp>
      <p:sp>
        <p:nvSpPr>
          <p:cNvPr id="16387" name="Rectangle 3"/>
          <p:cNvSpPr>
            <a:spLocks noGrp="1" noChangeArrowheads="1"/>
          </p:cNvSpPr>
          <p:nvPr>
            <p:ph type="body" sz="half" idx="1"/>
          </p:nvPr>
        </p:nvSpPr>
        <p:spPr>
          <a:xfrm>
            <a:off x="250825" y="1988840"/>
            <a:ext cx="8534400" cy="4392488"/>
          </a:xfrm>
        </p:spPr>
        <p:txBody>
          <a:bodyPr/>
          <a:lstStyle/>
          <a:p>
            <a:pPr algn="just">
              <a:defRPr/>
            </a:pPr>
            <a:r>
              <a:rPr lang="es-ES_tradnl" sz="2400" dirty="0"/>
              <a:t>Ley 8.968, art. 16</a:t>
            </a:r>
          </a:p>
          <a:p>
            <a:pPr algn="just">
              <a:defRPr/>
            </a:pPr>
            <a:endParaRPr lang="es-ES_tradnl" sz="2400" dirty="0"/>
          </a:p>
          <a:p>
            <a:pPr marL="0" indent="0" algn="ctr">
              <a:buFont typeface="Wingdings" pitchFamily="2" charset="2"/>
              <a:buNone/>
              <a:defRPr/>
            </a:pPr>
            <a:r>
              <a:rPr lang="es-ES" sz="2400" b="0" i="1" dirty="0"/>
              <a:t>“El funcionario o agente público es responsable por los daños causados a los particulares por la </a:t>
            </a:r>
            <a:r>
              <a:rPr lang="es-ES" sz="2400" i="1" dirty="0">
                <a:solidFill>
                  <a:srgbClr val="FFFF00"/>
                </a:solidFill>
              </a:rPr>
              <a:t>culpa grave o dolo </a:t>
            </a:r>
            <a:r>
              <a:rPr lang="es-ES" sz="2400" b="0" i="1" dirty="0"/>
              <a:t>en el ejercicio de su cargo. Las responsabilidades del funcionario o agente público y del Estado son </a:t>
            </a:r>
            <a:r>
              <a:rPr lang="es-ES" sz="2400" i="1" dirty="0">
                <a:solidFill>
                  <a:srgbClr val="FFFF00"/>
                </a:solidFill>
              </a:rPr>
              <a:t>concurrentes</a:t>
            </a:r>
            <a:r>
              <a:rPr lang="es-ES" sz="2400" b="0" i="1" dirty="0"/>
              <a:t> cuando aquellos hubieren obrado con </a:t>
            </a:r>
            <a:r>
              <a:rPr lang="es-ES" sz="2400" b="0" i="1" dirty="0">
                <a:solidFill>
                  <a:srgbClr val="FFFF00"/>
                </a:solidFill>
              </a:rPr>
              <a:t>dolo o culpa grave </a:t>
            </a:r>
            <a:r>
              <a:rPr lang="es-ES" sz="2400" b="0" i="1" dirty="0"/>
              <a:t>en el ejercicio de sus funciones o con ocasión de las mismas; </a:t>
            </a:r>
            <a:r>
              <a:rPr lang="es-ES" sz="2400" i="1" dirty="0">
                <a:solidFill>
                  <a:srgbClr val="FFFF00"/>
                </a:solidFill>
              </a:rPr>
              <a:t>de lo contrario, sólo responderá el Estado frente a terceros</a:t>
            </a:r>
            <a:r>
              <a:rPr lang="es-ES" sz="2400" b="0" i="1" dirty="0"/>
              <a:t>….”</a:t>
            </a:r>
            <a:endParaRPr lang="es-ES_tradnl" sz="2400" b="0" dirty="0"/>
          </a:p>
        </p:txBody>
      </p:sp>
    </p:spTree>
    <p:extLst>
      <p:ext uri="{BB962C8B-B14F-4D97-AF65-F5344CB8AC3E}">
        <p14:creationId xmlns:p14="http://schemas.microsoft.com/office/powerpoint/2010/main" val="1244906496"/>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569913" y="576064"/>
            <a:ext cx="8001000" cy="980728"/>
          </a:xfrm>
        </p:spPr>
        <p:txBody>
          <a:bodyPr/>
          <a:lstStyle/>
          <a:p>
            <a:pPr algn="ctr">
              <a:defRPr/>
            </a:pPr>
            <a:r>
              <a:rPr lang="es-ES_tradnl" sz="4000" b="1" dirty="0">
                <a:solidFill>
                  <a:srgbClr val="FFFF00"/>
                </a:solidFill>
              </a:rPr>
              <a:t>SOLUCIÓN MENDOCINA</a:t>
            </a:r>
            <a:endParaRPr lang="es-ES" sz="4000" b="1" dirty="0">
              <a:solidFill>
                <a:srgbClr val="FFFF00"/>
              </a:solidFill>
            </a:endParaRPr>
          </a:p>
        </p:txBody>
      </p:sp>
      <p:sp>
        <p:nvSpPr>
          <p:cNvPr id="16387" name="Rectangle 3"/>
          <p:cNvSpPr>
            <a:spLocks noGrp="1" noChangeArrowheads="1"/>
          </p:cNvSpPr>
          <p:nvPr>
            <p:ph type="body" idx="1"/>
          </p:nvPr>
        </p:nvSpPr>
        <p:spPr>
          <a:xfrm>
            <a:off x="684213" y="2060848"/>
            <a:ext cx="7772400" cy="3240360"/>
          </a:xfrm>
        </p:spPr>
        <p:txBody>
          <a:bodyPr anchor="ctr"/>
          <a:lstStyle/>
          <a:p>
            <a:pPr marL="514350" indent="-514350" algn="just">
              <a:buFont typeface="+mj-lt"/>
              <a:buAutoNum type="arabicPeriod"/>
              <a:defRPr/>
            </a:pPr>
            <a:r>
              <a:rPr lang="es-ES_tradnl" sz="2800" dirty="0"/>
              <a:t>Concurrente o indistinta </a:t>
            </a:r>
            <a:r>
              <a:rPr lang="es-ES_tradnl" sz="2400" b="0" dirty="0"/>
              <a:t>(actuación dolosa o culpa inexcusable (grave) = </a:t>
            </a:r>
            <a:r>
              <a:rPr lang="es-ES_tradnl" sz="2400" b="0" i="1" dirty="0">
                <a:solidFill>
                  <a:srgbClr val="C00000"/>
                </a:solidFill>
              </a:rPr>
              <a:t>falta personal</a:t>
            </a:r>
            <a:r>
              <a:rPr lang="es-ES_tradnl" sz="2400" b="0" dirty="0"/>
              <a:t>)</a:t>
            </a:r>
          </a:p>
          <a:p>
            <a:pPr marL="514350" indent="-514350" algn="just">
              <a:buFont typeface="+mj-lt"/>
              <a:buAutoNum type="arabicPeriod"/>
              <a:defRPr/>
            </a:pPr>
            <a:endParaRPr lang="es-ES_tradnl" sz="2800" b="0" dirty="0"/>
          </a:p>
          <a:p>
            <a:pPr marL="514350" indent="-514350" algn="just">
              <a:buFont typeface="+mj-lt"/>
              <a:buAutoNum type="arabicPeriod"/>
              <a:defRPr/>
            </a:pPr>
            <a:r>
              <a:rPr lang="es-ES_tradnl" sz="2800" dirty="0"/>
              <a:t>Excluyente</a:t>
            </a:r>
            <a:r>
              <a:rPr lang="es-ES_tradnl" sz="2800" b="0" dirty="0"/>
              <a:t> </a:t>
            </a:r>
            <a:r>
              <a:rPr lang="es-ES_tradnl" sz="2400" b="0" dirty="0"/>
              <a:t>(del </a:t>
            </a:r>
            <a:r>
              <a:rPr lang="es-ES_tradnl" sz="2400" dirty="0"/>
              <a:t>agente y exclusiva del </a:t>
            </a:r>
            <a:r>
              <a:rPr lang="es-ES_tradnl" sz="2400" b="0" dirty="0"/>
              <a:t>Estado, cuando no hay </a:t>
            </a:r>
            <a:r>
              <a:rPr lang="es-ES_tradnl" sz="2400" b="0" i="1" dirty="0"/>
              <a:t>falta personal </a:t>
            </a:r>
            <a:r>
              <a:rPr lang="es-ES_tradnl" sz="2400" b="0" dirty="0"/>
              <a:t>del agente)</a:t>
            </a:r>
          </a:p>
        </p:txBody>
      </p:sp>
    </p:spTree>
    <p:extLst>
      <p:ext uri="{BB962C8B-B14F-4D97-AF65-F5344CB8AC3E}">
        <p14:creationId xmlns:p14="http://schemas.microsoft.com/office/powerpoint/2010/main" val="35285616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4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6387">
                                            <p:txEl>
                                              <p:pRg st="0" end="0"/>
                                            </p:txEl>
                                          </p:spTgt>
                                        </p:tgtEl>
                                        <p:attrNameLst>
                                          <p:attrName>style.visibility</p:attrName>
                                        </p:attrNameLst>
                                      </p:cBhvr>
                                      <p:to>
                                        <p:strVal val="visible"/>
                                      </p:to>
                                    </p:set>
                                    <p:animEffect transition="in" filter="wipe(down)">
                                      <p:cBhvr>
                                        <p:cTn id="11" dur="500"/>
                                        <p:tgtEl>
                                          <p:spTgt spid="1638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6387">
                                            <p:txEl>
                                              <p:pRg st="2" end="2"/>
                                            </p:txEl>
                                          </p:spTgt>
                                        </p:tgtEl>
                                        <p:attrNameLst>
                                          <p:attrName>style.visibility</p:attrName>
                                        </p:attrNameLst>
                                      </p:cBhvr>
                                      <p:to>
                                        <p:strVal val="visible"/>
                                      </p:to>
                                    </p:set>
                                    <p:animEffect transition="in" filter="wipe(down)">
                                      <p:cBhvr>
                                        <p:cTn id="16"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p:bldP spid="16387"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04800"/>
            <a:ext cx="8001000" cy="1323975"/>
          </a:xfrm>
        </p:spPr>
        <p:txBody>
          <a:bodyPr/>
          <a:lstStyle/>
          <a:p>
            <a:pPr algn="ctr">
              <a:defRPr/>
            </a:pPr>
            <a:r>
              <a:rPr lang="es-ES_tradnl" b="1" dirty="0"/>
              <a:t>LAUBADÈRE</a:t>
            </a:r>
            <a:endParaRPr lang="es-ES" b="1" dirty="0"/>
          </a:p>
        </p:txBody>
      </p:sp>
      <p:sp>
        <p:nvSpPr>
          <p:cNvPr id="23555" name="Rectangle 3"/>
          <p:cNvSpPr>
            <a:spLocks noGrp="1" noChangeArrowheads="1"/>
          </p:cNvSpPr>
          <p:nvPr>
            <p:ph type="body" idx="1"/>
          </p:nvPr>
        </p:nvSpPr>
        <p:spPr>
          <a:xfrm>
            <a:off x="685800" y="1844675"/>
            <a:ext cx="7702550" cy="4938713"/>
          </a:xfrm>
          <a:noFill/>
        </p:spPr>
        <p:txBody>
          <a:bodyPr/>
          <a:lstStyle/>
          <a:p>
            <a:pPr marL="0" indent="0" algn="just">
              <a:buFont typeface="Wingdings" pitchFamily="2" charset="2"/>
              <a:buNone/>
            </a:pPr>
            <a:r>
              <a:rPr lang="es-ES_tradnl" sz="2800"/>
              <a:t>La tesis de concurrencia, </a:t>
            </a:r>
            <a:r>
              <a:rPr lang="es-ES_tradnl" sz="2800" i="1"/>
              <a:t>"evidentemente favorable a la víctima que queda protegida contra todo riesgo de insolvencia del funcionario, tiene el inconveniente de ser desfavorable no solamente para las finanzas públicas, sino también para los servicios públicos, pues deja prácticamente sin sanciones las faltas o negligencias de los agentes públicos"</a:t>
            </a:r>
            <a:endParaRPr lang="es-ES" sz="2800" b="0"/>
          </a:p>
        </p:txBody>
      </p:sp>
    </p:spTree>
    <p:extLst>
      <p:ext uri="{BB962C8B-B14F-4D97-AF65-F5344CB8AC3E}">
        <p14:creationId xmlns:p14="http://schemas.microsoft.com/office/powerpoint/2010/main" val="2934484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04800"/>
            <a:ext cx="8001000" cy="963613"/>
          </a:xfrm>
        </p:spPr>
        <p:txBody>
          <a:bodyPr/>
          <a:lstStyle/>
          <a:p>
            <a:pPr algn="ctr">
              <a:defRPr/>
            </a:pPr>
            <a:r>
              <a:rPr lang="es-ES_tradnl" b="1" dirty="0"/>
              <a:t>Corte EEUU</a:t>
            </a:r>
            <a:endParaRPr lang="es-ES" b="1" dirty="0"/>
          </a:p>
        </p:txBody>
      </p:sp>
      <p:sp>
        <p:nvSpPr>
          <p:cNvPr id="24579" name="Rectangle 3"/>
          <p:cNvSpPr>
            <a:spLocks noGrp="1" noChangeArrowheads="1"/>
          </p:cNvSpPr>
          <p:nvPr>
            <p:ph type="body" idx="1"/>
          </p:nvPr>
        </p:nvSpPr>
        <p:spPr>
          <a:xfrm>
            <a:off x="468313" y="1268413"/>
            <a:ext cx="8424862" cy="5040312"/>
          </a:xfrm>
          <a:noFill/>
        </p:spPr>
        <p:txBody>
          <a:bodyPr>
            <a:normAutofit lnSpcReduction="10000"/>
          </a:bodyPr>
          <a:lstStyle/>
          <a:p>
            <a:pPr marL="514350" indent="-514350" algn="just">
              <a:buFont typeface="+mj-lt"/>
              <a:buAutoNum type="arabicPeriod"/>
            </a:pPr>
            <a:r>
              <a:rPr lang="es-ES_tradnl" sz="2800" b="0" dirty="0"/>
              <a:t>Ha invertido el sistema descripto por Albert </a:t>
            </a:r>
            <a:r>
              <a:rPr lang="es-ES_tradnl" sz="2800" b="0" dirty="0" err="1"/>
              <a:t>Dicey</a:t>
            </a:r>
            <a:r>
              <a:rPr lang="es-ES_tradnl" sz="2800" b="0" dirty="0"/>
              <a:t>, en el caso de los funcionarios de la administración, acogiéndolos a los principios sobre inmunidad de los jueces</a:t>
            </a:r>
          </a:p>
          <a:p>
            <a:pPr marL="514350" indent="-514350" algn="just">
              <a:buFont typeface="+mj-lt"/>
              <a:buAutoNum type="arabicPeriod"/>
            </a:pPr>
            <a:r>
              <a:rPr lang="es-ES_tradnl" sz="2800" b="0" dirty="0"/>
              <a:t>Necesidad Funcional: </a:t>
            </a:r>
          </a:p>
          <a:p>
            <a:pPr algn="just"/>
            <a:r>
              <a:rPr lang="es-ES_tradnl" sz="2800" b="0" dirty="0"/>
              <a:t>que el desempeño de la función pública esté libre del temor a las demandas que podrían lloverles a consecuencia de actos realizados en ejercicio de atribuciones discrecionales u opinables</a:t>
            </a:r>
          </a:p>
          <a:p>
            <a:pPr algn="just"/>
            <a:r>
              <a:rPr lang="es-ES_tradnl" sz="2800" b="0" dirty="0"/>
              <a:t>Prevenir desgaste de tiempo y esfuerzos aplicado a la defensa personal, para no distraerlos del servicio gubernamental.</a:t>
            </a:r>
            <a:endParaRPr lang="es-ES" sz="2800" b="0" dirty="0"/>
          </a:p>
        </p:txBody>
      </p:sp>
    </p:spTree>
    <p:extLst>
      <p:ext uri="{BB962C8B-B14F-4D97-AF65-F5344CB8AC3E}">
        <p14:creationId xmlns:p14="http://schemas.microsoft.com/office/powerpoint/2010/main" val="3281247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algn="ctr">
              <a:defRPr/>
            </a:pPr>
            <a:r>
              <a:rPr lang="es-ES_tradnl" b="1" dirty="0"/>
              <a:t>Garantía de indemnidad</a:t>
            </a:r>
            <a:endParaRPr lang="es-ES" b="1" dirty="0"/>
          </a:p>
        </p:txBody>
      </p:sp>
      <p:sp>
        <p:nvSpPr>
          <p:cNvPr id="13316" name="Rectangle 4"/>
          <p:cNvSpPr>
            <a:spLocks noGrp="1" noChangeArrowheads="1"/>
          </p:cNvSpPr>
          <p:nvPr>
            <p:ph type="body" sz="half" idx="1"/>
          </p:nvPr>
        </p:nvSpPr>
        <p:spPr>
          <a:xfrm>
            <a:off x="468313" y="1844675"/>
            <a:ext cx="8305800" cy="4679950"/>
          </a:xfrm>
        </p:spPr>
        <p:txBody>
          <a:bodyPr>
            <a:normAutofit/>
          </a:bodyPr>
          <a:lstStyle/>
          <a:p>
            <a:pPr marL="514350" indent="-514350" algn="ctr">
              <a:lnSpc>
                <a:spcPct val="90000"/>
              </a:lnSpc>
              <a:buFont typeface="Wingdings" pitchFamily="2" charset="2"/>
              <a:buAutoNum type="arabicPeriod"/>
              <a:defRPr/>
            </a:pPr>
            <a:r>
              <a:rPr lang="es-ES_tradnl" sz="3200" dirty="0">
                <a:solidFill>
                  <a:srgbClr val="FFFF00"/>
                </a:solidFill>
              </a:rPr>
              <a:t>Juez:</a:t>
            </a:r>
            <a:r>
              <a:rPr lang="es-ES_tradnl" sz="2400" dirty="0">
                <a:solidFill>
                  <a:srgbClr val="FFFF00"/>
                </a:solidFill>
              </a:rPr>
              <a:t> </a:t>
            </a:r>
            <a:r>
              <a:rPr lang="es-ES_tradnl" sz="2400" dirty="0"/>
              <a:t>	</a:t>
            </a:r>
          </a:p>
          <a:p>
            <a:pPr marL="0" indent="0" algn="ctr">
              <a:lnSpc>
                <a:spcPct val="90000"/>
              </a:lnSpc>
              <a:buNone/>
              <a:defRPr/>
            </a:pPr>
            <a:r>
              <a:rPr lang="es-ES_tradnl" i="1" dirty="0"/>
              <a:t>«mal desempeño </a:t>
            </a:r>
            <a:r>
              <a:rPr lang="es-ES_tradnl" dirty="0"/>
              <a:t>calificado como </a:t>
            </a:r>
            <a:r>
              <a:rPr lang="es-ES_tradnl" i="1" dirty="0"/>
              <a:t>falta de probidad» </a:t>
            </a:r>
            <a:r>
              <a:rPr lang="es-ES_tradnl" dirty="0"/>
              <a:t>(</a:t>
            </a:r>
            <a:r>
              <a:rPr lang="es-ES_tradnl" sz="2400" dirty="0"/>
              <a:t>art. 2 CPC y 228 CPCCT</a:t>
            </a:r>
            <a:r>
              <a:rPr lang="es-ES_tradnl" dirty="0"/>
              <a:t>)</a:t>
            </a:r>
            <a:endParaRPr lang="es-ES_tradnl" sz="2400" dirty="0"/>
          </a:p>
          <a:p>
            <a:pPr>
              <a:lnSpc>
                <a:spcPct val="90000"/>
              </a:lnSpc>
              <a:spcBef>
                <a:spcPct val="0"/>
              </a:spcBef>
              <a:buClrTx/>
              <a:buSzTx/>
              <a:buFontTx/>
              <a:buNone/>
              <a:defRPr/>
            </a:pPr>
            <a:endParaRPr lang="es-ES_tradnl" sz="2400" dirty="0"/>
          </a:p>
          <a:p>
            <a:pPr>
              <a:lnSpc>
                <a:spcPct val="90000"/>
              </a:lnSpc>
              <a:defRPr/>
            </a:pPr>
            <a:r>
              <a:rPr lang="es-ES_tradnl" sz="3600" dirty="0">
                <a:solidFill>
                  <a:srgbClr val="FFFF00"/>
                </a:solidFill>
              </a:rPr>
              <a:t>dolo</a:t>
            </a:r>
            <a:endParaRPr lang="es-ES_tradnl" sz="2400" b="0" dirty="0"/>
          </a:p>
          <a:p>
            <a:pPr>
              <a:lnSpc>
                <a:spcPct val="90000"/>
              </a:lnSpc>
              <a:buFont typeface="Wingdings" pitchFamily="2" charset="2"/>
              <a:buNone/>
              <a:defRPr/>
            </a:pPr>
            <a:endParaRPr lang="es-ES_tradnl" sz="2400" dirty="0"/>
          </a:p>
          <a:p>
            <a:pPr>
              <a:lnSpc>
                <a:spcPct val="90000"/>
              </a:lnSpc>
              <a:buFont typeface="Wingdings" pitchFamily="2" charset="2"/>
              <a:buNone/>
              <a:defRPr/>
            </a:pPr>
            <a:endParaRPr lang="es-ES_tradnl" sz="2400" b="0" dirty="0"/>
          </a:p>
          <a:p>
            <a:pPr>
              <a:lnSpc>
                <a:spcPct val="90000"/>
              </a:lnSpc>
              <a:defRPr/>
            </a:pPr>
            <a:r>
              <a:rPr lang="es-ES_tradnl" sz="3600" dirty="0">
                <a:solidFill>
                  <a:srgbClr val="FFFF00"/>
                </a:solidFill>
              </a:rPr>
              <a:t>culpa grave </a:t>
            </a:r>
            <a:r>
              <a:rPr lang="es-ES_tradnl" sz="2000" dirty="0"/>
              <a:t>(</a:t>
            </a:r>
            <a:r>
              <a:rPr lang="es-ES_tradnl" sz="2400" b="0" i="1" dirty="0"/>
              <a:t>«</a:t>
            </a:r>
            <a:r>
              <a:rPr lang="es-ES" sz="2400" b="0" i="1" dirty="0"/>
              <a:t>negligencia supina o inexcusable»</a:t>
            </a:r>
            <a:r>
              <a:rPr lang="es-ES" sz="2000" b="0" i="1" dirty="0"/>
              <a:t>, </a:t>
            </a:r>
            <a:r>
              <a:rPr lang="es-ES_tradnl" sz="2000" b="0" dirty="0"/>
              <a:t>SCJM, Sala I, </a:t>
            </a:r>
            <a:r>
              <a:rPr lang="es-ES" sz="2000" b="0" dirty="0"/>
              <a:t>caso </a:t>
            </a:r>
            <a:r>
              <a:rPr lang="es-ES" sz="2000" b="0" i="1" dirty="0"/>
              <a:t>Guerrero, </a:t>
            </a:r>
            <a:r>
              <a:rPr lang="es-ES" sz="2000" b="0" dirty="0"/>
              <a:t>10/08/1998, L.S. 282-020, Rev. del Foro de Cuyo, T 33, p. 201 y LL Gran Cuyo, 1998, p. 1007</a:t>
            </a:r>
            <a:r>
              <a:rPr lang="es-MX" sz="2000" dirty="0">
                <a:cs typeface="Times New Roman" pitchFamily="18" charset="0"/>
              </a:rPr>
              <a:t>)</a:t>
            </a:r>
            <a:r>
              <a:rPr lang="es-ES" sz="2400" dirty="0">
                <a:cs typeface="Times New Roman" pitchFamily="18" charset="0"/>
              </a:rPr>
              <a:t> </a:t>
            </a:r>
            <a:endParaRPr lang="es-ES_tradnl" sz="2400" dirty="0"/>
          </a:p>
        </p:txBody>
      </p:sp>
    </p:spTree>
    <p:extLst>
      <p:ext uri="{BB962C8B-B14F-4D97-AF65-F5344CB8AC3E}">
        <p14:creationId xmlns:p14="http://schemas.microsoft.com/office/powerpoint/2010/main" val="3710963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 calcmode="lin" valueType="num">
                                      <p:cBhvr additive="base">
                                        <p:cTn id="7" dur="500" fill="hold"/>
                                        <p:tgtEl>
                                          <p:spTgt spid="133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6">
                                            <p:txEl>
                                              <p:pRg st="1" end="1"/>
                                            </p:txEl>
                                          </p:spTgt>
                                        </p:tgtEl>
                                        <p:attrNameLst>
                                          <p:attrName>style.visibility</p:attrName>
                                        </p:attrNameLst>
                                      </p:cBhvr>
                                      <p:to>
                                        <p:strVal val="visible"/>
                                      </p:to>
                                    </p:set>
                                    <p:anim calcmode="lin" valueType="num">
                                      <p:cBhvr additive="base">
                                        <p:cTn id="13" dur="500" fill="hold"/>
                                        <p:tgtEl>
                                          <p:spTgt spid="133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6">
                                            <p:txEl>
                                              <p:pRg st="3" end="3"/>
                                            </p:txEl>
                                          </p:spTgt>
                                        </p:tgtEl>
                                        <p:attrNameLst>
                                          <p:attrName>style.visibility</p:attrName>
                                        </p:attrNameLst>
                                      </p:cBhvr>
                                      <p:to>
                                        <p:strVal val="visible"/>
                                      </p:to>
                                    </p:set>
                                    <p:anim calcmode="lin" valueType="num">
                                      <p:cBhvr additive="base">
                                        <p:cTn id="19" dur="500" fill="hold"/>
                                        <p:tgtEl>
                                          <p:spTgt spid="1331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6">
                                            <p:txEl>
                                              <p:pRg st="6" end="6"/>
                                            </p:txEl>
                                          </p:spTgt>
                                        </p:tgtEl>
                                        <p:attrNameLst>
                                          <p:attrName>style.visibility</p:attrName>
                                        </p:attrNameLst>
                                      </p:cBhvr>
                                      <p:to>
                                        <p:strVal val="visible"/>
                                      </p:to>
                                    </p:set>
                                    <p:anim calcmode="lin" valueType="num">
                                      <p:cBhvr additive="base">
                                        <p:cTn id="25" dur="500" fill="hold"/>
                                        <p:tgtEl>
                                          <p:spTgt spid="1331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4213" y="355600"/>
            <a:ext cx="7772400" cy="1143000"/>
          </a:xfrm>
        </p:spPr>
        <p:txBody>
          <a:bodyPr/>
          <a:lstStyle/>
          <a:p>
            <a:pPr algn="ctr">
              <a:defRPr/>
            </a:pPr>
            <a:r>
              <a:rPr lang="es-ES_tradnl" b="1" dirty="0"/>
              <a:t>Garantía de indemnidad</a:t>
            </a:r>
            <a:endParaRPr lang="es-ES" b="1" dirty="0"/>
          </a:p>
        </p:txBody>
      </p:sp>
      <p:sp>
        <p:nvSpPr>
          <p:cNvPr id="12292" name="Rectangle 4"/>
          <p:cNvSpPr>
            <a:spLocks noGrp="1" noChangeArrowheads="1"/>
          </p:cNvSpPr>
          <p:nvPr>
            <p:ph type="body" sz="half" idx="1"/>
          </p:nvPr>
        </p:nvSpPr>
        <p:spPr>
          <a:xfrm>
            <a:off x="442913" y="1773238"/>
            <a:ext cx="8675687" cy="4824412"/>
          </a:xfrm>
        </p:spPr>
        <p:txBody>
          <a:bodyPr/>
          <a:lstStyle/>
          <a:p>
            <a:pPr marL="0" indent="0" algn="ctr">
              <a:lnSpc>
                <a:spcPct val="90000"/>
              </a:lnSpc>
              <a:buFont typeface="Wingdings" pitchFamily="2" charset="2"/>
              <a:buNone/>
              <a:defRPr/>
            </a:pPr>
            <a:r>
              <a:rPr lang="es-ES_tradnl" sz="3200" dirty="0">
                <a:solidFill>
                  <a:srgbClr val="FFFF00"/>
                </a:solidFill>
              </a:rPr>
              <a:t>2.</a:t>
            </a:r>
            <a:r>
              <a:rPr lang="es-ES_tradnl" sz="3200" dirty="0"/>
              <a:t> </a:t>
            </a:r>
            <a:r>
              <a:rPr lang="es-ES_tradnl" sz="3200" dirty="0">
                <a:solidFill>
                  <a:srgbClr val="FFFF00"/>
                </a:solidFill>
              </a:rPr>
              <a:t>Legisladores y concejales:</a:t>
            </a:r>
          </a:p>
          <a:p>
            <a:pPr marL="0" indent="0" algn="ctr">
              <a:lnSpc>
                <a:spcPct val="90000"/>
              </a:lnSpc>
              <a:buFont typeface="Wingdings" pitchFamily="2" charset="2"/>
              <a:buNone/>
              <a:defRPr/>
            </a:pPr>
            <a:endParaRPr lang="es-ES_tradnl" sz="3200" dirty="0"/>
          </a:p>
          <a:p>
            <a:pPr>
              <a:lnSpc>
                <a:spcPct val="90000"/>
              </a:lnSpc>
              <a:defRPr/>
            </a:pPr>
            <a:r>
              <a:rPr lang="es-ES_tradnl" sz="2400" dirty="0"/>
              <a:t>inmunidad de opinión. Exigencia </a:t>
            </a:r>
            <a:r>
              <a:rPr lang="es-ES_tradnl" sz="2400" dirty="0">
                <a:solidFill>
                  <a:srgbClr val="FFFF00"/>
                </a:solidFill>
              </a:rPr>
              <a:t>dolo</a:t>
            </a:r>
            <a:r>
              <a:rPr lang="es-ES_tradnl" sz="2400" dirty="0"/>
              <a:t> o </a:t>
            </a:r>
            <a:r>
              <a:rPr lang="es-ES_tradnl" sz="2400" dirty="0">
                <a:solidFill>
                  <a:srgbClr val="FFFF00"/>
                </a:solidFill>
              </a:rPr>
              <a:t>culpa grave </a:t>
            </a:r>
          </a:p>
          <a:p>
            <a:pPr marL="0" indent="0" algn="ctr">
              <a:lnSpc>
                <a:spcPct val="90000"/>
              </a:lnSpc>
              <a:buFont typeface="Wingdings" pitchFamily="2" charset="2"/>
              <a:buNone/>
              <a:defRPr/>
            </a:pPr>
            <a:r>
              <a:rPr lang="es-ES_tradnl" sz="2000" b="0" dirty="0"/>
              <a:t>(analogía con jueces</a:t>
            </a:r>
            <a:r>
              <a:rPr lang="es-ES" sz="2000" b="0" i="1" dirty="0"/>
              <a:t>, </a:t>
            </a:r>
            <a:r>
              <a:rPr lang="es-ES_tradnl" sz="2000" b="0" dirty="0"/>
              <a:t>SCJM, Sala I, </a:t>
            </a:r>
            <a:r>
              <a:rPr lang="es-ES" sz="2000" b="0" dirty="0"/>
              <a:t>caso </a:t>
            </a:r>
            <a:r>
              <a:rPr lang="es-ES" sz="2000" b="0" i="1" dirty="0"/>
              <a:t>Guzmán</a:t>
            </a:r>
            <a:r>
              <a:rPr lang="es-ES" sz="2000" b="0" dirty="0"/>
              <a:t>, 29/05/2013, </a:t>
            </a:r>
            <a:r>
              <a:rPr lang="es-ES_tradnl" sz="2000" b="0" dirty="0"/>
              <a:t>causa n° 105.005, caratulada: </a:t>
            </a:r>
            <a:r>
              <a:rPr lang="es-ES_tradnl" sz="2000" b="0" i="1" dirty="0"/>
              <a:t>"MUNICIPALIDAD DE GODOY CRUZ EN J: 111.563/42.990 GUZMAN MAURICIO FLAVIO C/ MUNIC. DE GODOY CRUZ Y OTS. P/ D. Y P. S/INC."</a:t>
            </a:r>
            <a:r>
              <a:rPr lang="es-MX" sz="2000" b="0" dirty="0">
                <a:cs typeface="Times New Roman" pitchFamily="18" charset="0"/>
              </a:rPr>
              <a:t>)</a:t>
            </a:r>
            <a:r>
              <a:rPr lang="es-ES" sz="2400" b="0" dirty="0">
                <a:cs typeface="Times New Roman" pitchFamily="18" charset="0"/>
              </a:rPr>
              <a:t> </a:t>
            </a:r>
          </a:p>
          <a:p>
            <a:pPr marL="0" indent="0" algn="ctr">
              <a:lnSpc>
                <a:spcPct val="90000"/>
              </a:lnSpc>
              <a:buFont typeface="Wingdings" pitchFamily="2" charset="2"/>
              <a:buNone/>
              <a:defRPr/>
            </a:pPr>
            <a:endParaRPr lang="es-ES" sz="2400" b="0" dirty="0">
              <a:cs typeface="Times New Roman" pitchFamily="18" charset="0"/>
            </a:endParaRPr>
          </a:p>
          <a:p>
            <a:pPr marL="0" indent="0" algn="ctr">
              <a:lnSpc>
                <a:spcPct val="90000"/>
              </a:lnSpc>
              <a:buFont typeface="Wingdings" pitchFamily="2" charset="2"/>
              <a:buNone/>
              <a:defRPr/>
            </a:pPr>
            <a:r>
              <a:rPr lang="es-ES" sz="3200" dirty="0">
                <a:solidFill>
                  <a:srgbClr val="FFFF00"/>
                </a:solidFill>
              </a:rPr>
              <a:t>3. ¿demás funcionarios? </a:t>
            </a:r>
          </a:p>
          <a:p>
            <a:pPr marL="0" indent="0" algn="ctr">
              <a:lnSpc>
                <a:spcPct val="90000"/>
              </a:lnSpc>
              <a:buFont typeface="Wingdings" pitchFamily="2" charset="2"/>
              <a:buNone/>
              <a:defRPr/>
            </a:pPr>
            <a:endParaRPr lang="es-ES" sz="3200" dirty="0"/>
          </a:p>
          <a:p>
            <a:pPr>
              <a:lnSpc>
                <a:spcPct val="90000"/>
              </a:lnSpc>
              <a:defRPr/>
            </a:pPr>
            <a:r>
              <a:rPr lang="es-ES" sz="2400" dirty="0" err="1"/>
              <a:t>Dec</a:t>
            </a:r>
            <a:r>
              <a:rPr lang="es-ES" sz="2400" dirty="0"/>
              <a:t>. PEN Nº </a:t>
            </a:r>
            <a:r>
              <a:rPr lang="es-ES_tradnl" sz="2400" dirty="0"/>
              <a:t>196/2015 		Art. 16 Ley 8.968</a:t>
            </a:r>
          </a:p>
        </p:txBody>
      </p:sp>
    </p:spTree>
    <p:extLst>
      <p:ext uri="{BB962C8B-B14F-4D97-AF65-F5344CB8AC3E}">
        <p14:creationId xmlns:p14="http://schemas.microsoft.com/office/powerpoint/2010/main" val="936228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42950" y="188640"/>
            <a:ext cx="8001000" cy="720080"/>
          </a:xfrm>
        </p:spPr>
        <p:txBody>
          <a:bodyPr>
            <a:normAutofit fontScale="90000"/>
          </a:bodyPr>
          <a:lstStyle/>
          <a:p>
            <a:pPr algn="ctr">
              <a:defRPr/>
            </a:pPr>
            <a:r>
              <a:rPr lang="es-ES_tradnl" b="1" dirty="0"/>
              <a:t>Protección</a:t>
            </a:r>
            <a:endParaRPr lang="es-ES" b="1" dirty="0"/>
          </a:p>
        </p:txBody>
      </p:sp>
      <p:sp>
        <p:nvSpPr>
          <p:cNvPr id="5" name="4 CuadroTexto"/>
          <p:cNvSpPr txBox="1"/>
          <p:nvPr/>
        </p:nvSpPr>
        <p:spPr>
          <a:xfrm>
            <a:off x="719931" y="908720"/>
            <a:ext cx="7704138" cy="5940088"/>
          </a:xfrm>
          <a:prstGeom prst="rect">
            <a:avLst/>
          </a:prstGeom>
          <a:noFill/>
        </p:spPr>
        <p:txBody>
          <a:bodyPr>
            <a:spAutoFit/>
          </a:bodyPr>
          <a:lstStyle/>
          <a:p>
            <a:pPr marL="571500" indent="-571500" algn="just">
              <a:buFont typeface="Arial" pitchFamily="34" charset="0"/>
              <a:buChar char="•"/>
              <a:defRPr/>
            </a:pPr>
            <a:r>
              <a:rPr lang="es-ES" sz="4400" dirty="0">
                <a:solidFill>
                  <a:srgbClr val="FFFF00"/>
                </a:solidFill>
                <a:effectLst>
                  <a:outerShdw blurRad="38100" dist="38100" dir="2700000" algn="tl">
                    <a:srgbClr val="000000"/>
                  </a:outerShdw>
                </a:effectLst>
                <a:latin typeface="+mj-lt"/>
                <a:ea typeface="+mj-ea"/>
                <a:cs typeface="+mj-cs"/>
              </a:rPr>
              <a:t>SCJM</a:t>
            </a:r>
            <a:r>
              <a:rPr lang="es-ES" sz="2800" dirty="0">
                <a:latin typeface="+mn-lt"/>
              </a:rPr>
              <a:t>, caso </a:t>
            </a:r>
            <a:r>
              <a:rPr lang="es-ES" sz="2800" i="1" dirty="0">
                <a:latin typeface="+mn-lt"/>
              </a:rPr>
              <a:t>Guzmán</a:t>
            </a:r>
            <a:r>
              <a:rPr lang="es-ES" sz="2800" dirty="0">
                <a:latin typeface="+mn-lt"/>
              </a:rPr>
              <a:t>; </a:t>
            </a:r>
            <a:r>
              <a:rPr lang="es-ES" sz="4400" dirty="0">
                <a:solidFill>
                  <a:srgbClr val="FFFF00"/>
                </a:solidFill>
                <a:effectLst>
                  <a:outerShdw blurRad="38100" dist="38100" dir="2700000" algn="tl">
                    <a:srgbClr val="000000"/>
                  </a:outerShdw>
                </a:effectLst>
                <a:latin typeface="+mj-lt"/>
                <a:ea typeface="+mj-ea"/>
                <a:cs typeface="+mj-cs"/>
              </a:rPr>
              <a:t>SCJSF</a:t>
            </a:r>
            <a:r>
              <a:rPr lang="es-ES" sz="2800" dirty="0">
                <a:latin typeface="+mn-lt"/>
              </a:rPr>
              <a:t>, caso </a:t>
            </a:r>
            <a:r>
              <a:rPr lang="es-ES" sz="2800" i="1" dirty="0" err="1">
                <a:latin typeface="+mn-lt"/>
              </a:rPr>
              <a:t>Guiraldi</a:t>
            </a:r>
            <a:r>
              <a:rPr lang="es-ES" sz="2800" dirty="0">
                <a:latin typeface="+mn-lt"/>
              </a:rPr>
              <a:t>;</a:t>
            </a:r>
            <a:r>
              <a:rPr lang="es-ES" sz="2800" dirty="0"/>
              <a:t> </a:t>
            </a:r>
            <a:r>
              <a:rPr lang="es-ES" sz="4400" dirty="0" err="1">
                <a:solidFill>
                  <a:srgbClr val="FFFF00"/>
                </a:solidFill>
                <a:effectLst>
                  <a:outerShdw blurRad="38100" dist="38100" dir="2700000" algn="tl">
                    <a:srgbClr val="000000"/>
                  </a:outerShdw>
                </a:effectLst>
                <a:latin typeface="+mj-lt"/>
                <a:ea typeface="+mj-ea"/>
                <a:cs typeface="+mj-cs"/>
              </a:rPr>
              <a:t>CNacCyC</a:t>
            </a:r>
            <a:r>
              <a:rPr lang="es-ES" sz="2800" dirty="0">
                <a:latin typeface="+mn-lt"/>
              </a:rPr>
              <a:t>, caso </a:t>
            </a:r>
            <a:r>
              <a:rPr lang="es-ES" sz="2800" i="1" dirty="0" err="1">
                <a:latin typeface="+mn-lt"/>
              </a:rPr>
              <a:t>Lamuraglia</a:t>
            </a:r>
            <a:endParaRPr lang="es-ES" sz="2800" i="1" dirty="0">
              <a:latin typeface="+mn-lt"/>
            </a:endParaRPr>
          </a:p>
          <a:p>
            <a:pPr marL="571500" indent="-571500" algn="just">
              <a:buFont typeface="Arial" pitchFamily="34" charset="0"/>
              <a:buChar char="•"/>
              <a:defRPr/>
            </a:pPr>
            <a:r>
              <a:rPr lang="es-ES" sz="4400" dirty="0">
                <a:solidFill>
                  <a:srgbClr val="FFFF00"/>
                </a:solidFill>
                <a:effectLst>
                  <a:outerShdw blurRad="38100" dist="38100" dir="2700000" algn="tl">
                    <a:srgbClr val="000000"/>
                  </a:outerShdw>
                </a:effectLst>
                <a:latin typeface="+mj-lt"/>
                <a:ea typeface="+mj-ea"/>
                <a:cs typeface="+mj-cs"/>
              </a:rPr>
              <a:t>LCT, Art. 96</a:t>
            </a:r>
            <a:r>
              <a:rPr lang="es-ES" sz="2800" dirty="0">
                <a:latin typeface="+mn-lt"/>
              </a:rPr>
              <a:t>. </a:t>
            </a:r>
            <a:r>
              <a:rPr lang="es-ES" sz="2400" dirty="0">
                <a:latin typeface="+mn-lt"/>
              </a:rPr>
              <a:t>El trabajador es responsable ante el empleador de los daños que cause a los intereses de éste, por </a:t>
            </a:r>
            <a:r>
              <a:rPr lang="es-ES" sz="2800" b="1" dirty="0">
                <a:latin typeface="+mn-lt"/>
              </a:rPr>
              <a:t>dolo o culpa grave</a:t>
            </a:r>
            <a:r>
              <a:rPr lang="es-ES" sz="2800" dirty="0">
                <a:latin typeface="+mn-lt"/>
              </a:rPr>
              <a:t> </a:t>
            </a:r>
            <a:r>
              <a:rPr lang="es-ES" sz="2400" dirty="0">
                <a:latin typeface="+mn-lt"/>
              </a:rPr>
              <a:t>en el ejercicio de sus funciones.</a:t>
            </a:r>
            <a:endParaRPr lang="es-ES" sz="2800" dirty="0">
              <a:latin typeface="+mn-lt"/>
            </a:endParaRPr>
          </a:p>
          <a:p>
            <a:pPr marL="571500" indent="-571500" algn="just">
              <a:buFont typeface="Arial" pitchFamily="34" charset="0"/>
              <a:buChar char="•"/>
              <a:defRPr/>
            </a:pPr>
            <a:r>
              <a:rPr lang="es-ES" sz="4400" dirty="0">
                <a:solidFill>
                  <a:srgbClr val="FFFF00"/>
                </a:solidFill>
                <a:effectLst>
                  <a:outerShdw blurRad="38100" dist="38100" dir="2700000" algn="tl">
                    <a:srgbClr val="000000"/>
                  </a:outerShdw>
                </a:effectLst>
                <a:latin typeface="+mj-lt"/>
                <a:ea typeface="+mj-ea"/>
                <a:cs typeface="+mj-cs"/>
              </a:rPr>
              <a:t>Art. 1770 CCCC</a:t>
            </a:r>
            <a:r>
              <a:rPr lang="es-ES" sz="2800" dirty="0"/>
              <a:t>.-</a:t>
            </a:r>
            <a:r>
              <a:rPr lang="es-ES" sz="4400" dirty="0">
                <a:solidFill>
                  <a:srgbClr val="FFFF00"/>
                </a:solidFill>
                <a:effectLst>
                  <a:outerShdw blurRad="38100" dist="38100" dir="2700000" algn="tl">
                    <a:srgbClr val="000000"/>
                  </a:outerShdw>
                </a:effectLst>
                <a:latin typeface="+mj-lt"/>
                <a:ea typeface="+mj-ea"/>
                <a:cs typeface="+mj-cs"/>
              </a:rPr>
              <a:t> </a:t>
            </a:r>
            <a:r>
              <a:rPr lang="es-ES" sz="2800" b="1" dirty="0"/>
              <a:t>arbitrariamente</a:t>
            </a:r>
            <a:r>
              <a:rPr lang="es-ES" sz="2800" dirty="0"/>
              <a:t> </a:t>
            </a:r>
            <a:r>
              <a:rPr lang="es-ES" sz="2400" dirty="0"/>
              <a:t>se entrometa en la vida privada. </a:t>
            </a:r>
            <a:r>
              <a:rPr lang="es-ES" sz="2800" b="1" dirty="0"/>
              <a:t>Teoría de la real malicia</a:t>
            </a:r>
          </a:p>
          <a:p>
            <a:pPr marL="571500" indent="-571500" algn="just">
              <a:buFont typeface="Arial" pitchFamily="34" charset="0"/>
              <a:buChar char="•"/>
              <a:defRPr/>
            </a:pPr>
            <a:r>
              <a:rPr lang="es-ES" sz="4400" dirty="0">
                <a:solidFill>
                  <a:srgbClr val="FFFF00"/>
                </a:solidFill>
                <a:effectLst>
                  <a:outerShdw blurRad="38100" dist="38100" dir="2700000" algn="tl">
                    <a:srgbClr val="000000"/>
                  </a:outerShdw>
                </a:effectLst>
                <a:latin typeface="+mj-lt"/>
                <a:ea typeface="+mj-ea"/>
                <a:cs typeface="+mj-cs"/>
              </a:rPr>
              <a:t>Art. 1771. </a:t>
            </a:r>
            <a:r>
              <a:rPr lang="es-ES" sz="2400" dirty="0"/>
              <a:t>Acusación calumniosa se responde por </a:t>
            </a:r>
            <a:r>
              <a:rPr lang="es-ES" sz="2800" b="1" dirty="0"/>
              <a:t>dolo o culpa grave</a:t>
            </a:r>
          </a:p>
        </p:txBody>
      </p:sp>
    </p:spTree>
    <p:extLst>
      <p:ext uri="{BB962C8B-B14F-4D97-AF65-F5344CB8AC3E}">
        <p14:creationId xmlns:p14="http://schemas.microsoft.com/office/powerpoint/2010/main" val="1653055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1520" y="304800"/>
            <a:ext cx="8640960" cy="762000"/>
          </a:xfrm>
        </p:spPr>
        <p:txBody>
          <a:bodyPr/>
          <a:lstStyle/>
          <a:p>
            <a:pPr algn="ctr">
              <a:defRPr/>
            </a:pPr>
            <a:r>
              <a:rPr lang="es-ES_tradnl" b="1" dirty="0"/>
              <a:t>SOLUCIÓN FEDERAL</a:t>
            </a:r>
          </a:p>
        </p:txBody>
      </p:sp>
      <p:sp>
        <p:nvSpPr>
          <p:cNvPr id="16387" name="Rectangle 3"/>
          <p:cNvSpPr>
            <a:spLocks noGrp="1" noChangeArrowheads="1"/>
          </p:cNvSpPr>
          <p:nvPr>
            <p:ph type="body" sz="half" idx="1"/>
          </p:nvPr>
        </p:nvSpPr>
        <p:spPr>
          <a:xfrm>
            <a:off x="304800" y="1447800"/>
            <a:ext cx="8534400" cy="5105400"/>
          </a:xfrm>
        </p:spPr>
        <p:txBody>
          <a:bodyPr/>
          <a:lstStyle/>
          <a:p>
            <a:pPr algn="just">
              <a:defRPr/>
            </a:pPr>
            <a:r>
              <a:rPr lang="es-ES_tradnl" sz="2400" dirty="0"/>
              <a:t>LRE nº 26.944 , art. 9</a:t>
            </a:r>
          </a:p>
          <a:p>
            <a:pPr algn="just">
              <a:defRPr/>
            </a:pPr>
            <a:endParaRPr lang="es-ES_tradnl" sz="2400" dirty="0"/>
          </a:p>
          <a:p>
            <a:pPr marL="0" indent="0" algn="just">
              <a:buFont typeface="Wingdings" pitchFamily="2" charset="2"/>
              <a:buNone/>
              <a:defRPr/>
            </a:pPr>
            <a:r>
              <a:rPr lang="es-ES" sz="2400" b="0" i="1" dirty="0"/>
              <a:t>“La actividad o inactividad de los funcionarios y agentes públicos en el ejercicio de sus funciones </a:t>
            </a:r>
            <a:r>
              <a:rPr lang="es-ES" sz="2400" i="1" dirty="0"/>
              <a:t>por no cumplir sino de una manera irregular</a:t>
            </a:r>
            <a:r>
              <a:rPr lang="es-ES" sz="2400" b="0" i="1" dirty="0"/>
              <a:t>, incurriendo en </a:t>
            </a:r>
            <a:r>
              <a:rPr lang="es-ES" sz="2400" i="1" dirty="0">
                <a:solidFill>
                  <a:srgbClr val="FFFF00"/>
                </a:solidFill>
              </a:rPr>
              <a:t>culpa o dolo</a:t>
            </a:r>
            <a:r>
              <a:rPr lang="es-ES" sz="2400" b="0" i="1" dirty="0"/>
              <a:t>, las obligaciones legales que les están impuestas, los hace responsables de los daños que causen. La pretensión resarcitoria contra funcionarios y agentes públicos prescribe a los tres (3) años. La acción de repetición del Estado contra los funcionarios o agentes causantes del daño prescribe a los tres (3) años de la sentencia firme que estableció la indemnización.”</a:t>
            </a:r>
            <a:endParaRPr lang="es-ES_tradnl" sz="2400" b="0" dirty="0"/>
          </a:p>
        </p:txBody>
      </p:sp>
    </p:spTree>
    <p:extLst>
      <p:ext uri="{BB962C8B-B14F-4D97-AF65-F5344CB8AC3E}">
        <p14:creationId xmlns:p14="http://schemas.microsoft.com/office/powerpoint/2010/main" val="1485519902"/>
      </p:ext>
    </p:extLst>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1520" y="304800"/>
            <a:ext cx="8568952" cy="762000"/>
          </a:xfrm>
        </p:spPr>
        <p:txBody>
          <a:bodyPr/>
          <a:lstStyle/>
          <a:p>
            <a:pPr algn="ctr">
              <a:defRPr/>
            </a:pPr>
            <a:r>
              <a:rPr lang="es-ES_tradnl" b="1" dirty="0"/>
              <a:t>SOLUCIÓN FEDERAL</a:t>
            </a:r>
          </a:p>
        </p:txBody>
      </p:sp>
      <p:sp>
        <p:nvSpPr>
          <p:cNvPr id="16387" name="Rectangle 3"/>
          <p:cNvSpPr>
            <a:spLocks noGrp="1" noChangeArrowheads="1"/>
          </p:cNvSpPr>
          <p:nvPr>
            <p:ph type="body" sz="half" idx="1"/>
          </p:nvPr>
        </p:nvSpPr>
        <p:spPr>
          <a:xfrm>
            <a:off x="250825" y="1773238"/>
            <a:ext cx="8534400" cy="4679950"/>
          </a:xfrm>
        </p:spPr>
        <p:txBody>
          <a:bodyPr/>
          <a:lstStyle/>
          <a:p>
            <a:pPr algn="just">
              <a:defRPr/>
            </a:pPr>
            <a:r>
              <a:rPr lang="es-ES_tradnl" sz="2400" dirty="0"/>
              <a:t>Art. 1º del Decreto 196/2015</a:t>
            </a:r>
          </a:p>
          <a:p>
            <a:pPr algn="just">
              <a:defRPr/>
            </a:pPr>
            <a:endParaRPr lang="es-ES_tradnl" sz="2400" dirty="0"/>
          </a:p>
          <a:p>
            <a:pPr marL="0" indent="0" algn="ctr">
              <a:buFont typeface="Wingdings" pitchFamily="2" charset="2"/>
              <a:buNone/>
              <a:defRPr/>
            </a:pPr>
            <a:r>
              <a:rPr lang="es-ES" sz="2400" b="0" i="1" dirty="0"/>
              <a:t>“Los Directores, Síndicos, Consejeros y funcionarios designados por, o a propuesta del ESTADO NACIONAL o de sus entidades, en los órganos sociales de las empresas y sociedades donde tenga participación en el capital social, </a:t>
            </a:r>
            <a:r>
              <a:rPr lang="es-ES" sz="2400" i="1" dirty="0">
                <a:solidFill>
                  <a:srgbClr val="FFFF00"/>
                </a:solidFill>
              </a:rPr>
              <a:t>son funcionarios públicos a los efectos de la delimitación de su responsabilidad </a:t>
            </a:r>
            <a:r>
              <a:rPr lang="es-ES" sz="2400" b="0" i="1" dirty="0"/>
              <a:t>y respecto de los actos realizados en el ejercicio de sus funciones, con las exclusiones previstas en el presente decreto..”</a:t>
            </a:r>
            <a:endParaRPr lang="es-ES_tradnl" sz="2400" b="0" dirty="0"/>
          </a:p>
        </p:txBody>
      </p:sp>
    </p:spTree>
    <p:extLst>
      <p:ext uri="{BB962C8B-B14F-4D97-AF65-F5344CB8AC3E}">
        <p14:creationId xmlns:p14="http://schemas.microsoft.com/office/powerpoint/2010/main" val="1161604144"/>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6048672"/>
          </a:xfrm>
        </p:spPr>
        <p:txBody>
          <a:bodyPr>
            <a:normAutofit fontScale="77500" lnSpcReduction="20000"/>
          </a:bodyPr>
          <a:lstStyle/>
          <a:p>
            <a:pPr algn="ctr">
              <a:buNone/>
            </a:pPr>
            <a:r>
              <a:rPr lang="es-ES" sz="4000" b="1" dirty="0"/>
              <a:t>TITULO I: DISPOSICIONES GENERALES</a:t>
            </a:r>
          </a:p>
          <a:p>
            <a:pPr algn="ctr">
              <a:buNone/>
            </a:pPr>
            <a:r>
              <a:rPr lang="es-ES" sz="4000" b="1" dirty="0"/>
              <a:t>Artículo 1° - </a:t>
            </a:r>
            <a:r>
              <a:rPr lang="es-ES" sz="4000" dirty="0"/>
              <a:t>Ámbito de aplicación</a:t>
            </a:r>
            <a:r>
              <a:rPr lang="es-ES" sz="3400" dirty="0">
                <a:solidFill>
                  <a:schemeClr val="bg1"/>
                </a:solidFill>
              </a:rPr>
              <a:t> </a:t>
            </a:r>
          </a:p>
          <a:p>
            <a:pPr algn="just">
              <a:buNone/>
            </a:pPr>
            <a:endParaRPr lang="es-ES" sz="3400" dirty="0">
              <a:solidFill>
                <a:schemeClr val="bg1"/>
              </a:solidFill>
            </a:endParaRPr>
          </a:p>
          <a:p>
            <a:pPr algn="just">
              <a:buNone/>
            </a:pPr>
            <a:r>
              <a:rPr lang="es-ES" sz="3400" dirty="0"/>
              <a:t>Esta ley rige la responsabilidad patrimonial del Estado en la Provincia de Mendoza por los </a:t>
            </a:r>
            <a:r>
              <a:rPr lang="es-ES" sz="3400" dirty="0">
                <a:solidFill>
                  <a:srgbClr val="FFFF00"/>
                </a:solidFill>
              </a:rPr>
              <a:t>daños causados por sus actividades específicas de Poder Público</a:t>
            </a:r>
            <a:r>
              <a:rPr lang="es-ES" sz="3400" dirty="0"/>
              <a:t>.</a:t>
            </a:r>
          </a:p>
          <a:p>
            <a:pPr algn="just">
              <a:buNone/>
            </a:pPr>
            <a:r>
              <a:rPr lang="es-ES" sz="3400" dirty="0"/>
              <a:t>Las disposiciones de la presente son aplicables a todos los </a:t>
            </a:r>
            <a:r>
              <a:rPr lang="es-ES" sz="3400" dirty="0">
                <a:solidFill>
                  <a:srgbClr val="FFFF00"/>
                </a:solidFill>
              </a:rPr>
              <a:t>sujetos</a:t>
            </a:r>
            <a:r>
              <a:rPr lang="es-ES" sz="3400" dirty="0"/>
              <a:t> que conforman el Sector Público Provincial o Municipal, delimitado por los artículos 4, 77, 191 y concordantes de la Ley N° 8.706. </a:t>
            </a:r>
          </a:p>
          <a:p>
            <a:pPr algn="just">
              <a:buNone/>
            </a:pPr>
            <a:r>
              <a:rPr lang="es-ES" sz="3400" dirty="0"/>
              <a:t>La responsabilidad originada en la actuación de índole comercial, industrial, financiera o cualquier otra que sujetos del Sector Público Provincial desplieguen bajo un </a:t>
            </a:r>
            <a:r>
              <a:rPr lang="es-ES" sz="3400" dirty="0">
                <a:solidFill>
                  <a:srgbClr val="FFFF00"/>
                </a:solidFill>
              </a:rPr>
              <a:t>régimen de derecho común, en igualdad de condiciones y circunstancias al que rige la actividad privada, queda sujeta al sistema de responsabilidad patrimonial propio de dichas relaciones</a:t>
            </a:r>
            <a:r>
              <a:rPr lang="es-ES" sz="3400" dirty="0"/>
              <a:t>.</a:t>
            </a:r>
          </a:p>
          <a:p>
            <a:endParaRPr lang="es-AR" dirty="0"/>
          </a:p>
        </p:txBody>
      </p:sp>
    </p:spTree>
    <p:extLst>
      <p:ext uri="{BB962C8B-B14F-4D97-AF65-F5344CB8AC3E}">
        <p14:creationId xmlns:p14="http://schemas.microsoft.com/office/powerpoint/2010/main" val="164422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79512" y="304800"/>
            <a:ext cx="8712968" cy="762000"/>
          </a:xfrm>
        </p:spPr>
        <p:txBody>
          <a:bodyPr/>
          <a:lstStyle/>
          <a:p>
            <a:pPr algn="ctr">
              <a:defRPr/>
            </a:pPr>
            <a:r>
              <a:rPr lang="es-ES_tradnl" b="1" dirty="0"/>
              <a:t>SOLUCIÓN FEDERAL</a:t>
            </a:r>
          </a:p>
        </p:txBody>
      </p:sp>
      <p:sp>
        <p:nvSpPr>
          <p:cNvPr id="16387" name="Rectangle 3"/>
          <p:cNvSpPr>
            <a:spLocks noGrp="1" noChangeArrowheads="1"/>
          </p:cNvSpPr>
          <p:nvPr>
            <p:ph type="body" sz="half" idx="1"/>
          </p:nvPr>
        </p:nvSpPr>
        <p:spPr>
          <a:xfrm>
            <a:off x="250825" y="1341438"/>
            <a:ext cx="8534400" cy="5111750"/>
          </a:xfrm>
        </p:spPr>
        <p:txBody>
          <a:bodyPr/>
          <a:lstStyle/>
          <a:p>
            <a:pPr algn="just">
              <a:defRPr/>
            </a:pPr>
            <a:r>
              <a:rPr lang="es-ES_tradnl" sz="2400" dirty="0"/>
              <a:t>Art. 2º del Decreto 196/2015</a:t>
            </a:r>
          </a:p>
          <a:p>
            <a:pPr algn="just">
              <a:defRPr/>
            </a:pPr>
            <a:endParaRPr lang="es-ES_tradnl" sz="2400" dirty="0"/>
          </a:p>
          <a:p>
            <a:pPr marL="0" indent="0" algn="ctr">
              <a:buFont typeface="Wingdings" pitchFamily="2" charset="2"/>
              <a:buNone/>
              <a:defRPr/>
            </a:pPr>
            <a:r>
              <a:rPr lang="es-ES" sz="2400" b="0" i="1" dirty="0"/>
              <a:t>“El Estado Nacional </a:t>
            </a:r>
            <a:r>
              <a:rPr lang="es-ES" sz="2400" i="1" dirty="0">
                <a:solidFill>
                  <a:srgbClr val="FFFF00"/>
                </a:solidFill>
              </a:rPr>
              <a:t>garantiza la indemnidad </a:t>
            </a:r>
            <a:r>
              <a:rPr lang="es-ES" sz="2400" b="0" i="1" dirty="0">
                <a:solidFill>
                  <a:srgbClr val="FFFF00"/>
                </a:solidFill>
              </a:rPr>
              <a:t>de los funcionarios </a:t>
            </a:r>
            <a:r>
              <a:rPr lang="es-ES" sz="2400" b="0" i="1" dirty="0"/>
              <a:t>mencionados en el Artículo 1° del presente decreto, que durante el ejercicio de esas funciones o luego de cesado en ellas, fueren demandados, intimados, requeridos, denunciados, querellados o imputados por el ejercicio de tales responsabilidades; debiendo brindar a través de las jurisdicciones y/o entidades estatales correspondientes, la </a:t>
            </a:r>
            <a:r>
              <a:rPr lang="es-ES" sz="2400" i="1" dirty="0"/>
              <a:t>asistencia especializada </a:t>
            </a:r>
            <a:r>
              <a:rPr lang="es-ES" sz="2400" b="0" i="1" dirty="0"/>
              <a:t>necesaria para asegurar su defensa, representación o patrocinio legal…</a:t>
            </a:r>
            <a:endParaRPr lang="es-ES_tradnl" sz="2400" b="0" dirty="0"/>
          </a:p>
        </p:txBody>
      </p:sp>
    </p:spTree>
    <p:extLst>
      <p:ext uri="{BB962C8B-B14F-4D97-AF65-F5344CB8AC3E}">
        <p14:creationId xmlns:p14="http://schemas.microsoft.com/office/powerpoint/2010/main" val="2850774058"/>
      </p:ext>
    </p:extLst>
  </p:cSld>
  <p:clrMapOvr>
    <a:masterClrMapping/>
  </p:clrMapOvr>
  <p:transition spd="slow">
    <p:wipe dir="r"/>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304800"/>
            <a:ext cx="7772400" cy="762000"/>
          </a:xfrm>
        </p:spPr>
        <p:txBody>
          <a:bodyPr/>
          <a:lstStyle/>
          <a:p>
            <a:pPr algn="ctr">
              <a:defRPr/>
            </a:pPr>
            <a:r>
              <a:rPr lang="es-ES_tradnl" b="1" dirty="0"/>
              <a:t>SOLUCIÓN FEDERAL</a:t>
            </a:r>
          </a:p>
        </p:txBody>
      </p:sp>
      <p:sp>
        <p:nvSpPr>
          <p:cNvPr id="16387" name="Rectangle 3"/>
          <p:cNvSpPr>
            <a:spLocks noGrp="1" noChangeArrowheads="1"/>
          </p:cNvSpPr>
          <p:nvPr>
            <p:ph type="body" sz="half" idx="1"/>
          </p:nvPr>
        </p:nvSpPr>
        <p:spPr>
          <a:xfrm>
            <a:off x="250825" y="1341438"/>
            <a:ext cx="8534400" cy="5111750"/>
          </a:xfrm>
        </p:spPr>
        <p:txBody>
          <a:bodyPr/>
          <a:lstStyle/>
          <a:p>
            <a:pPr algn="just">
              <a:defRPr/>
            </a:pPr>
            <a:r>
              <a:rPr lang="es-ES_tradnl" sz="2400" dirty="0"/>
              <a:t>Art. 2º del Decreto 196/2015</a:t>
            </a:r>
          </a:p>
          <a:p>
            <a:pPr algn="just">
              <a:defRPr/>
            </a:pPr>
            <a:endParaRPr lang="es-ES_tradnl" sz="2400" dirty="0"/>
          </a:p>
          <a:p>
            <a:pPr marL="0" indent="0" algn="ctr">
              <a:buFont typeface="Wingdings" pitchFamily="2" charset="2"/>
              <a:buNone/>
              <a:defRPr/>
            </a:pPr>
            <a:r>
              <a:rPr lang="es-ES" sz="2400" b="0" i="1" dirty="0"/>
              <a:t>“… No procederá la referida asistencia cuando se determine la existencia de </a:t>
            </a:r>
            <a:r>
              <a:rPr lang="es-ES" sz="2400" i="1" dirty="0">
                <a:solidFill>
                  <a:srgbClr val="FFFF00"/>
                </a:solidFill>
              </a:rPr>
              <a:t>dolo o culpa grave </a:t>
            </a:r>
            <a:r>
              <a:rPr lang="es-ES" sz="2400" i="1" dirty="0"/>
              <a:t>en el ejercicio de las funciones </a:t>
            </a:r>
            <a:r>
              <a:rPr lang="es-ES" sz="2400" b="0" i="1" dirty="0"/>
              <a:t>por parte del Director, Síndico, Consejero o funcionario, o cuando en su actuación aquéllos </a:t>
            </a:r>
            <a:r>
              <a:rPr lang="es-ES" sz="2400" i="1" dirty="0"/>
              <a:t>no hubieren actuado con ajuste a las normas, reglamentos, directivas, recomendaciones u órdenes emanadas de las autoridades competentes</a:t>
            </a:r>
            <a:r>
              <a:rPr lang="es-ES" sz="2400" b="0" i="1" dirty="0"/>
              <a:t> de la jurisdicción, organismo o entidad que ejerza la representación de los derechos accionarios de las participaciones del Estado Nacional, o en su caso del organismo de control del que dependan. …”</a:t>
            </a:r>
            <a:endParaRPr lang="es-ES_tradnl" sz="2400" b="0" dirty="0"/>
          </a:p>
        </p:txBody>
      </p:sp>
    </p:spTree>
    <p:extLst>
      <p:ext uri="{BB962C8B-B14F-4D97-AF65-F5344CB8AC3E}">
        <p14:creationId xmlns:p14="http://schemas.microsoft.com/office/powerpoint/2010/main" val="3912357474"/>
      </p:ext>
    </p:extLst>
  </p:cSld>
  <p:clrMapOvr>
    <a:masterClrMapping/>
  </p:clrMapOvr>
  <p:transition spd="slow">
    <p:wipe dir="r"/>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23888" y="633410"/>
            <a:ext cx="7772400" cy="1143273"/>
          </a:xfrm>
        </p:spPr>
        <p:txBody>
          <a:bodyPr/>
          <a:lstStyle/>
          <a:p>
            <a:pPr algn="ctr">
              <a:defRPr/>
            </a:pPr>
            <a:r>
              <a:rPr lang="es-ES_tradnl" b="1" dirty="0"/>
              <a:t>COMPETENCIA JUDICIAL</a:t>
            </a:r>
            <a:endParaRPr lang="es-ES" b="1" dirty="0"/>
          </a:p>
        </p:txBody>
      </p:sp>
      <p:sp>
        <p:nvSpPr>
          <p:cNvPr id="35844" name="Rectangle 4"/>
          <p:cNvSpPr>
            <a:spLocks noGrp="1" noChangeArrowheads="1"/>
          </p:cNvSpPr>
          <p:nvPr>
            <p:ph type="body" sz="half" idx="1"/>
          </p:nvPr>
        </p:nvSpPr>
        <p:spPr>
          <a:xfrm>
            <a:off x="395288" y="2348880"/>
            <a:ext cx="8229600" cy="2880320"/>
          </a:xfrm>
        </p:spPr>
        <p:txBody>
          <a:bodyPr anchor="ctr"/>
          <a:lstStyle/>
          <a:p>
            <a:pPr algn="just">
              <a:lnSpc>
                <a:spcPct val="90000"/>
              </a:lnSpc>
            </a:pPr>
            <a:r>
              <a:rPr lang="es-MX" b="0" dirty="0">
                <a:solidFill>
                  <a:srgbClr val="FF0000"/>
                </a:solidFill>
              </a:rPr>
              <a:t>distinción</a:t>
            </a:r>
            <a:r>
              <a:rPr lang="es-MX" b="0" dirty="0"/>
              <a:t> </a:t>
            </a:r>
          </a:p>
          <a:p>
            <a:pPr marL="0" indent="0" algn="just">
              <a:lnSpc>
                <a:spcPct val="90000"/>
              </a:lnSpc>
              <a:buNone/>
            </a:pPr>
            <a:r>
              <a:rPr lang="es-MX" dirty="0"/>
              <a:t>	</a:t>
            </a:r>
          </a:p>
          <a:p>
            <a:pPr marL="0" indent="0" algn="just">
              <a:lnSpc>
                <a:spcPct val="90000"/>
              </a:lnSpc>
              <a:buNone/>
            </a:pPr>
            <a:r>
              <a:rPr lang="es-MX" b="0" dirty="0"/>
              <a:t>	acción </a:t>
            </a:r>
            <a:r>
              <a:rPr lang="es-MX" i="1" dirty="0"/>
              <a:t>autónoma</a:t>
            </a:r>
            <a:r>
              <a:rPr lang="es-MX" b="0" dirty="0"/>
              <a:t> o </a:t>
            </a:r>
            <a:r>
              <a:rPr lang="es-MX" i="1" dirty="0"/>
              <a:t>accesoria</a:t>
            </a:r>
            <a:r>
              <a:rPr lang="es-MX" b="0" dirty="0"/>
              <a:t> de DyP (Ley 8.808)</a:t>
            </a:r>
            <a:endParaRPr lang="es-ES" b="0" dirty="0"/>
          </a:p>
        </p:txBody>
      </p:sp>
      <p:sp>
        <p:nvSpPr>
          <p:cNvPr id="3" name="Rectangle 4">
            <a:extLst>
              <a:ext uri="{FF2B5EF4-FFF2-40B4-BE49-F238E27FC236}">
                <a16:creationId xmlns:a16="http://schemas.microsoft.com/office/drawing/2014/main" id="{B5DF89D4-E104-B2FB-AFE9-CAF80FBB4D2B}"/>
              </a:ext>
            </a:extLst>
          </p:cNvPr>
          <p:cNvSpPr txBox="1">
            <a:spLocks noChangeArrowheads="1"/>
          </p:cNvSpPr>
          <p:nvPr/>
        </p:nvSpPr>
        <p:spPr>
          <a:xfrm>
            <a:off x="395288" y="2200998"/>
            <a:ext cx="8229600" cy="288032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gn="just">
              <a:lnSpc>
                <a:spcPct val="90000"/>
              </a:lnSpc>
            </a:pPr>
            <a:endParaRPr lang="es-MX" dirty="0"/>
          </a:p>
          <a:p>
            <a:pPr marL="0" indent="0" algn="just">
              <a:lnSpc>
                <a:spcPct val="90000"/>
              </a:lnSpc>
              <a:buFont typeface="Arial" pitchFamily="34" charset="0"/>
              <a:buNone/>
            </a:pPr>
            <a:r>
              <a:rPr lang="es-MX" dirty="0"/>
              <a:t>	</a:t>
            </a:r>
          </a:p>
          <a:p>
            <a:pPr marL="0" indent="0" algn="just">
              <a:lnSpc>
                <a:spcPct val="90000"/>
              </a:lnSpc>
              <a:buFont typeface="Arial" pitchFamily="34" charset="0"/>
              <a:buNone/>
            </a:pPr>
            <a:r>
              <a:rPr lang="es-MX" dirty="0"/>
              <a:t>	</a:t>
            </a:r>
            <a:endParaRPr lang="es-ES" dirty="0"/>
          </a:p>
        </p:txBody>
      </p:sp>
    </p:spTree>
    <p:extLst>
      <p:ext uri="{BB962C8B-B14F-4D97-AF65-F5344CB8AC3E}">
        <p14:creationId xmlns:p14="http://schemas.microsoft.com/office/powerpoint/2010/main" val="1345971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6048672"/>
          </a:xfrm>
        </p:spPr>
        <p:txBody>
          <a:bodyPr/>
          <a:lstStyle/>
          <a:p>
            <a:pPr>
              <a:buNone/>
            </a:pPr>
            <a:r>
              <a:rPr lang="es-ES" b="1" dirty="0">
                <a:solidFill>
                  <a:schemeClr val="accent6">
                    <a:lumMod val="60000"/>
                    <a:lumOff val="40000"/>
                  </a:schemeClr>
                </a:solidFill>
              </a:rPr>
              <a:t>Art. 5° - </a:t>
            </a:r>
            <a:r>
              <a:rPr lang="es-ES" dirty="0">
                <a:solidFill>
                  <a:schemeClr val="accent6">
                    <a:lumMod val="60000"/>
                    <a:lumOff val="40000"/>
                  </a:schemeClr>
                </a:solidFill>
              </a:rPr>
              <a:t>Alcance de la reparación.</a:t>
            </a:r>
          </a:p>
          <a:p>
            <a:pPr>
              <a:buNone/>
            </a:pPr>
            <a:r>
              <a:rPr lang="es-ES" dirty="0">
                <a:solidFill>
                  <a:schemeClr val="bg1"/>
                </a:solidFill>
              </a:rPr>
              <a:t> </a:t>
            </a:r>
          </a:p>
          <a:p>
            <a:pPr algn="just">
              <a:buNone/>
            </a:pPr>
            <a:r>
              <a:rPr lang="es-ES" dirty="0"/>
              <a:t>La reparación del daño debe ser plena, de conformidad a lo previsto por el artículo 1740 del </a:t>
            </a:r>
            <a:r>
              <a:rPr lang="es-ES" dirty="0" err="1"/>
              <a:t>CCyCN</a:t>
            </a:r>
            <a:r>
              <a:rPr lang="es-ES" dirty="0"/>
              <a:t>, salvo las limitaciones que establece esta ley, que surjan de leyes especiales o resulten razonables de conformidad a los principios de atenuación de la responsabilidad previstos por el artículo 1742 del </a:t>
            </a:r>
            <a:r>
              <a:rPr lang="es-ES" dirty="0" err="1"/>
              <a:t>CCyCN</a:t>
            </a:r>
            <a:r>
              <a:rPr lang="es-ES" dirty="0"/>
              <a:t>.</a:t>
            </a:r>
            <a:endParaRPr lang="es-AR" dirty="0"/>
          </a:p>
        </p:txBody>
      </p:sp>
    </p:spTree>
    <p:extLst>
      <p:ext uri="{BB962C8B-B14F-4D97-AF65-F5344CB8AC3E}">
        <p14:creationId xmlns:p14="http://schemas.microsoft.com/office/powerpoint/2010/main" val="34837763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5793507"/>
          </a:xfrm>
        </p:spPr>
        <p:txBody>
          <a:bodyPr>
            <a:noAutofit/>
          </a:bodyPr>
          <a:lstStyle/>
          <a:p>
            <a:pPr>
              <a:buNone/>
            </a:pPr>
            <a:r>
              <a:rPr lang="es-ES" sz="2800" b="1" i="1" dirty="0">
                <a:solidFill>
                  <a:schemeClr val="accent6">
                    <a:lumMod val="60000"/>
                    <a:lumOff val="40000"/>
                  </a:schemeClr>
                </a:solidFill>
              </a:rPr>
              <a:t>Artículo 1740 -  </a:t>
            </a:r>
            <a:r>
              <a:rPr lang="es-ES" sz="2800" i="1" dirty="0">
                <a:solidFill>
                  <a:schemeClr val="accent6">
                    <a:lumMod val="60000"/>
                    <a:lumOff val="40000"/>
                  </a:schemeClr>
                </a:solidFill>
              </a:rPr>
              <a:t>Reparación plena.</a:t>
            </a:r>
          </a:p>
          <a:p>
            <a:pPr>
              <a:buNone/>
            </a:pPr>
            <a:endParaRPr lang="es-ES" sz="2300" i="1" dirty="0">
              <a:solidFill>
                <a:schemeClr val="bg1"/>
              </a:solidFill>
            </a:endParaRPr>
          </a:p>
          <a:p>
            <a:pPr algn="just">
              <a:buNone/>
            </a:pPr>
            <a:r>
              <a:rPr lang="es-ES" sz="2300" i="1" dirty="0"/>
              <a:t> </a:t>
            </a:r>
            <a:r>
              <a:rPr lang="es-ES" sz="2400" i="1" dirty="0"/>
              <a:t>La reparación del daño debe ser plena. Consiste en la restitución de la situación del damnificado al estado anterior al hecho dañoso, sea por el pago en dinero o en especie. La víctima puede optar por el reintegro específico, excepto que sea parcial o totalmente imposible, excesivamente oneroso o abusivo, en cuyo caso se debe fijar en dinero. En el caso de daños derivados de la lesión del honor, la intimidad o la identidad personal, el juez puede, a pedido de parte, ordenar la publicación de la sentencia, o de sus partes pertinentes, a costa del responsable. </a:t>
            </a:r>
          </a:p>
        </p:txBody>
      </p:sp>
    </p:spTree>
    <p:extLst>
      <p:ext uri="{BB962C8B-B14F-4D97-AF65-F5344CB8AC3E}">
        <p14:creationId xmlns:p14="http://schemas.microsoft.com/office/powerpoint/2010/main" val="18588195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5793507"/>
          </a:xfrm>
        </p:spPr>
        <p:txBody>
          <a:bodyPr>
            <a:noAutofit/>
          </a:bodyPr>
          <a:lstStyle/>
          <a:p>
            <a:pPr algn="just">
              <a:buNone/>
            </a:pPr>
            <a:endParaRPr lang="es-ES" sz="2300" i="1" dirty="0"/>
          </a:p>
          <a:p>
            <a:pPr algn="just">
              <a:buNone/>
            </a:pPr>
            <a:r>
              <a:rPr lang="es-ES" sz="2800" i="1" dirty="0">
                <a:solidFill>
                  <a:schemeClr val="accent6">
                    <a:lumMod val="60000"/>
                    <a:lumOff val="40000"/>
                  </a:schemeClr>
                </a:solidFill>
              </a:rPr>
              <a:t>Artículo 1742 - Atenuación de la responsabilidad.</a:t>
            </a:r>
          </a:p>
          <a:p>
            <a:pPr>
              <a:buNone/>
            </a:pPr>
            <a:r>
              <a:rPr lang="es-ES" sz="2300" i="1" dirty="0"/>
              <a:t> </a:t>
            </a:r>
          </a:p>
          <a:p>
            <a:pPr algn="just">
              <a:buNone/>
            </a:pPr>
            <a:r>
              <a:rPr lang="es-ES" sz="2800" i="1" dirty="0"/>
              <a:t>El juez, al fijar la indemnización, puede atenuarla si es equitativo en función del patrimonio del deudor, la situación personal de la víctima y las circunstancias del hecho. Esta facultad no es aplicable en caso de dolo del responsable.</a:t>
            </a:r>
            <a:endParaRPr lang="es-AR" sz="2800" i="1" dirty="0"/>
          </a:p>
        </p:txBody>
      </p:sp>
    </p:spTree>
    <p:extLst>
      <p:ext uri="{BB962C8B-B14F-4D97-AF65-F5344CB8AC3E}">
        <p14:creationId xmlns:p14="http://schemas.microsoft.com/office/powerpoint/2010/main" val="41763107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6120680"/>
          </a:xfrm>
        </p:spPr>
        <p:txBody>
          <a:bodyPr/>
          <a:lstStyle/>
          <a:p>
            <a:pPr>
              <a:buNone/>
            </a:pPr>
            <a:r>
              <a:rPr lang="es-ES" sz="3600" b="1" dirty="0">
                <a:solidFill>
                  <a:schemeClr val="accent6">
                    <a:lumMod val="40000"/>
                    <a:lumOff val="60000"/>
                  </a:schemeClr>
                </a:solidFill>
              </a:rPr>
              <a:t>Art. 9° - </a:t>
            </a:r>
            <a:r>
              <a:rPr lang="es-ES" sz="3600" dirty="0">
                <a:solidFill>
                  <a:schemeClr val="accent6">
                    <a:lumMod val="40000"/>
                    <a:lumOff val="60000"/>
                  </a:schemeClr>
                </a:solidFill>
              </a:rPr>
              <a:t>Naturaleza accesoria de la responsabilidad. </a:t>
            </a:r>
          </a:p>
          <a:p>
            <a:pPr>
              <a:buNone/>
            </a:pPr>
            <a:endParaRPr lang="es-ES" dirty="0"/>
          </a:p>
          <a:p>
            <a:pPr algn="just">
              <a:buNone/>
            </a:pPr>
            <a:r>
              <a:rPr lang="es-ES" dirty="0"/>
              <a:t>El interesado puede deducir la acción indemnizatoria juntamente con la de nulidad de los actos administrativos, conforme lo previsto en la Ley N° 3.918, o después de finalizado el proceso de anulación o de inconstitucionalidad que le sirven de presupuesto.</a:t>
            </a:r>
            <a:endParaRPr lang="es-AR" dirty="0"/>
          </a:p>
        </p:txBody>
      </p:sp>
    </p:spTree>
    <p:extLst>
      <p:ext uri="{BB962C8B-B14F-4D97-AF65-F5344CB8AC3E}">
        <p14:creationId xmlns:p14="http://schemas.microsoft.com/office/powerpoint/2010/main" val="16866230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6264696"/>
          </a:xfrm>
        </p:spPr>
        <p:txBody>
          <a:bodyPr>
            <a:noAutofit/>
          </a:bodyPr>
          <a:lstStyle/>
          <a:p>
            <a:pPr algn="ctr">
              <a:buNone/>
            </a:pPr>
            <a:r>
              <a:rPr lang="es-ES" sz="2400" b="1" dirty="0">
                <a:solidFill>
                  <a:schemeClr val="accent6">
                    <a:lumMod val="40000"/>
                    <a:lumOff val="60000"/>
                  </a:schemeClr>
                </a:solidFill>
              </a:rPr>
              <a:t>CAPÍTULO III: SUPUESTOS ESPECIALES DE RESPONSABILIDAD</a:t>
            </a:r>
          </a:p>
          <a:p>
            <a:pPr algn="just">
              <a:buNone/>
            </a:pPr>
            <a:r>
              <a:rPr lang="es-ES" sz="2000" b="1" dirty="0">
                <a:solidFill>
                  <a:schemeClr val="accent6">
                    <a:lumMod val="40000"/>
                    <a:lumOff val="60000"/>
                  </a:schemeClr>
                </a:solidFill>
              </a:rPr>
              <a:t>Art. 12 - </a:t>
            </a:r>
            <a:r>
              <a:rPr lang="es-ES" sz="2000" dirty="0">
                <a:solidFill>
                  <a:schemeClr val="accent6">
                    <a:lumMod val="40000"/>
                    <a:lumOff val="60000"/>
                  </a:schemeClr>
                </a:solidFill>
              </a:rPr>
              <a:t>Responsabilidad por el </a:t>
            </a:r>
            <a:r>
              <a:rPr lang="es-ES" sz="2000" dirty="0">
                <a:solidFill>
                  <a:srgbClr val="FFFF00"/>
                </a:solidFill>
              </a:rPr>
              <a:t>riesgo o vicio de las cosas.</a:t>
            </a:r>
            <a:r>
              <a:rPr lang="es-ES" sz="2000" dirty="0">
                <a:solidFill>
                  <a:schemeClr val="accent6">
                    <a:lumMod val="40000"/>
                    <a:lumOff val="60000"/>
                  </a:schemeClr>
                </a:solidFill>
              </a:rPr>
              <a:t>  </a:t>
            </a:r>
            <a:r>
              <a:rPr lang="es-ES" sz="2000" dirty="0"/>
              <a:t>El Estado responde en cuanto dueño o guardián del daño causado por el vicio o riesgo de las cosas de que se sirve, salvo que su uso especial haya sido otorgado a particulares o a otras personas por las que no deba responder en forma directa. Tal responsabilidad es objetiva y se exime ante el caso fortuito o fuerza mayor o si se prueba que la cosa fue usada en contra de su voluntad expresa o presunta.</a:t>
            </a:r>
          </a:p>
          <a:p>
            <a:pPr algn="just">
              <a:buNone/>
            </a:pPr>
            <a:r>
              <a:rPr lang="es-ES" sz="2000" dirty="0">
                <a:solidFill>
                  <a:schemeClr val="accent6">
                    <a:lumMod val="40000"/>
                    <a:lumOff val="60000"/>
                  </a:schemeClr>
                </a:solidFill>
              </a:rPr>
              <a:t>Responsabilidad derivada de ciertas </a:t>
            </a:r>
            <a:r>
              <a:rPr lang="es-ES" sz="2000" dirty="0">
                <a:solidFill>
                  <a:srgbClr val="FFFF00"/>
                </a:solidFill>
              </a:rPr>
              <a:t>actividades peligrosas. </a:t>
            </a:r>
            <a:r>
              <a:rPr lang="es-ES" sz="2000" dirty="0"/>
              <a:t>El Estado también responde objetivamente por el daño causado por la realización de aquellas actividades que sean riesgosas o peligrosas por su naturaleza, por los medios empleados, por las circunstancias de su realización o así expresamente declaradas por Ley.</a:t>
            </a:r>
          </a:p>
          <a:p>
            <a:pPr algn="just">
              <a:buNone/>
            </a:pPr>
            <a:r>
              <a:rPr lang="es-ES" sz="2000" dirty="0">
                <a:solidFill>
                  <a:schemeClr val="accent6">
                    <a:lumMod val="40000"/>
                    <a:lumOff val="60000"/>
                  </a:schemeClr>
                </a:solidFill>
              </a:rPr>
              <a:t>Remisión.</a:t>
            </a:r>
            <a:r>
              <a:rPr lang="es-ES" sz="2000" dirty="0">
                <a:solidFill>
                  <a:srgbClr val="C00000"/>
                </a:solidFill>
              </a:rPr>
              <a:t> </a:t>
            </a:r>
            <a:r>
              <a:rPr lang="es-ES" sz="2000" dirty="0"/>
              <a:t>En los supuestos comprendidos en los párrafos anteriores del presente artículo, la responsabilidad del Estado se rige por las normas del Título II, Capítulo I de la presente ley.</a:t>
            </a:r>
          </a:p>
          <a:p>
            <a:endParaRPr lang="es-AR" sz="1600" dirty="0"/>
          </a:p>
        </p:txBody>
      </p:sp>
    </p:spTree>
    <p:extLst>
      <p:ext uri="{BB962C8B-B14F-4D97-AF65-F5344CB8AC3E}">
        <p14:creationId xmlns:p14="http://schemas.microsoft.com/office/powerpoint/2010/main" val="15724547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60648"/>
            <a:ext cx="8229600" cy="906264"/>
          </a:xfrm>
        </p:spPr>
        <p:txBody>
          <a:bodyPr>
            <a:noAutofit/>
          </a:bodyPr>
          <a:lstStyle/>
          <a:p>
            <a:pPr algn="ctr"/>
            <a:r>
              <a:rPr lang="es-ES" sz="3200" b="1" dirty="0">
                <a:solidFill>
                  <a:schemeClr val="accent6">
                    <a:lumMod val="40000"/>
                    <a:lumOff val="60000"/>
                  </a:schemeClr>
                </a:solidFill>
              </a:rPr>
              <a:t>CAPÍTULO III: SUPUESTOS ESPECIALES DE RESPONSABILIDAD</a:t>
            </a:r>
          </a:p>
        </p:txBody>
      </p:sp>
      <p:sp>
        <p:nvSpPr>
          <p:cNvPr id="6" name="5 Marcador de contenido"/>
          <p:cNvSpPr>
            <a:spLocks noGrp="1"/>
          </p:cNvSpPr>
          <p:nvPr>
            <p:ph sz="quarter" idx="4"/>
          </p:nvPr>
        </p:nvSpPr>
        <p:spPr>
          <a:xfrm>
            <a:off x="251520" y="1268760"/>
            <a:ext cx="8712968" cy="5184576"/>
          </a:xfrm>
        </p:spPr>
        <p:txBody>
          <a:bodyPr anchor="ctr"/>
          <a:lstStyle/>
          <a:p>
            <a:pPr marL="0" indent="0">
              <a:buNone/>
            </a:pPr>
            <a:r>
              <a:rPr lang="es-ES" dirty="0"/>
              <a:t>Art. 13: daños </a:t>
            </a:r>
            <a:r>
              <a:rPr lang="es-ES" dirty="0">
                <a:solidFill>
                  <a:srgbClr val="FFFF00"/>
                </a:solidFill>
              </a:rPr>
              <a:t>concesionarios</a:t>
            </a:r>
            <a:r>
              <a:rPr lang="es-ES" dirty="0"/>
              <a:t> o </a:t>
            </a:r>
            <a:r>
              <a:rPr lang="es-ES" dirty="0">
                <a:solidFill>
                  <a:srgbClr val="FFFF00"/>
                </a:solidFill>
              </a:rPr>
              <a:t>contratistas</a:t>
            </a:r>
          </a:p>
          <a:p>
            <a:pPr marL="0" indent="0">
              <a:buNone/>
            </a:pPr>
            <a:r>
              <a:rPr lang="es-ES" dirty="0"/>
              <a:t>Art. 14: responsabilidad </a:t>
            </a:r>
            <a:r>
              <a:rPr lang="es-ES" dirty="0">
                <a:solidFill>
                  <a:srgbClr val="FFFF00"/>
                </a:solidFill>
              </a:rPr>
              <a:t>establecimientos educativos</a:t>
            </a:r>
          </a:p>
          <a:p>
            <a:pPr marL="0" indent="0">
              <a:buNone/>
            </a:pPr>
            <a:r>
              <a:rPr lang="es-ES" dirty="0"/>
              <a:t>Art. 15: responsabilidad por </a:t>
            </a:r>
            <a:r>
              <a:rPr lang="es-ES" dirty="0">
                <a:solidFill>
                  <a:srgbClr val="FFFF00"/>
                </a:solidFill>
              </a:rPr>
              <a:t>prestación directa de SP</a:t>
            </a:r>
          </a:p>
          <a:p>
            <a:pPr marL="0" indent="0">
              <a:buNone/>
            </a:pPr>
            <a:r>
              <a:rPr lang="es-ES" dirty="0"/>
              <a:t>Art. 16: responsabilidad </a:t>
            </a:r>
            <a:r>
              <a:rPr lang="es-ES" dirty="0">
                <a:solidFill>
                  <a:srgbClr val="FFFF00"/>
                </a:solidFill>
              </a:rPr>
              <a:t>personal de funcionarios</a:t>
            </a:r>
            <a:r>
              <a:rPr lang="es-ES" dirty="0"/>
              <a:t>. Coordinación con la RE y prescripción trienal acción directa de particulares y repetición del estado</a:t>
            </a:r>
          </a:p>
          <a:p>
            <a:r>
              <a:rPr lang="es-ES" u="sng" dirty="0">
                <a:solidFill>
                  <a:schemeClr val="accent6">
                    <a:lumMod val="40000"/>
                    <a:lumOff val="60000"/>
                  </a:schemeClr>
                </a:solidFill>
              </a:rPr>
              <a:t>Tít. III Responsabilidad </a:t>
            </a:r>
            <a:r>
              <a:rPr lang="es-ES" u="sng" dirty="0">
                <a:solidFill>
                  <a:srgbClr val="FFFF00"/>
                </a:solidFill>
              </a:rPr>
              <a:t>contractual</a:t>
            </a:r>
          </a:p>
          <a:p>
            <a:pPr marL="0" indent="0">
              <a:buNone/>
            </a:pPr>
            <a:r>
              <a:rPr lang="es-ES" dirty="0"/>
              <a:t>Art. 17: leyes especiales y analogía Der público o común</a:t>
            </a:r>
          </a:p>
          <a:p>
            <a:r>
              <a:rPr lang="es-ES" u="sng" dirty="0">
                <a:solidFill>
                  <a:schemeClr val="accent6">
                    <a:lumMod val="40000"/>
                    <a:lumOff val="60000"/>
                  </a:schemeClr>
                </a:solidFill>
              </a:rPr>
              <a:t>Tít. IV Del </a:t>
            </a:r>
            <a:r>
              <a:rPr lang="es-ES" u="sng" dirty="0">
                <a:solidFill>
                  <a:srgbClr val="FFFF00"/>
                </a:solidFill>
              </a:rPr>
              <a:t>cumplimiento de las sentencias</a:t>
            </a:r>
          </a:p>
          <a:p>
            <a:pPr marL="0" indent="0">
              <a:buNone/>
            </a:pPr>
            <a:r>
              <a:rPr lang="es-ES" dirty="0"/>
              <a:t>Art. 18: modificatorio art. 54 LAF</a:t>
            </a:r>
          </a:p>
          <a:p>
            <a:pPr marL="0" indent="0">
              <a:buNone/>
            </a:pPr>
            <a:r>
              <a:rPr lang="es-ES" dirty="0"/>
              <a:t>Art. 19: las </a:t>
            </a:r>
            <a:r>
              <a:rPr lang="es-ES" dirty="0">
                <a:solidFill>
                  <a:srgbClr val="FFFF00"/>
                </a:solidFill>
              </a:rPr>
              <a:t>sanciones conminatorias</a:t>
            </a:r>
          </a:p>
        </p:txBody>
      </p:sp>
    </p:spTree>
    <p:extLst>
      <p:ext uri="{BB962C8B-B14F-4D97-AF65-F5344CB8AC3E}">
        <p14:creationId xmlns:p14="http://schemas.microsoft.com/office/powerpoint/2010/main" val="21344830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09F9B3-CDA6-A681-14AB-9403AF17AE25}"/>
              </a:ext>
            </a:extLst>
          </p:cNvPr>
          <p:cNvSpPr>
            <a:spLocks noGrp="1"/>
          </p:cNvSpPr>
          <p:nvPr>
            <p:ph type="title"/>
          </p:nvPr>
        </p:nvSpPr>
        <p:spPr/>
        <p:txBody>
          <a:bodyPr>
            <a:normAutofit fontScale="90000"/>
          </a:bodyPr>
          <a:lstStyle/>
          <a:p>
            <a:r>
              <a:rPr lang="es-AR" dirty="0">
                <a:solidFill>
                  <a:srgbClr val="FFFF00"/>
                </a:solidFill>
              </a:rPr>
              <a:t>FUNCIÓN PREVENTIVA DE LA RESPONSABILIDAD Y EL ESTADO</a:t>
            </a:r>
          </a:p>
        </p:txBody>
      </p:sp>
      <p:sp>
        <p:nvSpPr>
          <p:cNvPr id="3" name="Marcador de texto 2">
            <a:extLst>
              <a:ext uri="{FF2B5EF4-FFF2-40B4-BE49-F238E27FC236}">
                <a16:creationId xmlns:a16="http://schemas.microsoft.com/office/drawing/2014/main" id="{64260BB6-590C-BFAD-8E13-1FE0F7285414}"/>
              </a:ext>
            </a:extLst>
          </p:cNvPr>
          <p:cNvSpPr>
            <a:spLocks noGrp="1"/>
          </p:cNvSpPr>
          <p:nvPr>
            <p:ph type="body" idx="1"/>
          </p:nvPr>
        </p:nvSpPr>
        <p:spPr>
          <a:xfrm>
            <a:off x="451998" y="1951654"/>
            <a:ext cx="8229600" cy="639762"/>
          </a:xfrm>
        </p:spPr>
        <p:txBody>
          <a:bodyPr>
            <a:normAutofit/>
          </a:bodyPr>
          <a:lstStyle/>
          <a:p>
            <a:pPr algn="ctr"/>
            <a:r>
              <a:rPr lang="es-AR" dirty="0">
                <a:solidFill>
                  <a:srgbClr val="FF0000"/>
                </a:solidFill>
              </a:rPr>
              <a:t>OBSTÁCULO </a:t>
            </a:r>
            <a:r>
              <a:rPr lang="es-AR" b="0" dirty="0"/>
              <a:t>(exclusión arts.  1708, 1710-1713)</a:t>
            </a:r>
          </a:p>
        </p:txBody>
      </p:sp>
      <p:sp>
        <p:nvSpPr>
          <p:cNvPr id="4" name="Marcador de contenido 3">
            <a:extLst>
              <a:ext uri="{FF2B5EF4-FFF2-40B4-BE49-F238E27FC236}">
                <a16:creationId xmlns:a16="http://schemas.microsoft.com/office/drawing/2014/main" id="{21B70CBB-EE0F-1D81-8923-B611570A3190}"/>
              </a:ext>
            </a:extLst>
          </p:cNvPr>
          <p:cNvSpPr>
            <a:spLocks noGrp="1"/>
          </p:cNvSpPr>
          <p:nvPr>
            <p:ph sz="half" idx="2"/>
          </p:nvPr>
        </p:nvSpPr>
        <p:spPr>
          <a:xfrm>
            <a:off x="476293" y="2708920"/>
            <a:ext cx="8003232" cy="4032448"/>
          </a:xfrm>
        </p:spPr>
        <p:txBody>
          <a:bodyPr>
            <a:normAutofit fontScale="85000" lnSpcReduction="20000"/>
          </a:bodyPr>
          <a:lstStyle/>
          <a:p>
            <a:r>
              <a:rPr lang="es-AR" sz="2800" b="1" dirty="0">
                <a:solidFill>
                  <a:srgbClr val="00B050"/>
                </a:solidFill>
              </a:rPr>
              <a:t>Principio común al derecho público y al privado</a:t>
            </a:r>
          </a:p>
          <a:p>
            <a:pPr marL="320675" indent="0">
              <a:buNone/>
            </a:pPr>
            <a:endParaRPr lang="es-AR" dirty="0"/>
          </a:p>
          <a:p>
            <a:pPr marL="320675" indent="0">
              <a:buNone/>
            </a:pPr>
            <a:r>
              <a:rPr lang="es-AR" dirty="0"/>
              <a:t>Preámbulo : </a:t>
            </a:r>
            <a:r>
              <a:rPr lang="es-AR" i="1" dirty="0"/>
              <a:t>“afianzar la justicia”</a:t>
            </a:r>
          </a:p>
          <a:p>
            <a:pPr marL="320675" indent="0">
              <a:buNone/>
            </a:pPr>
            <a:endParaRPr lang="es-AR" dirty="0"/>
          </a:p>
          <a:p>
            <a:pPr marL="320675" indent="0">
              <a:buNone/>
            </a:pPr>
            <a:r>
              <a:rPr lang="es-AR" dirty="0"/>
              <a:t>Art. 19: </a:t>
            </a:r>
            <a:r>
              <a:rPr lang="es-AR" i="1" dirty="0" err="1"/>
              <a:t>alterum</a:t>
            </a:r>
            <a:r>
              <a:rPr lang="es-AR" i="1" dirty="0"/>
              <a:t> non </a:t>
            </a:r>
            <a:r>
              <a:rPr lang="es-AR" i="1" dirty="0" err="1"/>
              <a:t>laedere</a:t>
            </a:r>
            <a:r>
              <a:rPr lang="es-AR" i="1" dirty="0"/>
              <a:t> </a:t>
            </a:r>
            <a:r>
              <a:rPr lang="es-AR" dirty="0"/>
              <a:t>(Ulpiano)</a:t>
            </a:r>
          </a:p>
          <a:p>
            <a:pPr marL="320675" indent="0">
              <a:buNone/>
            </a:pPr>
            <a:endParaRPr lang="es-AR" dirty="0"/>
          </a:p>
          <a:p>
            <a:pPr marL="320675" indent="0">
              <a:buNone/>
            </a:pPr>
            <a:r>
              <a:rPr lang="es-AR" dirty="0"/>
              <a:t>Art. 43: Amparo como principio de tutela efectiva (“es mejor prevenir que curar”)</a:t>
            </a:r>
          </a:p>
          <a:p>
            <a:pPr marL="320675" indent="0">
              <a:buNone/>
            </a:pPr>
            <a:r>
              <a:rPr lang="es-AR" dirty="0"/>
              <a:t>Art. 75-22: obligación internacional de prevenir lesiones antijurídicas a los derechos fundamentales</a:t>
            </a:r>
          </a:p>
          <a:p>
            <a:pPr marL="276225" indent="-261938"/>
            <a:r>
              <a:rPr lang="es-AR" sz="2800" b="1" dirty="0">
                <a:solidFill>
                  <a:srgbClr val="C00000"/>
                </a:solidFill>
              </a:rPr>
              <a:t>Límite: </a:t>
            </a:r>
            <a:r>
              <a:rPr lang="es-AR" dirty="0"/>
              <a:t>acción de tutela o la </a:t>
            </a:r>
            <a:r>
              <a:rPr lang="es-AR" i="1" dirty="0"/>
              <a:t>evasión</a:t>
            </a:r>
            <a:r>
              <a:rPr lang="es-AR" dirty="0"/>
              <a:t> de las exigencias procesales de la división de poderes (SCJM 1 CASO BARRIO JUDICIAL C/MUN GUAYMALLÉN)</a:t>
            </a:r>
          </a:p>
        </p:txBody>
      </p:sp>
    </p:spTree>
    <p:extLst>
      <p:ext uri="{BB962C8B-B14F-4D97-AF65-F5344CB8AC3E}">
        <p14:creationId xmlns:p14="http://schemas.microsoft.com/office/powerpoint/2010/main" val="653663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3568" y="404664"/>
            <a:ext cx="7772400" cy="1143000"/>
          </a:xfrm>
        </p:spPr>
        <p:txBody>
          <a:bodyPr/>
          <a:lstStyle/>
          <a:p>
            <a:pPr algn="ctr">
              <a:defRPr/>
            </a:pPr>
            <a:r>
              <a:rPr lang="es-MX" b="1" dirty="0">
                <a:solidFill>
                  <a:srgbClr val="FFFF00"/>
                </a:solidFill>
              </a:rPr>
              <a:t>DISTINTOS SUPUESTOS</a:t>
            </a:r>
            <a:endParaRPr lang="es-ES" dirty="0">
              <a:solidFill>
                <a:srgbClr val="FFFF00"/>
              </a:solidFill>
            </a:endParaRPr>
          </a:p>
        </p:txBody>
      </p:sp>
      <p:graphicFrame>
        <p:nvGraphicFramePr>
          <p:cNvPr id="2" name="1 Diagrama"/>
          <p:cNvGraphicFramePr/>
          <p:nvPr/>
        </p:nvGraphicFramePr>
        <p:xfrm>
          <a:off x="683568" y="1772816"/>
          <a:ext cx="7920880"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685423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22"/>
                                        </p:tgtEl>
                                        <p:attrNameLst>
                                          <p:attrName>style.visibility</p:attrName>
                                        </p:attrNameLst>
                                      </p:cBhvr>
                                      <p:to>
                                        <p:strVal val="visible"/>
                                      </p:to>
                                    </p:set>
                                    <p:anim calcmode="lin" valueType="num">
                                      <p:cBhvr additive="base">
                                        <p:cTn id="7" dur="500" fill="hold"/>
                                        <p:tgtEl>
                                          <p:spTgt spid="81922"/>
                                        </p:tgtEl>
                                        <p:attrNameLst>
                                          <p:attrName>ppt_x</p:attrName>
                                        </p:attrNameLst>
                                      </p:cBhvr>
                                      <p:tavLst>
                                        <p:tav tm="0">
                                          <p:val>
                                            <p:strVal val="#ppt_x"/>
                                          </p:val>
                                        </p:tav>
                                        <p:tav tm="100000">
                                          <p:val>
                                            <p:strVal val="#ppt_x"/>
                                          </p:val>
                                        </p:tav>
                                      </p:tavLst>
                                    </p:anim>
                                    <p:anim calcmode="lin" valueType="num">
                                      <p:cBhvr additive="base">
                                        <p:cTn id="8" dur="500" fill="hold"/>
                                        <p:tgtEl>
                                          <p:spTgt spid="819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autoUpdateAnimBg="0"/>
      <p:bldGraphic spid="2"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3568" y="2952"/>
            <a:ext cx="7772400" cy="1481832"/>
          </a:xfrm>
        </p:spPr>
        <p:txBody>
          <a:bodyPr/>
          <a:lstStyle/>
          <a:p>
            <a:pPr algn="ctr">
              <a:defRPr/>
            </a:pPr>
            <a:r>
              <a:rPr lang="es-ES_tradnl" b="1" dirty="0" err="1"/>
              <a:t>Astreintes</a:t>
            </a:r>
            <a:endParaRPr lang="es-ES" b="1" dirty="0"/>
          </a:p>
        </p:txBody>
      </p:sp>
      <p:sp>
        <p:nvSpPr>
          <p:cNvPr id="35844" name="Rectangle 4"/>
          <p:cNvSpPr>
            <a:spLocks noGrp="1" noChangeArrowheads="1"/>
          </p:cNvSpPr>
          <p:nvPr>
            <p:ph type="body" sz="half" idx="1"/>
          </p:nvPr>
        </p:nvSpPr>
        <p:spPr>
          <a:xfrm>
            <a:off x="395288" y="1556792"/>
            <a:ext cx="8229600" cy="5226596"/>
          </a:xfrm>
        </p:spPr>
        <p:txBody>
          <a:bodyPr>
            <a:normAutofit/>
          </a:bodyPr>
          <a:lstStyle/>
          <a:p>
            <a:pPr algn="just">
              <a:lnSpc>
                <a:spcPct val="90000"/>
              </a:lnSpc>
            </a:pPr>
            <a:r>
              <a:rPr lang="es-MX" dirty="0">
                <a:cs typeface="Times New Roman" pitchFamily="18" charset="0"/>
              </a:rPr>
              <a:t>CCCN, remisión al derecho administrativo</a:t>
            </a:r>
            <a:r>
              <a:rPr lang="es-MX" b="0" dirty="0"/>
              <a:t> </a:t>
            </a:r>
            <a:r>
              <a:rPr lang="es-MX" sz="2400" b="0" dirty="0"/>
              <a:t>(Art. 804: </a:t>
            </a:r>
            <a:r>
              <a:rPr lang="es-MX" sz="2400" b="0" i="1" dirty="0"/>
              <a:t>«… La observancia de los mandatos judiciales impartidos a las autoridades públicas se rige por las normas propias del derecho administrativo»</a:t>
            </a:r>
            <a:r>
              <a:rPr lang="es-MX" sz="2400" b="0" dirty="0"/>
              <a:t>)</a:t>
            </a:r>
          </a:p>
          <a:p>
            <a:pPr algn="just">
              <a:lnSpc>
                <a:spcPct val="90000"/>
              </a:lnSpc>
            </a:pPr>
            <a:endParaRPr lang="es-MX" b="0" dirty="0"/>
          </a:p>
          <a:p>
            <a:pPr algn="just">
              <a:lnSpc>
                <a:spcPct val="90000"/>
              </a:lnSpc>
            </a:pPr>
            <a:r>
              <a:rPr lang="es-MX" dirty="0">
                <a:cs typeface="Times New Roman" pitchFamily="18" charset="0"/>
              </a:rPr>
              <a:t>Prohibición Ley 26.944, art. 1 </a:t>
            </a:r>
            <a:r>
              <a:rPr lang="es-MX" i="1" dirty="0">
                <a:cs typeface="Times New Roman" pitchFamily="18" charset="0"/>
              </a:rPr>
              <a:t>in fine</a:t>
            </a:r>
            <a:r>
              <a:rPr lang="es-MX" dirty="0">
                <a:cs typeface="Times New Roman" pitchFamily="18" charset="0"/>
              </a:rPr>
              <a:t>: </a:t>
            </a:r>
            <a:r>
              <a:rPr lang="es-MX" b="0" dirty="0">
                <a:cs typeface="Times New Roman" pitchFamily="18" charset="0"/>
              </a:rPr>
              <a:t>«la sanción pecuniaria disuasiva es improcedente contra el Es</a:t>
            </a:r>
            <a:r>
              <a:rPr lang="es-ES_tradnl" b="0" dirty="0" err="1"/>
              <a:t>tado</a:t>
            </a:r>
            <a:r>
              <a:rPr lang="es-ES_tradnl" b="0" dirty="0"/>
              <a:t>, sus agentes y funcionarios»</a:t>
            </a:r>
            <a:endParaRPr lang="es-ES_tradnl" sz="2400" b="0" dirty="0">
              <a:cs typeface="Times New Roman" pitchFamily="18" charset="0"/>
            </a:endParaRPr>
          </a:p>
          <a:p>
            <a:pPr algn="just">
              <a:lnSpc>
                <a:spcPct val="90000"/>
              </a:lnSpc>
              <a:spcBef>
                <a:spcPct val="0"/>
              </a:spcBef>
              <a:buClrTx/>
              <a:buSzTx/>
              <a:buFontTx/>
              <a:buNone/>
            </a:pPr>
            <a:endParaRPr lang="es-ES_tradnl" dirty="0"/>
          </a:p>
          <a:p>
            <a:pPr algn="just">
              <a:lnSpc>
                <a:spcPct val="90000"/>
              </a:lnSpc>
            </a:pPr>
            <a:r>
              <a:rPr lang="es-MX" dirty="0"/>
              <a:t>Fundamento constitucional </a:t>
            </a:r>
            <a:r>
              <a:rPr lang="es-MX" b="0" dirty="0"/>
              <a:t>(art. 162 CM) y </a:t>
            </a:r>
            <a:r>
              <a:rPr lang="es-MX" dirty="0"/>
              <a:t>reglamentación legal </a:t>
            </a:r>
            <a:r>
              <a:rPr lang="es-MX" b="0" dirty="0"/>
              <a:t>(art. 69/71 CPA y 19 LMRE</a:t>
            </a:r>
            <a:r>
              <a:rPr lang="es-MX" sz="2400" b="0" dirty="0"/>
              <a:t>)</a:t>
            </a:r>
          </a:p>
          <a:p>
            <a:pPr marL="0" indent="0" algn="ctr">
              <a:lnSpc>
                <a:spcPct val="90000"/>
              </a:lnSpc>
              <a:buNone/>
            </a:pPr>
            <a:r>
              <a:rPr lang="es-MX" dirty="0">
                <a:solidFill>
                  <a:srgbClr val="FFFF00"/>
                </a:solidFill>
              </a:rPr>
              <a:t>Distinción condenas dinerarias y no dinerarias</a:t>
            </a:r>
            <a:endParaRPr lang="es-ES" dirty="0">
              <a:solidFill>
                <a:srgbClr val="FFFF00"/>
              </a:solidFill>
            </a:endParaRPr>
          </a:p>
        </p:txBody>
      </p:sp>
    </p:spTree>
    <p:extLst>
      <p:ext uri="{BB962C8B-B14F-4D97-AF65-F5344CB8AC3E}">
        <p14:creationId xmlns:p14="http://schemas.microsoft.com/office/powerpoint/2010/main" val="25790390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11188" y="0"/>
            <a:ext cx="7772400" cy="836712"/>
          </a:xfrm>
        </p:spPr>
        <p:txBody>
          <a:bodyPr/>
          <a:lstStyle/>
          <a:p>
            <a:pPr algn="ctr">
              <a:defRPr/>
            </a:pPr>
            <a:r>
              <a:rPr lang="es-ES_tradnl" b="1" dirty="0">
                <a:solidFill>
                  <a:srgbClr val="FFFF00"/>
                </a:solidFill>
              </a:rPr>
              <a:t>Conclusión</a:t>
            </a:r>
          </a:p>
        </p:txBody>
      </p:sp>
      <p:sp>
        <p:nvSpPr>
          <p:cNvPr id="105475" name="Rectangle 3"/>
          <p:cNvSpPr>
            <a:spLocks noGrp="1" noChangeArrowheads="1"/>
          </p:cNvSpPr>
          <p:nvPr>
            <p:ph type="body" sz="half" idx="1"/>
          </p:nvPr>
        </p:nvSpPr>
        <p:spPr>
          <a:xfrm>
            <a:off x="179512" y="908050"/>
            <a:ext cx="8784976" cy="936774"/>
          </a:xfrm>
        </p:spPr>
        <p:txBody>
          <a:bodyPr/>
          <a:lstStyle/>
          <a:p>
            <a:pPr algn="ctr">
              <a:buFont typeface="Wingdings" pitchFamily="2" charset="2"/>
              <a:buNone/>
              <a:defRPr/>
            </a:pPr>
            <a:r>
              <a:rPr lang="es-ES_tradnl" sz="2800" dirty="0" err="1"/>
              <a:t>Hauriou</a:t>
            </a:r>
            <a:r>
              <a:rPr lang="es-ES_tradnl" sz="2800" dirty="0"/>
              <a:t>: </a:t>
            </a:r>
            <a:r>
              <a:rPr lang="es-ES_tradnl" sz="2400" b="0" i="1" dirty="0">
                <a:effectLst>
                  <a:outerShdw blurRad="38100" dist="38100" dir="2700000" algn="tl">
                    <a:srgbClr val="000000">
                      <a:alpha val="43137"/>
                    </a:srgbClr>
                  </a:outerShdw>
                </a:effectLst>
              </a:rPr>
              <a:t>“Que el Estado haga, pero que pague el perjuicio”</a:t>
            </a:r>
            <a:endParaRPr lang="es-ES_tradnl" sz="2400" b="0" dirty="0">
              <a:effectLst>
                <a:outerShdw blurRad="38100" dist="38100" dir="2700000" algn="tl">
                  <a:srgbClr val="000000">
                    <a:alpha val="43137"/>
                  </a:srgbClr>
                </a:outerShdw>
              </a:effectLst>
            </a:endParaRPr>
          </a:p>
        </p:txBody>
      </p:sp>
      <p:sp>
        <p:nvSpPr>
          <p:cNvPr id="19460" name="Rectangle 4"/>
          <p:cNvSpPr>
            <a:spLocks noGrp="1" noChangeArrowheads="1"/>
          </p:cNvSpPr>
          <p:nvPr>
            <p:ph sz="half" idx="2"/>
          </p:nvPr>
        </p:nvSpPr>
        <p:spPr>
          <a:xfrm>
            <a:off x="611560" y="1700808"/>
            <a:ext cx="7848600" cy="4824536"/>
          </a:xfrm>
        </p:spPr>
        <p:txBody>
          <a:bodyPr>
            <a:normAutofit/>
          </a:bodyPr>
          <a:lstStyle/>
          <a:p>
            <a:r>
              <a:rPr lang="es-ES_tradnl" sz="2400" b="0" dirty="0"/>
              <a:t>La responsabilidad estatal es la </a:t>
            </a:r>
            <a:r>
              <a:rPr lang="es-ES_tradnl" sz="2400" dirty="0"/>
              <a:t>medida de </a:t>
            </a:r>
            <a:r>
              <a:rPr lang="es-ES_tradnl" sz="2400" i="1" dirty="0">
                <a:solidFill>
                  <a:srgbClr val="FFFF00"/>
                </a:solidFill>
              </a:rPr>
              <a:t>efectividad</a:t>
            </a:r>
            <a:r>
              <a:rPr lang="es-ES_tradnl" sz="2400" dirty="0"/>
              <a:t> del Estado de Derecho </a:t>
            </a:r>
            <a:r>
              <a:rPr lang="es-ES_tradnl" sz="1800" dirty="0"/>
              <a:t>(art. 19 CN)</a:t>
            </a:r>
          </a:p>
          <a:p>
            <a:r>
              <a:rPr lang="es-ES_tradnl" sz="2400" b="0" dirty="0"/>
              <a:t>Pero la </a:t>
            </a:r>
            <a:r>
              <a:rPr lang="es-ES_tradnl" sz="2400" dirty="0"/>
              <a:t>medida </a:t>
            </a:r>
            <a:r>
              <a:rPr lang="es-ES_tradnl" sz="2400" b="0" dirty="0"/>
              <a:t>de aquélla responsabilidad es la </a:t>
            </a:r>
            <a:r>
              <a:rPr lang="es-ES_tradnl" sz="2400" dirty="0">
                <a:solidFill>
                  <a:srgbClr val="FFFF00"/>
                </a:solidFill>
              </a:rPr>
              <a:t>posibilidad</a:t>
            </a:r>
            <a:r>
              <a:rPr lang="es-ES_tradnl" sz="2400" dirty="0"/>
              <a:t> de hacerla efectiva sin daño a otras exigencias del Estado de Derecho </a:t>
            </a:r>
            <a:r>
              <a:rPr lang="es-ES_tradnl" sz="1800" dirty="0"/>
              <a:t>(arts. 14 y 28 CN): </a:t>
            </a:r>
            <a:r>
              <a:rPr lang="es-ES_tradnl" sz="1800" i="1" dirty="0" err="1"/>
              <a:t>fiat</a:t>
            </a:r>
            <a:r>
              <a:rPr lang="es-ES_tradnl" sz="1800" i="1" dirty="0"/>
              <a:t> </a:t>
            </a:r>
            <a:r>
              <a:rPr lang="es-ES_tradnl" sz="1800" i="1" dirty="0" err="1"/>
              <a:t>iustitia</a:t>
            </a:r>
            <a:r>
              <a:rPr lang="es-ES_tradnl" sz="1800" i="1" dirty="0"/>
              <a:t>, </a:t>
            </a:r>
            <a:r>
              <a:rPr lang="es-ES_tradnl" sz="1800" i="1" dirty="0" err="1"/>
              <a:t>peret</a:t>
            </a:r>
            <a:r>
              <a:rPr lang="es-ES_tradnl" sz="1800" i="1" dirty="0"/>
              <a:t> </a:t>
            </a:r>
            <a:r>
              <a:rPr lang="es-ES_tradnl" sz="1800" i="1" dirty="0" err="1"/>
              <a:t>mundus</a:t>
            </a:r>
            <a:r>
              <a:rPr lang="es-ES_tradnl" sz="1800" i="1" dirty="0"/>
              <a:t>, non valet; </a:t>
            </a:r>
            <a:r>
              <a:rPr lang="es-ES_tradnl" sz="1800" i="1" dirty="0" err="1"/>
              <a:t>summun</a:t>
            </a:r>
            <a:r>
              <a:rPr lang="es-ES_tradnl" sz="1800" i="1" dirty="0"/>
              <a:t> ius </a:t>
            </a:r>
            <a:r>
              <a:rPr lang="es-ES_tradnl" sz="1800" i="1" dirty="0" err="1"/>
              <a:t>summa</a:t>
            </a:r>
            <a:r>
              <a:rPr lang="es-ES_tradnl" sz="1800" i="1" dirty="0"/>
              <a:t> injuria</a:t>
            </a:r>
          </a:p>
          <a:p>
            <a:r>
              <a:rPr lang="es-ES_tradnl" sz="2400" b="0" dirty="0"/>
              <a:t>La responsabilidad del </a:t>
            </a:r>
            <a:r>
              <a:rPr lang="es-ES_tradnl" sz="2400" dirty="0"/>
              <a:t>funcionario </a:t>
            </a:r>
            <a:r>
              <a:rPr lang="es-ES_tradnl" sz="2400" b="0" dirty="0"/>
              <a:t>es postulado </a:t>
            </a:r>
            <a:r>
              <a:rPr lang="es-ES_tradnl" sz="2400" i="1" dirty="0">
                <a:solidFill>
                  <a:srgbClr val="FFFF00"/>
                </a:solidFill>
              </a:rPr>
              <a:t>republicano</a:t>
            </a:r>
            <a:r>
              <a:rPr lang="es-ES_tradnl" sz="2400" dirty="0"/>
              <a:t> </a:t>
            </a:r>
            <a:r>
              <a:rPr lang="es-ES_tradnl" sz="1800" dirty="0"/>
              <a:t>(arts. 1 y 5 CN)</a:t>
            </a:r>
            <a:endParaRPr lang="es-ES_tradnl" sz="1800" i="1" dirty="0"/>
          </a:p>
          <a:p>
            <a:r>
              <a:rPr lang="es-ES_tradnl" sz="2400" b="0" dirty="0"/>
              <a:t>La</a:t>
            </a:r>
            <a:r>
              <a:rPr lang="es-ES_tradnl" sz="2400" dirty="0"/>
              <a:t> garantía institucional de indemnidad -</a:t>
            </a:r>
            <a:r>
              <a:rPr lang="es-ES_tradnl" sz="2400" dirty="0" err="1"/>
              <a:t>relaltiva</a:t>
            </a:r>
            <a:r>
              <a:rPr lang="es-ES_tradnl" sz="2400" dirty="0"/>
              <a:t> y razonable- </a:t>
            </a:r>
            <a:r>
              <a:rPr lang="es-ES_tradnl" sz="2400" b="0" dirty="0"/>
              <a:t>es </a:t>
            </a:r>
            <a:r>
              <a:rPr lang="es-ES_tradnl" sz="2400" i="1" dirty="0">
                <a:solidFill>
                  <a:srgbClr val="FFFF00"/>
                </a:solidFill>
              </a:rPr>
              <a:t>compatible</a:t>
            </a:r>
            <a:r>
              <a:rPr lang="es-ES_tradnl" sz="2400" dirty="0"/>
              <a:t> </a:t>
            </a:r>
            <a:r>
              <a:rPr lang="es-ES_tradnl" sz="2400" b="0" dirty="0"/>
              <a:t>con la protección de los derechos individuales y de los </a:t>
            </a:r>
            <a:r>
              <a:rPr lang="es-ES_tradnl" sz="2400" dirty="0"/>
              <a:t>agentes </a:t>
            </a:r>
            <a:r>
              <a:rPr lang="es-ES_tradnl" sz="2400" b="0" i="1" dirty="0"/>
              <a:t>honestos</a:t>
            </a:r>
            <a:r>
              <a:rPr lang="es-ES_tradnl" sz="2400" b="0" dirty="0"/>
              <a:t>. Idóneos</a:t>
            </a:r>
            <a:r>
              <a:rPr lang="es-ES_tradnl" sz="2400" b="0"/>
              <a:t>; no </a:t>
            </a:r>
            <a:r>
              <a:rPr lang="es-ES_tradnl" sz="2400" i="1" dirty="0"/>
              <a:t>in</a:t>
            </a:r>
            <a:r>
              <a:rPr lang="es-ES_tradnl" sz="2400" b="0" i="1" dirty="0"/>
              <a:t>falibles</a:t>
            </a:r>
            <a:r>
              <a:rPr lang="es-ES_tradnl" sz="2400" b="0" dirty="0"/>
              <a:t> (necesidad funcional)</a:t>
            </a:r>
            <a:endParaRPr lang="es-ES_tradnl" sz="2400" dirty="0"/>
          </a:p>
        </p:txBody>
      </p:sp>
    </p:spTree>
    <p:extLst>
      <p:ext uri="{BB962C8B-B14F-4D97-AF65-F5344CB8AC3E}">
        <p14:creationId xmlns:p14="http://schemas.microsoft.com/office/powerpoint/2010/main" val="297718980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5474"/>
                                        </p:tgtEl>
                                        <p:attrNameLst>
                                          <p:attrName>style.visibility</p:attrName>
                                        </p:attrNameLst>
                                      </p:cBhvr>
                                      <p:to>
                                        <p:strVal val="visible"/>
                                      </p:to>
                                    </p:set>
                                    <p:animEffect transition="in" filter="wipe(down)">
                                      <p:cBhvr>
                                        <p:cTn id="7" dur="500"/>
                                        <p:tgtEl>
                                          <p:spTgt spid="1054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5475">
                                            <p:txEl>
                                              <p:pRg st="0" end="0"/>
                                            </p:txEl>
                                          </p:spTgt>
                                        </p:tgtEl>
                                        <p:attrNameLst>
                                          <p:attrName>style.visibility</p:attrName>
                                        </p:attrNameLst>
                                      </p:cBhvr>
                                      <p:to>
                                        <p:strVal val="visible"/>
                                      </p:to>
                                    </p:set>
                                    <p:animEffect transition="in" filter="barn(inVertical)">
                                      <p:cBhvr>
                                        <p:cTn id="12" dur="500"/>
                                        <p:tgtEl>
                                          <p:spTgt spid="1054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60">
                                            <p:txEl>
                                              <p:pRg st="0" end="0"/>
                                            </p:txEl>
                                          </p:spTgt>
                                        </p:tgtEl>
                                        <p:attrNameLst>
                                          <p:attrName>style.visibility</p:attrName>
                                        </p:attrNameLst>
                                      </p:cBhvr>
                                      <p:to>
                                        <p:strVal val="visible"/>
                                      </p:to>
                                    </p:set>
                                    <p:animEffect transition="in" filter="fade">
                                      <p:cBhvr>
                                        <p:cTn id="17" dur="500"/>
                                        <p:tgtEl>
                                          <p:spTgt spid="1946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460">
                                            <p:txEl>
                                              <p:pRg st="1" end="1"/>
                                            </p:txEl>
                                          </p:spTgt>
                                        </p:tgtEl>
                                        <p:attrNameLst>
                                          <p:attrName>style.visibility</p:attrName>
                                        </p:attrNameLst>
                                      </p:cBhvr>
                                      <p:to>
                                        <p:strVal val="visible"/>
                                      </p:to>
                                    </p:set>
                                    <p:animEffect transition="in" filter="fade">
                                      <p:cBhvr>
                                        <p:cTn id="22" dur="500"/>
                                        <p:tgtEl>
                                          <p:spTgt spid="19460">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460">
                                            <p:txEl>
                                              <p:pRg st="2" end="2"/>
                                            </p:txEl>
                                          </p:spTgt>
                                        </p:tgtEl>
                                        <p:attrNameLst>
                                          <p:attrName>style.visibility</p:attrName>
                                        </p:attrNameLst>
                                      </p:cBhvr>
                                      <p:to>
                                        <p:strVal val="visible"/>
                                      </p:to>
                                    </p:set>
                                    <p:animEffect transition="in" filter="fade">
                                      <p:cBhvr>
                                        <p:cTn id="27" dur="500"/>
                                        <p:tgtEl>
                                          <p:spTgt spid="19460">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460">
                                            <p:txEl>
                                              <p:pRg st="3" end="3"/>
                                            </p:txEl>
                                          </p:spTgt>
                                        </p:tgtEl>
                                        <p:attrNameLst>
                                          <p:attrName>style.visibility</p:attrName>
                                        </p:attrNameLst>
                                      </p:cBhvr>
                                      <p:to>
                                        <p:strVal val="visible"/>
                                      </p:to>
                                    </p:set>
                                    <p:animEffect transition="in" filter="fade">
                                      <p:cBhvr>
                                        <p:cTn id="32" dur="500"/>
                                        <p:tgtEl>
                                          <p:spTgt spid="1946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p:bldP spid="105475" grpId="0" build="p"/>
      <p:bldP spid="1946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357166"/>
            <a:ext cx="8229600" cy="785818"/>
          </a:xfrm>
        </p:spPr>
        <p:txBody>
          <a:bodyPr>
            <a:noAutofit/>
          </a:bodyPr>
          <a:lstStyle/>
          <a:p>
            <a:pPr algn="ctr"/>
            <a:r>
              <a:rPr lang="es-ES" sz="5600" b="1" dirty="0">
                <a:ln w="635">
                  <a:noFill/>
                </a:ln>
                <a:solidFill>
                  <a:schemeClr val="tx1"/>
                </a:solidFill>
                <a:effectLst>
                  <a:outerShdw blurRad="38100" dist="25400" dir="5400000" algn="tl" rotWithShape="0">
                    <a:srgbClr val="000000">
                      <a:alpha val="43000"/>
                    </a:srgbClr>
                  </a:outerShdw>
                </a:effectLst>
              </a:rPr>
              <a:t>Cometidos del Estado</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664813376"/>
              </p:ext>
            </p:extLst>
          </p:nvPr>
        </p:nvGraphicFramePr>
        <p:xfrm>
          <a:off x="395536" y="1484784"/>
          <a:ext cx="8229600" cy="4968552"/>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21069">
                <a:tc rowSpan="4">
                  <a:txBody>
                    <a:bodyPr/>
                    <a:lstStyle/>
                    <a:p>
                      <a:pPr algn="ctr"/>
                      <a:endParaRPr lang="es-ES" dirty="0">
                        <a:solidFill>
                          <a:schemeClr val="tx1"/>
                        </a:solidFill>
                      </a:endParaRPr>
                    </a:p>
                    <a:p>
                      <a:pPr algn="ctr"/>
                      <a:endParaRPr lang="es-ES" dirty="0">
                        <a:solidFill>
                          <a:schemeClr val="tx1"/>
                        </a:solidFill>
                      </a:endParaRPr>
                    </a:p>
                    <a:p>
                      <a:pPr algn="ctr"/>
                      <a:r>
                        <a:rPr lang="es-ES" dirty="0">
                          <a:solidFill>
                            <a:schemeClr val="tx1"/>
                          </a:solidFill>
                        </a:rPr>
                        <a:t>EXISTENCIALES</a:t>
                      </a:r>
                    </a:p>
                    <a:p>
                      <a:pPr algn="ctr"/>
                      <a:r>
                        <a:rPr lang="es-ES" dirty="0">
                          <a:solidFill>
                            <a:schemeClr val="tx1"/>
                          </a:solidFill>
                        </a:rPr>
                        <a:t>o</a:t>
                      </a:r>
                    </a:p>
                    <a:p>
                      <a:pPr algn="ctr"/>
                      <a:r>
                        <a:rPr lang="es-ES" dirty="0">
                          <a:solidFill>
                            <a:schemeClr val="tx1"/>
                          </a:solidFill>
                        </a:rPr>
                        <a:t>ESENCIALES</a:t>
                      </a:r>
                    </a:p>
                  </a:txBody>
                  <a:tcPr anchor="ctr">
                    <a:solidFill>
                      <a:srgbClr val="00B0F0"/>
                    </a:solidFill>
                  </a:tcPr>
                </a:tc>
                <a:tc>
                  <a:txBody>
                    <a:bodyPr/>
                    <a:lstStyle/>
                    <a:p>
                      <a:pPr algn="ctr"/>
                      <a:r>
                        <a:rPr lang="es-ES" dirty="0">
                          <a:solidFill>
                            <a:schemeClr val="tx1"/>
                          </a:solidFill>
                        </a:rPr>
                        <a:t>Organización y reunión de medios</a:t>
                      </a:r>
                    </a:p>
                  </a:txBody>
                  <a:tcPr anchor="ctr">
                    <a:solidFill>
                      <a:srgbClr val="00B0F0"/>
                    </a:solidFill>
                  </a:tcPr>
                </a:tc>
                <a:extLst>
                  <a:ext uri="{0D108BD9-81ED-4DB2-BD59-A6C34878D82A}">
                    <a16:rowId xmlns:a16="http://schemas.microsoft.com/office/drawing/2014/main" val="10000"/>
                  </a:ext>
                </a:extLst>
              </a:tr>
              <a:tr h="621069">
                <a:tc vMerge="1">
                  <a:txBody>
                    <a:bodyPr/>
                    <a:lstStyle/>
                    <a:p>
                      <a:endParaRPr lang="es-ES" dirty="0"/>
                    </a:p>
                  </a:txBody>
                  <a:tcPr/>
                </a:tc>
                <a:tc>
                  <a:txBody>
                    <a:bodyPr/>
                    <a:lstStyle/>
                    <a:p>
                      <a:pPr algn="ctr"/>
                      <a:r>
                        <a:rPr lang="es-ES" dirty="0">
                          <a:solidFill>
                            <a:schemeClr val="tx1"/>
                          </a:solidFill>
                        </a:rPr>
                        <a:t>Relaciones exteriores y defensa</a:t>
                      </a:r>
                    </a:p>
                  </a:txBody>
                  <a:tcPr anchor="ctr">
                    <a:solidFill>
                      <a:srgbClr val="00B0F0"/>
                    </a:solidFill>
                  </a:tcPr>
                </a:tc>
                <a:extLst>
                  <a:ext uri="{0D108BD9-81ED-4DB2-BD59-A6C34878D82A}">
                    <a16:rowId xmlns:a16="http://schemas.microsoft.com/office/drawing/2014/main" val="10001"/>
                  </a:ext>
                </a:extLst>
              </a:tr>
              <a:tr h="621069">
                <a:tc vMerge="1">
                  <a:txBody>
                    <a:bodyPr/>
                    <a:lstStyle/>
                    <a:p>
                      <a:endParaRPr lang="es-ES" dirty="0"/>
                    </a:p>
                  </a:txBody>
                  <a:tcPr/>
                </a:tc>
                <a:tc>
                  <a:txBody>
                    <a:bodyPr/>
                    <a:lstStyle/>
                    <a:p>
                      <a:pPr algn="ctr"/>
                      <a:r>
                        <a:rPr lang="es-ES" dirty="0">
                          <a:solidFill>
                            <a:schemeClr val="tx1"/>
                          </a:solidFill>
                        </a:rPr>
                        <a:t>Poder de policía y policía</a:t>
                      </a:r>
                    </a:p>
                  </a:txBody>
                  <a:tcPr anchor="ctr">
                    <a:solidFill>
                      <a:srgbClr val="00B0F0"/>
                    </a:solidFill>
                  </a:tcPr>
                </a:tc>
                <a:extLst>
                  <a:ext uri="{0D108BD9-81ED-4DB2-BD59-A6C34878D82A}">
                    <a16:rowId xmlns:a16="http://schemas.microsoft.com/office/drawing/2014/main" val="10002"/>
                  </a:ext>
                </a:extLst>
              </a:tr>
              <a:tr h="621069">
                <a:tc vMerge="1">
                  <a:txBody>
                    <a:bodyPr/>
                    <a:lstStyle/>
                    <a:p>
                      <a:endParaRPr lang="es-ES" dirty="0"/>
                    </a:p>
                  </a:txBody>
                  <a:tcPr/>
                </a:tc>
                <a:tc>
                  <a:txBody>
                    <a:bodyPr/>
                    <a:lstStyle/>
                    <a:p>
                      <a:pPr algn="ctr"/>
                      <a:r>
                        <a:rPr lang="es-ES" dirty="0">
                          <a:solidFill>
                            <a:schemeClr val="tx1"/>
                          </a:solidFill>
                        </a:rPr>
                        <a:t>Justicia</a:t>
                      </a:r>
                    </a:p>
                  </a:txBody>
                  <a:tcPr anchor="ctr">
                    <a:solidFill>
                      <a:srgbClr val="00B0F0"/>
                    </a:solidFill>
                  </a:tcPr>
                </a:tc>
                <a:extLst>
                  <a:ext uri="{0D108BD9-81ED-4DB2-BD59-A6C34878D82A}">
                    <a16:rowId xmlns:a16="http://schemas.microsoft.com/office/drawing/2014/main" val="10003"/>
                  </a:ext>
                </a:extLst>
              </a:tr>
              <a:tr h="621069">
                <a:tc rowSpan="4">
                  <a:txBody>
                    <a:bodyPr/>
                    <a:lstStyle/>
                    <a:p>
                      <a:pPr algn="ctr"/>
                      <a:endParaRPr lang="es-ES" dirty="0">
                        <a:solidFill>
                          <a:schemeClr val="tx1"/>
                        </a:solidFill>
                      </a:endParaRPr>
                    </a:p>
                    <a:p>
                      <a:pPr algn="ctr"/>
                      <a:endParaRPr lang="es-ES" dirty="0">
                        <a:solidFill>
                          <a:schemeClr val="tx1"/>
                        </a:solidFill>
                      </a:endParaRPr>
                    </a:p>
                    <a:p>
                      <a:pPr algn="ctr"/>
                      <a:r>
                        <a:rPr lang="es-ES" dirty="0">
                          <a:solidFill>
                            <a:schemeClr val="bg1"/>
                          </a:solidFill>
                        </a:rPr>
                        <a:t>BIENESTAR</a:t>
                      </a:r>
                      <a:endParaRPr lang="es-ES" baseline="0" dirty="0">
                        <a:solidFill>
                          <a:schemeClr val="bg1"/>
                        </a:solidFill>
                      </a:endParaRPr>
                    </a:p>
                    <a:p>
                      <a:pPr algn="ctr"/>
                      <a:r>
                        <a:rPr lang="es-ES" baseline="0" dirty="0">
                          <a:solidFill>
                            <a:schemeClr val="bg1"/>
                          </a:solidFill>
                        </a:rPr>
                        <a:t>y</a:t>
                      </a:r>
                    </a:p>
                    <a:p>
                      <a:pPr algn="ctr"/>
                      <a:r>
                        <a:rPr lang="es-ES" baseline="0" dirty="0">
                          <a:solidFill>
                            <a:schemeClr val="bg1"/>
                          </a:solidFill>
                        </a:rPr>
                        <a:t>PROGRESO SOCIAL</a:t>
                      </a:r>
                      <a:endParaRPr lang="es-ES" dirty="0">
                        <a:solidFill>
                          <a:schemeClr val="bg1"/>
                        </a:solidFill>
                      </a:endParaRPr>
                    </a:p>
                  </a:txBody>
                  <a:tcPr anchor="ctr">
                    <a:solidFill>
                      <a:srgbClr val="FFC000"/>
                    </a:solidFill>
                  </a:tcPr>
                </a:tc>
                <a:tc>
                  <a:txBody>
                    <a:bodyPr/>
                    <a:lstStyle/>
                    <a:p>
                      <a:pPr algn="ctr"/>
                      <a:r>
                        <a:rPr lang="es-ES" dirty="0">
                          <a:solidFill>
                            <a:schemeClr val="bg1"/>
                          </a:solidFill>
                        </a:rPr>
                        <a:t>Fomento</a:t>
                      </a:r>
                      <a:r>
                        <a:rPr lang="es-ES" baseline="0" dirty="0">
                          <a:solidFill>
                            <a:schemeClr val="bg1"/>
                          </a:solidFill>
                        </a:rPr>
                        <a:t> o Promoción</a:t>
                      </a:r>
                      <a:endParaRPr lang="es-ES" dirty="0">
                        <a:solidFill>
                          <a:schemeClr val="bg1"/>
                        </a:solidFill>
                      </a:endParaRPr>
                    </a:p>
                  </a:txBody>
                  <a:tcPr anchor="ctr">
                    <a:solidFill>
                      <a:srgbClr val="FFC000"/>
                    </a:solidFill>
                  </a:tcPr>
                </a:tc>
                <a:extLst>
                  <a:ext uri="{0D108BD9-81ED-4DB2-BD59-A6C34878D82A}">
                    <a16:rowId xmlns:a16="http://schemas.microsoft.com/office/drawing/2014/main" val="10004"/>
                  </a:ext>
                </a:extLst>
              </a:tr>
              <a:tr h="621069">
                <a:tc vMerge="1">
                  <a:txBody>
                    <a:bodyPr/>
                    <a:lstStyle/>
                    <a:p>
                      <a:endParaRPr lang="es-ES" dirty="0"/>
                    </a:p>
                  </a:txBody>
                  <a:tcPr/>
                </a:tc>
                <a:tc>
                  <a:txBody>
                    <a:bodyPr/>
                    <a:lstStyle/>
                    <a:p>
                      <a:pPr algn="ctr"/>
                      <a:r>
                        <a:rPr lang="es-ES" dirty="0">
                          <a:solidFill>
                            <a:schemeClr val="bg1"/>
                          </a:solidFill>
                        </a:rPr>
                        <a:t>Servicios públicos</a:t>
                      </a:r>
                    </a:p>
                  </a:txBody>
                  <a:tcPr anchor="ctr">
                    <a:solidFill>
                      <a:srgbClr val="FFC000"/>
                    </a:solidFill>
                  </a:tcPr>
                </a:tc>
                <a:extLst>
                  <a:ext uri="{0D108BD9-81ED-4DB2-BD59-A6C34878D82A}">
                    <a16:rowId xmlns:a16="http://schemas.microsoft.com/office/drawing/2014/main" val="10005"/>
                  </a:ext>
                </a:extLst>
              </a:tr>
              <a:tr h="621069">
                <a:tc vMerge="1">
                  <a:txBody>
                    <a:bodyPr/>
                    <a:lstStyle/>
                    <a:p>
                      <a:endParaRPr lang="es-ES" dirty="0"/>
                    </a:p>
                  </a:txBody>
                  <a:tcPr/>
                </a:tc>
                <a:tc>
                  <a:txBody>
                    <a:bodyPr/>
                    <a:lstStyle/>
                    <a:p>
                      <a:pPr algn="ctr"/>
                      <a:r>
                        <a:rPr lang="es-ES" dirty="0">
                          <a:solidFill>
                            <a:schemeClr val="bg1"/>
                          </a:solidFill>
                        </a:rPr>
                        <a:t>Servicios sociales</a:t>
                      </a:r>
                    </a:p>
                  </a:txBody>
                  <a:tcPr anchor="ctr">
                    <a:solidFill>
                      <a:srgbClr val="FFC000"/>
                    </a:solidFill>
                  </a:tcPr>
                </a:tc>
                <a:extLst>
                  <a:ext uri="{0D108BD9-81ED-4DB2-BD59-A6C34878D82A}">
                    <a16:rowId xmlns:a16="http://schemas.microsoft.com/office/drawing/2014/main" val="10006"/>
                  </a:ext>
                </a:extLst>
              </a:tr>
              <a:tr h="621069">
                <a:tc vMerge="1">
                  <a:txBody>
                    <a:bodyPr/>
                    <a:lstStyle/>
                    <a:p>
                      <a:endParaRPr lang="es-ES" dirty="0"/>
                    </a:p>
                  </a:txBody>
                  <a:tcPr/>
                </a:tc>
                <a:tc>
                  <a:txBody>
                    <a:bodyPr/>
                    <a:lstStyle/>
                    <a:p>
                      <a:pPr algn="ctr"/>
                      <a:r>
                        <a:rPr lang="es-ES" dirty="0">
                          <a:solidFill>
                            <a:schemeClr val="bg1"/>
                          </a:solidFill>
                        </a:rPr>
                        <a:t>Actividad económica o industrial</a:t>
                      </a:r>
                    </a:p>
                  </a:txBody>
                  <a:tcPr anchor="ctr">
                    <a:solidFill>
                      <a:srgbClr val="FFC000"/>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931413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algn="ctr">
              <a:defRPr/>
            </a:pPr>
            <a:r>
              <a:rPr lang="es-MX" b="1" dirty="0">
                <a:solidFill>
                  <a:srgbClr val="FFFF00"/>
                </a:solidFill>
              </a:rPr>
              <a:t>DISTINTOS SUPUESTOS</a:t>
            </a:r>
            <a:endParaRPr lang="es-ES" dirty="0">
              <a:solidFill>
                <a:srgbClr val="FFFF00"/>
              </a:solidFill>
            </a:endParaRPr>
          </a:p>
        </p:txBody>
      </p:sp>
      <p:graphicFrame>
        <p:nvGraphicFramePr>
          <p:cNvPr id="81924" name="Object 4"/>
          <p:cNvGraphicFramePr>
            <a:graphicFrameLocks noGrp="1" noChangeAspect="1"/>
          </p:cNvGraphicFramePr>
          <p:nvPr>
            <p:ph type="dgm" idx="1"/>
          </p:nvPr>
        </p:nvGraphicFramePr>
        <p:xfrm>
          <a:off x="304800" y="2209800"/>
          <a:ext cx="8534400" cy="3581400"/>
        </p:xfrm>
        <a:graphic>
          <a:graphicData uri="http://schemas.openxmlformats.org/presentationml/2006/ole">
            <mc:AlternateContent xmlns:mc="http://schemas.openxmlformats.org/markup-compatibility/2006">
              <mc:Choice xmlns:v="urn:schemas-microsoft-com:vml" Requires="v">
                <p:oleObj name="Organization Chart" r:id="rId3" imgW="7016400" imgH="1002960" progId="OrgPlusWOPX.4">
                  <p:embed followColorScheme="full"/>
                </p:oleObj>
              </mc:Choice>
              <mc:Fallback>
                <p:oleObj name="Organization Chart" r:id="rId3" imgW="7016400" imgH="1002960" progId="OrgPlusWOPX.4">
                  <p:embed followColorScheme="full"/>
                  <p:pic>
                    <p:nvPicPr>
                      <p:cNvPr id="81924" name="Object 4"/>
                      <p:cNvPicPr>
                        <a:picLocks noChangeAspect="1" noChangeArrowheads="1"/>
                      </p:cNvPicPr>
                      <p:nvPr/>
                    </p:nvPicPr>
                    <p:blipFill>
                      <a:blip r:embed="rId4"/>
                      <a:srcRect/>
                      <a:stretch>
                        <a:fillRect/>
                      </a:stretch>
                    </p:blipFill>
                    <p:spPr bwMode="auto">
                      <a:xfrm>
                        <a:off x="304800" y="2209800"/>
                        <a:ext cx="8534400" cy="3581400"/>
                      </a:xfrm>
                      <a:prstGeom prst="rect">
                        <a:avLst/>
                      </a:prstGeom>
                    </p:spPr>
                  </p:pic>
                </p:oleObj>
              </mc:Fallback>
            </mc:AlternateContent>
          </a:graphicData>
        </a:graphic>
      </p:graphicFrame>
      <p:sp>
        <p:nvSpPr>
          <p:cNvPr id="2" name="1 Llamada de flecha hacia arriba"/>
          <p:cNvSpPr/>
          <p:nvPr/>
        </p:nvSpPr>
        <p:spPr>
          <a:xfrm>
            <a:off x="304800" y="5727290"/>
            <a:ext cx="2755032" cy="864096"/>
          </a:xfrm>
          <a:prstGeom prst="upArrowCallout">
            <a:avLst>
              <a:gd name="adj1" fmla="val 50000"/>
              <a:gd name="adj2" fmla="val 36948"/>
              <a:gd name="adj3" fmla="val 25000"/>
              <a:gd name="adj4" fmla="val 6497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a:t>POLÉMICA COMPETENCIAL</a:t>
            </a:r>
          </a:p>
        </p:txBody>
      </p:sp>
    </p:spTree>
    <p:extLst>
      <p:ext uri="{BB962C8B-B14F-4D97-AF65-F5344CB8AC3E}">
        <p14:creationId xmlns:p14="http://schemas.microsoft.com/office/powerpoint/2010/main" val="230797132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22"/>
                                        </p:tgtEl>
                                        <p:attrNameLst>
                                          <p:attrName>style.visibility</p:attrName>
                                        </p:attrNameLst>
                                      </p:cBhvr>
                                      <p:to>
                                        <p:strVal val="visible"/>
                                      </p:to>
                                    </p:set>
                                    <p:anim calcmode="lin" valueType="num">
                                      <p:cBhvr additive="base">
                                        <p:cTn id="7" dur="500" fill="hold"/>
                                        <p:tgtEl>
                                          <p:spTgt spid="81922"/>
                                        </p:tgtEl>
                                        <p:attrNameLst>
                                          <p:attrName>ppt_x</p:attrName>
                                        </p:attrNameLst>
                                      </p:cBhvr>
                                      <p:tavLst>
                                        <p:tav tm="0">
                                          <p:val>
                                            <p:strVal val="#ppt_x"/>
                                          </p:val>
                                        </p:tav>
                                        <p:tav tm="100000">
                                          <p:val>
                                            <p:strVal val="#ppt_x"/>
                                          </p:val>
                                        </p:tav>
                                      </p:tavLst>
                                    </p:anim>
                                    <p:anim calcmode="lin" valueType="num">
                                      <p:cBhvr additive="base">
                                        <p:cTn id="8" dur="500" fill="hold"/>
                                        <p:tgtEl>
                                          <p:spTgt spid="8192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1924"/>
                                        </p:tgtEl>
                                        <p:attrNameLst>
                                          <p:attrName>style.visibility</p:attrName>
                                        </p:attrNameLst>
                                      </p:cBhvr>
                                      <p:to>
                                        <p:strVal val="visible"/>
                                      </p:to>
                                    </p:set>
                                    <p:anim calcmode="lin" valueType="num">
                                      <p:cBhvr additive="base">
                                        <p:cTn id="13" dur="500" fill="hold"/>
                                        <p:tgtEl>
                                          <p:spTgt spid="81924"/>
                                        </p:tgtEl>
                                        <p:attrNameLst>
                                          <p:attrName>ppt_x</p:attrName>
                                        </p:attrNameLst>
                                      </p:cBhvr>
                                      <p:tavLst>
                                        <p:tav tm="0">
                                          <p:val>
                                            <p:strVal val="#ppt_x"/>
                                          </p:val>
                                        </p:tav>
                                        <p:tav tm="100000">
                                          <p:val>
                                            <p:strVal val="#ppt_x"/>
                                          </p:val>
                                        </p:tav>
                                      </p:tavLst>
                                    </p:anim>
                                    <p:anim calcmode="lin" valueType="num">
                                      <p:cBhvr additive="base">
                                        <p:cTn id="14" dur="500" fill="hold"/>
                                        <p:tgtEl>
                                          <p:spTgt spid="819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autoUpdateAnimBg="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solidFill>
                  <a:srgbClr val="FFFF00"/>
                </a:solidFill>
              </a:rPr>
              <a:t>COMPETENCIA</a:t>
            </a:r>
            <a:br>
              <a:rPr lang="es-ES" dirty="0">
                <a:solidFill>
                  <a:srgbClr val="FFFF00"/>
                </a:solidFill>
              </a:rPr>
            </a:br>
            <a:r>
              <a:rPr lang="es-ES" dirty="0">
                <a:solidFill>
                  <a:srgbClr val="FFFF00"/>
                </a:solidFill>
              </a:rPr>
              <a:t>Tesis unidad Derecho de Daños</a:t>
            </a:r>
          </a:p>
        </p:txBody>
      </p:sp>
      <p:sp>
        <p:nvSpPr>
          <p:cNvPr id="3" name="2 Marcador de contenido"/>
          <p:cNvSpPr>
            <a:spLocks noGrp="1"/>
          </p:cNvSpPr>
          <p:nvPr>
            <p:ph idx="1"/>
          </p:nvPr>
        </p:nvSpPr>
        <p:spPr>
          <a:xfrm>
            <a:off x="457200" y="2030114"/>
            <a:ext cx="8229600" cy="4525963"/>
          </a:xfrm>
        </p:spPr>
        <p:txBody>
          <a:bodyPr>
            <a:normAutofit fontScale="92500" lnSpcReduction="20000"/>
          </a:bodyPr>
          <a:lstStyle/>
          <a:p>
            <a:r>
              <a:rPr lang="es-ES_tradnl" dirty="0"/>
              <a:t>PARELLADA: «… hemos expuesto nuestra convicción de que ese régimen (de responsabilidad civil unitaria) no debía ser abandonado, por ser el que enraíza en la concepción de la Constitución Nacional, inspirada en el pensamiento de Juan Bautista Alberdi, ideólogo del federalismo argentino en el cual el </a:t>
            </a:r>
            <a:r>
              <a:rPr lang="es-ES_tradnl" dirty="0">
                <a:solidFill>
                  <a:srgbClr val="FFFF00"/>
                </a:solidFill>
              </a:rPr>
              <a:t>derecho común –comprensivo de las fuentes de las obligaciones-</a:t>
            </a:r>
            <a:r>
              <a:rPr lang="es-ES_tradnl" dirty="0"/>
              <a:t> es establecido uniformemente en el territorio nacional, sin perjuicio de su aplicación por los órganos provinciales»</a:t>
            </a:r>
            <a:endParaRPr lang="es-ES" dirty="0"/>
          </a:p>
        </p:txBody>
      </p:sp>
    </p:spTree>
    <p:extLst>
      <p:ext uri="{BB962C8B-B14F-4D97-AF65-F5344CB8AC3E}">
        <p14:creationId xmlns:p14="http://schemas.microsoft.com/office/powerpoint/2010/main" val="326400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1357299"/>
            <a:ext cx="7772400" cy="5500702"/>
          </a:xfrm>
        </p:spPr>
        <p:txBody>
          <a:bodyPr>
            <a:normAutofit fontScale="90000"/>
          </a:bodyPr>
          <a:lstStyle/>
          <a:p>
            <a:r>
              <a:rPr lang="es-ES" sz="2000" dirty="0"/>
              <a:t>TÍTULO V</a:t>
            </a:r>
            <a:br>
              <a:rPr lang="es-ES" sz="2000" dirty="0"/>
            </a:br>
            <a:r>
              <a:rPr lang="es-ES" sz="2000" b="1" dirty="0"/>
              <a:t>Otras fuentes de las obligaciones</a:t>
            </a:r>
            <a:br>
              <a:rPr lang="es-ES" sz="2000" dirty="0"/>
            </a:br>
            <a:r>
              <a:rPr lang="es-AR" sz="1800" dirty="0"/>
              <a:t>CAPÍTULO 1 </a:t>
            </a:r>
            <a:br>
              <a:rPr lang="es-ES" sz="1800" dirty="0"/>
            </a:br>
            <a:r>
              <a:rPr lang="es-AR" sz="1800" b="1" dirty="0"/>
              <a:t>Responsabilidad civil </a:t>
            </a:r>
            <a:br>
              <a:rPr lang="es-ES" sz="2000" dirty="0"/>
            </a:br>
            <a:r>
              <a:rPr lang="es-ES" sz="1600" dirty="0"/>
              <a:t>SECCIÓN 1ª</a:t>
            </a:r>
            <a:br>
              <a:rPr lang="es-ES" sz="1600" dirty="0"/>
            </a:br>
            <a:r>
              <a:rPr lang="es-AR" sz="1600" b="1" dirty="0"/>
              <a:t>Disposiciones generales </a:t>
            </a:r>
            <a:br>
              <a:rPr lang="es-ES" sz="1600" dirty="0">
                <a:latin typeface="+mn-lt"/>
                <a:ea typeface="+mn-ea"/>
                <a:cs typeface="+mn-cs"/>
              </a:rPr>
            </a:br>
            <a:r>
              <a:rPr lang="es-ES" sz="1600" dirty="0"/>
              <a:t> SECCIÓN 2ª</a:t>
            </a:r>
            <a:br>
              <a:rPr lang="es-ES" sz="1600" dirty="0"/>
            </a:br>
            <a:r>
              <a:rPr lang="es-ES" sz="1600" b="1" dirty="0"/>
              <a:t>Función preventiva sanción pecuniaria disuasiva </a:t>
            </a:r>
            <a:br>
              <a:rPr lang="es-ES" sz="1600" dirty="0">
                <a:latin typeface="+mn-lt"/>
                <a:ea typeface="+mn-ea"/>
                <a:cs typeface="+mn-cs"/>
              </a:rPr>
            </a:br>
            <a:r>
              <a:rPr lang="es-ES" sz="1600" dirty="0"/>
              <a:t> SECCIÓN 3ª</a:t>
            </a:r>
            <a:br>
              <a:rPr lang="es-ES" sz="1600" dirty="0"/>
            </a:br>
            <a:r>
              <a:rPr lang="es-ES" sz="1600" b="1" dirty="0"/>
              <a:t>Función resarcitoria</a:t>
            </a:r>
            <a:br>
              <a:rPr lang="es-ES" sz="1600" dirty="0"/>
            </a:br>
            <a:r>
              <a:rPr lang="es-ES" sz="1600" dirty="0"/>
              <a:t> SECCIÓN 4ª</a:t>
            </a:r>
            <a:br>
              <a:rPr lang="es-ES" sz="1600" dirty="0"/>
            </a:br>
            <a:r>
              <a:rPr lang="es-ES" sz="1600" b="1" dirty="0"/>
              <a:t>Daño resarcible </a:t>
            </a:r>
            <a:br>
              <a:rPr lang="es-ES" sz="1600" dirty="0">
                <a:latin typeface="+mn-lt"/>
                <a:ea typeface="+mn-ea"/>
                <a:cs typeface="+mn-cs"/>
              </a:rPr>
            </a:br>
            <a:r>
              <a:rPr lang="es-AR" sz="1600" dirty="0"/>
              <a:t> SECCIÓN 5ª  (*)</a:t>
            </a:r>
            <a:br>
              <a:rPr lang="es-ES" sz="1600" dirty="0"/>
            </a:br>
            <a:r>
              <a:rPr lang="es-AR" sz="1600" dirty="0"/>
              <a:t> </a:t>
            </a:r>
            <a:r>
              <a:rPr lang="es-AR" sz="1600" b="1" dirty="0"/>
              <a:t>Responsabilidad directa</a:t>
            </a:r>
            <a:br>
              <a:rPr lang="es-ES" sz="1600" dirty="0"/>
            </a:br>
            <a:r>
              <a:rPr lang="es-AR" sz="1600" dirty="0"/>
              <a:t> SECCIÓN 6ª  </a:t>
            </a:r>
            <a:br>
              <a:rPr lang="es-ES" sz="1600" dirty="0"/>
            </a:br>
            <a:r>
              <a:rPr lang="es-AR" sz="1600" b="1" dirty="0"/>
              <a:t>Responsabilidad por el hecho de terceros</a:t>
            </a:r>
            <a:br>
              <a:rPr lang="es-AR" sz="1600" b="1" dirty="0"/>
            </a:br>
            <a:r>
              <a:rPr lang="es-AR" sz="1600" dirty="0"/>
              <a:t> SECCIÓN 7ª </a:t>
            </a:r>
            <a:br>
              <a:rPr lang="es-ES" sz="1600" dirty="0"/>
            </a:br>
            <a:r>
              <a:rPr lang="es-AR" sz="1600" b="1" dirty="0"/>
              <a:t>Responsabilidad derivada de la intervención de cosas y de ciertas actividades </a:t>
            </a:r>
            <a:r>
              <a:rPr lang="es-ES" sz="1600" dirty="0"/>
              <a:t> </a:t>
            </a:r>
            <a:br>
              <a:rPr lang="es-ES" sz="1600" dirty="0"/>
            </a:br>
            <a:r>
              <a:rPr lang="es-AR" sz="1600" dirty="0"/>
              <a:t> SECCIÓN 8ª</a:t>
            </a:r>
            <a:br>
              <a:rPr lang="es-ES" sz="1600" dirty="0"/>
            </a:br>
            <a:r>
              <a:rPr lang="es-AR" sz="1600" b="1" dirty="0"/>
              <a:t>Responsabilidad colectiva y anónima </a:t>
            </a:r>
            <a:br>
              <a:rPr lang="es-AR" sz="1600" b="1" dirty="0"/>
            </a:br>
            <a:r>
              <a:rPr lang="es-AR" sz="1600" dirty="0">
                <a:solidFill>
                  <a:schemeClr val="accent6"/>
                </a:solidFill>
              </a:rPr>
              <a:t> </a:t>
            </a:r>
            <a:r>
              <a:rPr lang="es-AR" sz="1600" dirty="0">
                <a:solidFill>
                  <a:srgbClr val="FF4848"/>
                </a:solidFill>
              </a:rPr>
              <a:t>SECCIÓN 9ª </a:t>
            </a:r>
            <a:br>
              <a:rPr lang="es-ES" sz="1600" dirty="0">
                <a:solidFill>
                  <a:srgbClr val="FF4848"/>
                </a:solidFill>
              </a:rPr>
            </a:br>
            <a:r>
              <a:rPr lang="es-AR" sz="1600" b="1" dirty="0">
                <a:solidFill>
                  <a:srgbClr val="FF4848"/>
                </a:solidFill>
              </a:rPr>
              <a:t>Supuestos especiales de responsabilidad </a:t>
            </a:r>
            <a:br>
              <a:rPr lang="es-ES" sz="2000" dirty="0">
                <a:latin typeface="+mn-lt"/>
                <a:ea typeface="+mn-ea"/>
                <a:cs typeface="+mn-cs"/>
              </a:rPr>
            </a:br>
            <a:endParaRPr lang="es-ES" sz="2000" dirty="0">
              <a:latin typeface="+mn-lt"/>
              <a:ea typeface="+mn-ea"/>
              <a:cs typeface="+mn-cs"/>
            </a:endParaRPr>
          </a:p>
        </p:txBody>
      </p:sp>
      <p:sp>
        <p:nvSpPr>
          <p:cNvPr id="4" name="Rectangle 2"/>
          <p:cNvSpPr txBox="1">
            <a:spLocks noChangeArrowheads="1"/>
          </p:cNvSpPr>
          <p:nvPr/>
        </p:nvSpPr>
        <p:spPr>
          <a:xfrm>
            <a:off x="457200" y="214290"/>
            <a:ext cx="8229600" cy="857256"/>
          </a:xfrm>
          <a:prstGeom prst="rect">
            <a:avLst/>
          </a:prstGeom>
        </p:spPr>
        <p:txBody>
          <a:bodyPr vert="horz" lIns="91440" tIns="45720" rIns="91440" bIns="45720" rtlCol="0" anchor="ctr">
            <a:normAutofit/>
          </a:bodyPr>
          <a:lstStyle/>
          <a:p>
            <a:pPr lvl="0" algn="ctr">
              <a:spcBef>
                <a:spcPct val="0"/>
              </a:spcBef>
            </a:pPr>
            <a:r>
              <a:rPr lang="es-ES" sz="2100" dirty="0">
                <a:solidFill>
                  <a:srgbClr val="FFFF00"/>
                </a:solidFill>
              </a:rPr>
              <a:t>ANTEPROYECTO DEL CCCN EN MATERIA DE</a:t>
            </a:r>
            <a:br>
              <a:rPr lang="es-ES" sz="2100" dirty="0">
                <a:solidFill>
                  <a:srgbClr val="FFFF00"/>
                </a:solidFill>
              </a:rPr>
            </a:br>
            <a:r>
              <a:rPr lang="es-ES" sz="2100" dirty="0">
                <a:solidFill>
                  <a:srgbClr val="FFFF00"/>
                </a:solidFill>
              </a:rPr>
              <a:t>RESPONSABILIDAD PÚBLICA</a:t>
            </a:r>
            <a:endParaRPr kumimoji="0" lang="es-ES" sz="2100" b="0" i="0" u="none" strike="noStrike" kern="1200" cap="none" spc="0" normalizeH="0" baseline="0" noProof="0" dirty="0">
              <a:ln>
                <a:noFill/>
              </a:ln>
              <a:solidFill>
                <a:srgbClr val="FFFF00"/>
              </a:solidFill>
              <a:effectLst/>
              <a:uLnTx/>
              <a:uFillTx/>
              <a:latin typeface="+mj-lt"/>
              <a:ea typeface="+mj-ea"/>
              <a:cs typeface="+mj-cs"/>
            </a:endParaRPr>
          </a:p>
        </p:txBody>
      </p:sp>
    </p:spTree>
    <p:extLst>
      <p:ext uri="{BB962C8B-B14F-4D97-AF65-F5344CB8AC3E}">
        <p14:creationId xmlns:p14="http://schemas.microsoft.com/office/powerpoint/2010/main" val="59438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4571</TotalTime>
  <Words>5061</Words>
  <Application>Microsoft Macintosh PowerPoint</Application>
  <PresentationFormat>Presentación en pantalla (4:3)</PresentationFormat>
  <Paragraphs>375</Paragraphs>
  <Slides>51</Slides>
  <Notes>32</Notes>
  <HiddenSlides>0</HiddenSlides>
  <MMClips>0</MMClips>
  <ScaleCrop>false</ScaleCrop>
  <HeadingPairs>
    <vt:vector size="10"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51</vt:i4>
      </vt:variant>
      <vt:variant>
        <vt:lpstr>Presentaciones personalizadas</vt:lpstr>
      </vt:variant>
      <vt:variant>
        <vt:i4>1</vt:i4>
      </vt:variant>
    </vt:vector>
  </HeadingPairs>
  <TitlesOfParts>
    <vt:vector size="58" baseType="lpstr">
      <vt:lpstr>Arial</vt:lpstr>
      <vt:lpstr>Calibri</vt:lpstr>
      <vt:lpstr>Times New Roman</vt:lpstr>
      <vt:lpstr>Wingdings</vt:lpstr>
      <vt:lpstr>Tema de Office</vt:lpstr>
      <vt:lpstr>Organization Chart</vt:lpstr>
      <vt:lpstr>Presentación de PowerPoint</vt:lpstr>
      <vt:lpstr>DISTINTOS SUPUESTOS</vt:lpstr>
      <vt:lpstr>DISTINTOS SUPUESTOS</vt:lpstr>
      <vt:lpstr>Presentación de PowerPoint</vt:lpstr>
      <vt:lpstr>DISTINTOS SUPUESTOS</vt:lpstr>
      <vt:lpstr>Cometidos del Estado</vt:lpstr>
      <vt:lpstr>DISTINTOS SUPUESTOS</vt:lpstr>
      <vt:lpstr>COMPETENCIA Tesis unidad Derecho de Daños</vt:lpstr>
      <vt:lpstr>TÍTULO V Otras fuentes de las obligaciones CAPÍTULO 1  Responsabilidad civil  SECCIÓN 1ª Disposiciones generales   SECCIÓN 2ª Función preventiva sanción pecuniaria disuasiva   SECCIÓN 3ª Función resarcitoria  SECCIÓN 4ª Daño resarcible   SECCIÓN 5ª  (*)  Responsabilidad directa  SECCIÓN 6ª   Responsabilidad por el hecho de terceros  SECCIÓN 7ª  Responsabilidad derivada de la intervención de cosas y de ciertas actividades    SECCIÓN 8ª Responsabilidad colectiva y anónima   SECCIÓN 9ª  Supuestos especiales de responsabilidad  </vt:lpstr>
      <vt:lpstr>ANTEPROYECTO DEL CCCN EN MATERIA DE RESPONSABILIDAD PÚBLICA</vt:lpstr>
      <vt:lpstr>CCCN y RESPONSABILIDAD PÚBLICA</vt:lpstr>
      <vt:lpstr>CCCN y RESPONSABILIDAD PÚBLICA</vt:lpstr>
      <vt:lpstr>CCCN y RESPONSABILIDAD PÚBLICA</vt:lpstr>
      <vt:lpstr>CCCN y RESPONSABILIDAD PÚBLICA</vt:lpstr>
      <vt:lpstr>LEY 26994 (aprobatoria del CCCN) y RESPONSABILIDAD PÚBLICA</vt:lpstr>
      <vt:lpstr>LEY 26944 (federal o especial) Y RESPONSABILIDAD PÚBLICA</vt:lpstr>
      <vt:lpstr>Régimen</vt:lpstr>
      <vt:lpstr>LEY 8.968  (BO 11/05/2017) Responsabilidad del ESTADO y  de los FUNCIONARIOS en la Provincia de Mendoza No adhesión LFRE nº 26.944 (invitación del art. 11).  Ejerce la competencia regulatoria local reconocida por el Congreso *</vt:lpstr>
      <vt:lpstr>Presentación de PowerPoint</vt:lpstr>
      <vt:lpstr>Interpretación del Congreso</vt:lpstr>
      <vt:lpstr>Interpretación del Código velezano</vt:lpstr>
      <vt:lpstr>RESPONSABILIDAD DEL ESTADO: NACIÓN Y PROVINCIAS</vt:lpstr>
      <vt:lpstr>Constitucionalización DdeD</vt:lpstr>
      <vt:lpstr>RESPONSABILIDAD DEL ESTADO: NACIÓN Y PROVINCIAS</vt:lpstr>
      <vt:lpstr>Interpretación jurisprudencial</vt:lpstr>
      <vt:lpstr>CSJN caso Ferrocarril Oeste 1938</vt:lpstr>
      <vt:lpstr>Presentación de PowerPoint</vt:lpstr>
      <vt:lpstr>LAFERRIÈR “faute de service” y “faute personnelle”</vt:lpstr>
      <vt:lpstr>HAURIOU </vt:lpstr>
      <vt:lpstr>VINCULACIÓN RESPONSABILIDAD ESTADO Y FUNCIONARIO</vt:lpstr>
      <vt:lpstr>RESPONSABILIDAD PERSONAL DE LOS FUNCIONARIOS Solución Mendocina</vt:lpstr>
      <vt:lpstr>SOLUCIÓN MENDOCINA</vt:lpstr>
      <vt:lpstr>LAUBADÈRE</vt:lpstr>
      <vt:lpstr>Corte EEUU</vt:lpstr>
      <vt:lpstr>Garantía de indemnidad</vt:lpstr>
      <vt:lpstr>Garantía de indemnidad</vt:lpstr>
      <vt:lpstr>Protección</vt:lpstr>
      <vt:lpstr>SOLUCIÓN FEDERAL</vt:lpstr>
      <vt:lpstr>SOLUCIÓN FEDERAL</vt:lpstr>
      <vt:lpstr>SOLUCIÓN FEDERAL</vt:lpstr>
      <vt:lpstr>SOLUCIÓN FEDERAL</vt:lpstr>
      <vt:lpstr>COMPETENCIA JUDICIAL</vt:lpstr>
      <vt:lpstr>Presentación de PowerPoint</vt:lpstr>
      <vt:lpstr>Presentación de PowerPoint</vt:lpstr>
      <vt:lpstr>Presentación de PowerPoint</vt:lpstr>
      <vt:lpstr>Presentación de PowerPoint</vt:lpstr>
      <vt:lpstr>Presentación de PowerPoint</vt:lpstr>
      <vt:lpstr>CAPÍTULO III: SUPUESTOS ESPECIALES DE RESPONSABILIDAD</vt:lpstr>
      <vt:lpstr>FUNCIÓN PREVENTIVA DE LA RESPONSABILIDAD Y EL ESTADO</vt:lpstr>
      <vt:lpstr>Astreintes</vt:lpstr>
      <vt:lpstr>Conclusión</vt:lpstr>
      <vt:lpstr>Presentación personalizada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IMPACTO DE LA MODIFICACION DEL CODIGO CIVIL EN MATERIA DE RESPONSABILIDAD PÚBLICA</dc:title>
  <dc:creator>ju</dc:creator>
  <cp:lastModifiedBy>Microsoft Office User</cp:lastModifiedBy>
  <cp:revision>111</cp:revision>
  <dcterms:created xsi:type="dcterms:W3CDTF">2012-11-12T20:13:30Z</dcterms:created>
  <dcterms:modified xsi:type="dcterms:W3CDTF">2023-03-11T01:06:15Z</dcterms:modified>
</cp:coreProperties>
</file>