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478" r:id="rId2"/>
    <p:sldId id="480" r:id="rId3"/>
    <p:sldId id="502" r:id="rId4"/>
    <p:sldId id="503" r:id="rId5"/>
    <p:sldId id="504" r:id="rId6"/>
    <p:sldId id="505" r:id="rId7"/>
    <p:sldId id="423" r:id="rId8"/>
    <p:sldId id="514" r:id="rId9"/>
    <p:sldId id="506" r:id="rId10"/>
    <p:sldId id="507" r:id="rId11"/>
    <p:sldId id="508" r:id="rId12"/>
    <p:sldId id="509" r:id="rId13"/>
    <p:sldId id="510" r:id="rId14"/>
    <p:sldId id="515" r:id="rId15"/>
    <p:sldId id="512" r:id="rId16"/>
    <p:sldId id="516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17776-A8B8-4282-946B-B2F4A9BBC45D}" type="datetimeFigureOut">
              <a:rPr lang="es-ES" smtClean="0"/>
              <a:t>20/04/2022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1CE24E-B2AF-433F-B1F6-191FDD6187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1789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CE24E-B2AF-433F-B1F6-191FDD61876F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75422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CE24E-B2AF-433F-B1F6-191FDD61876F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7542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CE24E-B2AF-433F-B1F6-191FDD61876F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7542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CE24E-B2AF-433F-B1F6-191FDD61876F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7542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CE24E-B2AF-433F-B1F6-191FDD61876F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7542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CE24E-B2AF-433F-B1F6-191FDD61876F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7542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CE24E-B2AF-433F-B1F6-191FDD61876F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75422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CE24E-B2AF-433F-B1F6-191FDD61876F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75422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CE24E-B2AF-433F-B1F6-191FDD61876F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75422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CE24E-B2AF-433F-B1F6-191FDD61876F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7542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D83B-C027-4310-8209-B8BBD6690819}" type="datetimeFigureOut">
              <a:rPr lang="es-ES" smtClean="0"/>
              <a:t>20/04/2022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6996-7748-4664-BCBD-D076BD5AE9F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D83B-C027-4310-8209-B8BBD6690819}" type="datetimeFigureOut">
              <a:rPr lang="es-ES" smtClean="0"/>
              <a:t>20/04/2022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6996-7748-4664-BCBD-D076BD5AE9F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D83B-C027-4310-8209-B8BBD6690819}" type="datetimeFigureOut">
              <a:rPr lang="es-ES" smtClean="0"/>
              <a:t>20/04/2022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6996-7748-4664-BCBD-D076BD5AE9F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D83B-C027-4310-8209-B8BBD6690819}" type="datetimeFigureOut">
              <a:rPr lang="es-ES" smtClean="0"/>
              <a:t>20/04/2022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6996-7748-4664-BCBD-D076BD5AE9F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D83B-C027-4310-8209-B8BBD6690819}" type="datetimeFigureOut">
              <a:rPr lang="es-ES" smtClean="0"/>
              <a:t>20/04/2022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6996-7748-4664-BCBD-D076BD5AE9F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D83B-C027-4310-8209-B8BBD6690819}" type="datetimeFigureOut">
              <a:rPr lang="es-ES" smtClean="0"/>
              <a:t>20/04/2022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6996-7748-4664-BCBD-D076BD5AE9F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D83B-C027-4310-8209-B8BBD6690819}" type="datetimeFigureOut">
              <a:rPr lang="es-ES" smtClean="0"/>
              <a:t>20/04/2022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6996-7748-4664-BCBD-D076BD5AE9F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D83B-C027-4310-8209-B8BBD6690819}" type="datetimeFigureOut">
              <a:rPr lang="es-ES" smtClean="0"/>
              <a:t>20/04/2022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6996-7748-4664-BCBD-D076BD5AE9F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D83B-C027-4310-8209-B8BBD6690819}" type="datetimeFigureOut">
              <a:rPr lang="es-ES" smtClean="0"/>
              <a:t>20/04/2022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6996-7748-4664-BCBD-D076BD5AE9F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D83B-C027-4310-8209-B8BBD6690819}" type="datetimeFigureOut">
              <a:rPr lang="es-ES" smtClean="0"/>
              <a:t>20/04/2022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16996-7748-4664-BCBD-D076BD5AE9F8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D83B-C027-4310-8209-B8BBD6690819}" type="datetimeFigureOut">
              <a:rPr lang="es-ES" smtClean="0"/>
              <a:t>20/04/2022</a:t>
            </a:fld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016996-7748-4664-BCBD-D076BD5AE9F8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5016996-7748-4664-BCBD-D076BD5AE9F8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F59D83B-C027-4310-8209-B8BBD6690819}" type="datetimeFigureOut">
              <a:rPr lang="es-ES" smtClean="0"/>
              <a:t>20/04/2022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2070" y="332656"/>
            <a:ext cx="8352928" cy="2456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5400" b="1" dirty="0" smtClean="0">
                <a:solidFill>
                  <a:schemeClr val="accent1">
                    <a:lumMod val="75000"/>
                  </a:schemeClr>
                </a:solidFill>
              </a:rPr>
              <a:t>CUATRO FUEROS</a:t>
            </a:r>
            <a:endParaRPr lang="es-ES" sz="5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s-ES" sz="5400" b="1" dirty="0" smtClean="0">
                <a:solidFill>
                  <a:schemeClr val="accent1">
                    <a:lumMod val="75000"/>
                  </a:schemeClr>
                </a:solidFill>
              </a:rPr>
              <a:t>UNA PERSPECTIVA</a:t>
            </a:r>
            <a:endParaRPr lang="es-ES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66086" y="3140968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rgbClr val="002060"/>
                </a:solidFill>
              </a:rPr>
              <a:t>“SALAS, NELIDA TERESA C/ ARAYA, ROSALINDA P/ DESALOJO” (30/08/21)</a:t>
            </a:r>
            <a:endParaRPr lang="pt-BR" sz="4000" b="1" dirty="0">
              <a:solidFill>
                <a:srgbClr val="002060"/>
              </a:solidFill>
            </a:endParaRPr>
          </a:p>
          <a:p>
            <a:pPr algn="ctr"/>
            <a:r>
              <a:rPr lang="pt-BR" sz="2400" b="1" dirty="0">
                <a:solidFill>
                  <a:srgbClr val="002060"/>
                </a:solidFill>
              </a:rPr>
              <a:t>CUIJ: 13-04897419-2</a:t>
            </a:r>
            <a:endParaRPr lang="es-ES" sz="2400" b="1" dirty="0">
              <a:solidFill>
                <a:srgbClr val="002060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07505" y="5805264"/>
            <a:ext cx="83529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4000" dirty="0" smtClean="0">
                <a:solidFill>
                  <a:srgbClr val="002060"/>
                </a:solidFill>
              </a:rPr>
              <a:t>Darío Bermejo</a:t>
            </a:r>
            <a:endParaRPr lang="es-ES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70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137819" y="64096"/>
            <a:ext cx="82317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s-ES" sz="3200" dirty="0" smtClean="0">
                <a:solidFill>
                  <a:srgbClr val="002060"/>
                </a:solidFill>
              </a:rPr>
              <a:t>Ambos nacieron </a:t>
            </a:r>
            <a:r>
              <a:rPr lang="es-ES" sz="3200" dirty="0">
                <a:solidFill>
                  <a:srgbClr val="002060"/>
                </a:solidFill>
              </a:rPr>
              <a:t>en la primera mitad del siglo </a:t>
            </a:r>
            <a:r>
              <a:rPr lang="es-ES" sz="3200" dirty="0" smtClean="0">
                <a:solidFill>
                  <a:srgbClr val="002060"/>
                </a:solidFill>
              </a:rPr>
              <a:t>XX </a:t>
            </a:r>
            <a:r>
              <a:rPr lang="es-ES" sz="3200" dirty="0">
                <a:solidFill>
                  <a:srgbClr val="002060"/>
                </a:solidFill>
              </a:rPr>
              <a:t>(1939 y </a:t>
            </a:r>
            <a:r>
              <a:rPr lang="es-ES" sz="3200" dirty="0" smtClean="0">
                <a:solidFill>
                  <a:srgbClr val="002060"/>
                </a:solidFill>
              </a:rPr>
              <a:t>1944) y </a:t>
            </a:r>
            <a:r>
              <a:rPr lang="es-ES" sz="3200" dirty="0">
                <a:solidFill>
                  <a:srgbClr val="002060"/>
                </a:solidFill>
              </a:rPr>
              <a:t>desarrollaron sus vidas </a:t>
            </a:r>
            <a:r>
              <a:rPr lang="es-ES" sz="3200" dirty="0" smtClean="0">
                <a:solidFill>
                  <a:srgbClr val="002060"/>
                </a:solidFill>
              </a:rPr>
              <a:t>en </a:t>
            </a:r>
            <a:r>
              <a:rPr lang="es-ES" sz="3200" dirty="0">
                <a:solidFill>
                  <a:srgbClr val="002060"/>
                </a:solidFill>
              </a:rPr>
              <a:t>el ámbito rural, dedicándose a tareas </a:t>
            </a:r>
            <a:r>
              <a:rPr lang="es-ES" sz="3200" dirty="0" smtClean="0">
                <a:solidFill>
                  <a:srgbClr val="002060"/>
                </a:solidFill>
              </a:rPr>
              <a:t>agrarias</a:t>
            </a:r>
            <a:endParaRPr lang="es-ES" sz="3200" b="1" dirty="0">
              <a:solidFill>
                <a:srgbClr val="002060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37819" y="3893911"/>
            <a:ext cx="823174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s-ES" sz="3200" dirty="0" smtClean="0">
                <a:solidFill>
                  <a:srgbClr val="002060"/>
                </a:solidFill>
              </a:rPr>
              <a:t>En ese contexto, </a:t>
            </a:r>
            <a:r>
              <a:rPr lang="es-ES" sz="3200" dirty="0">
                <a:solidFill>
                  <a:srgbClr val="002060"/>
                </a:solidFill>
              </a:rPr>
              <a:t>los bienes de mayor relevancia </a:t>
            </a:r>
            <a:r>
              <a:rPr lang="es-ES" sz="3200" dirty="0" smtClean="0">
                <a:solidFill>
                  <a:srgbClr val="002060"/>
                </a:solidFill>
              </a:rPr>
              <a:t>económica </a:t>
            </a:r>
            <a:r>
              <a:rPr lang="es-ES" sz="3200" dirty="0">
                <a:solidFill>
                  <a:srgbClr val="002060"/>
                </a:solidFill>
              </a:rPr>
              <a:t>(inmuebles, automotores) </a:t>
            </a:r>
            <a:r>
              <a:rPr lang="es-ES" sz="3200" dirty="0" smtClean="0">
                <a:solidFill>
                  <a:srgbClr val="002060"/>
                </a:solidFill>
              </a:rPr>
              <a:t>los titularizaba </a:t>
            </a:r>
            <a:r>
              <a:rPr lang="es-ES" sz="3200" dirty="0">
                <a:solidFill>
                  <a:srgbClr val="002060"/>
                </a:solidFill>
              </a:rPr>
              <a:t>el varón, ya que él era el único </a:t>
            </a:r>
            <a:r>
              <a:rPr lang="es-ES" sz="3200" i="1" dirty="0">
                <a:solidFill>
                  <a:srgbClr val="002060"/>
                </a:solidFill>
              </a:rPr>
              <a:t>“encargado de los negocios familiares”</a:t>
            </a:r>
            <a:r>
              <a:rPr lang="es-ES" sz="3200" dirty="0">
                <a:solidFill>
                  <a:srgbClr val="002060"/>
                </a:solidFill>
              </a:rPr>
              <a:t>, el que </a:t>
            </a:r>
            <a:r>
              <a:rPr lang="es-ES" sz="3200" i="1" dirty="0">
                <a:solidFill>
                  <a:srgbClr val="002060"/>
                </a:solidFill>
              </a:rPr>
              <a:t>“llevaba los papeles”</a:t>
            </a:r>
            <a:r>
              <a:rPr lang="es-ES" sz="3200" dirty="0">
                <a:solidFill>
                  <a:srgbClr val="002060"/>
                </a:solidFill>
              </a:rPr>
              <a:t>, porque las mujeres </a:t>
            </a:r>
            <a:r>
              <a:rPr lang="es-ES" sz="3200" i="1" dirty="0">
                <a:solidFill>
                  <a:srgbClr val="002060"/>
                </a:solidFill>
              </a:rPr>
              <a:t>“de eso no saben nada</a:t>
            </a:r>
            <a:r>
              <a:rPr lang="es-ES" sz="3200" i="1" dirty="0" smtClean="0">
                <a:solidFill>
                  <a:srgbClr val="002060"/>
                </a:solidFill>
              </a:rPr>
              <a:t>”</a:t>
            </a:r>
            <a:endParaRPr lang="es-ES" sz="3200" i="1" dirty="0">
              <a:solidFill>
                <a:srgbClr val="002060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37819" y="1676826"/>
            <a:ext cx="823174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s-ES" sz="3200" dirty="0" smtClean="0">
                <a:solidFill>
                  <a:srgbClr val="002060"/>
                </a:solidFill>
              </a:rPr>
              <a:t>La </a:t>
            </a:r>
            <a:r>
              <a:rPr lang="es-ES" sz="3200" dirty="0">
                <a:solidFill>
                  <a:srgbClr val="002060"/>
                </a:solidFill>
              </a:rPr>
              <a:t>concepción de la sociedad, </a:t>
            </a:r>
            <a:r>
              <a:rPr lang="es-ES" sz="3200" dirty="0" smtClean="0">
                <a:solidFill>
                  <a:srgbClr val="002060"/>
                </a:solidFill>
              </a:rPr>
              <a:t>en </a:t>
            </a:r>
            <a:r>
              <a:rPr lang="es-ES" sz="3200" dirty="0">
                <a:solidFill>
                  <a:srgbClr val="002060"/>
                </a:solidFill>
              </a:rPr>
              <a:t>lo referido a la organización familiar y las relaciones entre hombres y mujeres, era marcadamente </a:t>
            </a:r>
            <a:r>
              <a:rPr lang="es-ES" sz="3200" dirty="0" smtClean="0">
                <a:solidFill>
                  <a:srgbClr val="002060"/>
                </a:solidFill>
              </a:rPr>
              <a:t>machista, sobre todo en el ámbito rural. </a:t>
            </a:r>
            <a:endParaRPr lang="es-E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038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84669" y="404664"/>
            <a:ext cx="823174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s-ES" sz="3200" dirty="0">
                <a:solidFill>
                  <a:srgbClr val="002060"/>
                </a:solidFill>
              </a:rPr>
              <a:t>Araya durante todo el tiempo que duró la </a:t>
            </a:r>
            <a:r>
              <a:rPr lang="es-ES" sz="3200" dirty="0" smtClean="0">
                <a:solidFill>
                  <a:srgbClr val="002060"/>
                </a:solidFill>
              </a:rPr>
              <a:t>convivencia (y </a:t>
            </a:r>
            <a:r>
              <a:rPr lang="es-ES" sz="3200" dirty="0">
                <a:solidFill>
                  <a:srgbClr val="002060"/>
                </a:solidFill>
              </a:rPr>
              <a:t>hasta la </a:t>
            </a:r>
            <a:r>
              <a:rPr lang="es-ES" sz="3200" dirty="0" smtClean="0">
                <a:solidFill>
                  <a:srgbClr val="002060"/>
                </a:solidFill>
              </a:rPr>
              <a:t>actualidad) realizó </a:t>
            </a:r>
            <a:r>
              <a:rPr lang="es-ES" sz="3200" dirty="0">
                <a:solidFill>
                  <a:srgbClr val="002060"/>
                </a:solidFill>
              </a:rPr>
              <a:t>tareas </a:t>
            </a:r>
            <a:r>
              <a:rPr lang="es-ES" sz="3200" dirty="0" smtClean="0">
                <a:solidFill>
                  <a:srgbClr val="002060"/>
                </a:solidFill>
              </a:rPr>
              <a:t>remuneradas </a:t>
            </a:r>
            <a:r>
              <a:rPr lang="es-ES" sz="3200" dirty="0">
                <a:solidFill>
                  <a:srgbClr val="002060"/>
                </a:solidFill>
              </a:rPr>
              <a:t>(peluquería en su domicilio</a:t>
            </a:r>
            <a:r>
              <a:rPr lang="es-ES" sz="3200" dirty="0" smtClean="0">
                <a:solidFill>
                  <a:srgbClr val="002060"/>
                </a:solidFill>
              </a:rPr>
              <a:t>)</a:t>
            </a:r>
            <a:endParaRPr lang="es-ES" sz="3200" b="1" dirty="0">
              <a:solidFill>
                <a:srgbClr val="002060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84669" y="3068960"/>
            <a:ext cx="823174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s-ES" sz="3200" dirty="0">
                <a:solidFill>
                  <a:srgbClr val="002060"/>
                </a:solidFill>
              </a:rPr>
              <a:t>L</a:t>
            </a:r>
            <a:r>
              <a:rPr lang="es-ES" sz="3200" dirty="0" smtClean="0">
                <a:solidFill>
                  <a:srgbClr val="002060"/>
                </a:solidFill>
              </a:rPr>
              <a:t>as </a:t>
            </a:r>
            <a:r>
              <a:rPr lang="es-ES" sz="3200" dirty="0">
                <a:solidFill>
                  <a:srgbClr val="002060"/>
                </a:solidFill>
              </a:rPr>
              <a:t>reglas de la sociedad machista no necesitaban ser impuestas en forma violenta, sino que, en la mayoría de los casos, estaban internalizadas por las propias mujeres, quienes respondían mansamente a ellas, porque así fueron educadas</a:t>
            </a:r>
          </a:p>
        </p:txBody>
      </p:sp>
    </p:spTree>
    <p:extLst>
      <p:ext uri="{BB962C8B-B14F-4D97-AF65-F5344CB8AC3E}">
        <p14:creationId xmlns:p14="http://schemas.microsoft.com/office/powerpoint/2010/main" val="2107829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84669" y="260648"/>
            <a:ext cx="823174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s-ES" sz="3200" dirty="0" smtClean="0">
                <a:solidFill>
                  <a:srgbClr val="002060"/>
                </a:solidFill>
              </a:rPr>
              <a:t>No </a:t>
            </a:r>
            <a:r>
              <a:rPr lang="es-ES" sz="3200" dirty="0">
                <a:solidFill>
                  <a:srgbClr val="002060"/>
                </a:solidFill>
              </a:rPr>
              <a:t>puede utilizarse en contra de la demandada </a:t>
            </a:r>
            <a:r>
              <a:rPr lang="es-ES" sz="3200" dirty="0" smtClean="0">
                <a:solidFill>
                  <a:srgbClr val="002060"/>
                </a:solidFill>
              </a:rPr>
              <a:t>el </a:t>
            </a:r>
            <a:r>
              <a:rPr lang="es-ES" sz="3200" dirty="0">
                <a:solidFill>
                  <a:srgbClr val="002060"/>
                </a:solidFill>
              </a:rPr>
              <a:t>argumento de que, de haber hecho efectivamente aportes para la adquisición de la </a:t>
            </a:r>
            <a:r>
              <a:rPr lang="es-ES" sz="3200" dirty="0" smtClean="0">
                <a:solidFill>
                  <a:srgbClr val="002060"/>
                </a:solidFill>
              </a:rPr>
              <a:t>vivienda, </a:t>
            </a:r>
            <a:r>
              <a:rPr lang="es-ES" sz="3200" dirty="0">
                <a:solidFill>
                  <a:srgbClr val="002060"/>
                </a:solidFill>
              </a:rPr>
              <a:t>debió haberse reflejado ello en los instrumentos de </a:t>
            </a:r>
            <a:r>
              <a:rPr lang="es-ES" sz="3200" dirty="0" smtClean="0">
                <a:solidFill>
                  <a:srgbClr val="002060"/>
                </a:solidFill>
              </a:rPr>
              <a:t>adquisición</a:t>
            </a:r>
            <a:endParaRPr lang="es-ES" sz="3200" b="1" dirty="0">
              <a:solidFill>
                <a:srgbClr val="002060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37819" y="4221088"/>
            <a:ext cx="823174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SzPts val="3200"/>
              <a:buFont typeface="Arial" pitchFamily="34" charset="0"/>
              <a:buChar char="•"/>
            </a:pPr>
            <a:r>
              <a:rPr lang="es-ES" sz="3200" dirty="0">
                <a:solidFill>
                  <a:srgbClr val="002060"/>
                </a:solidFill>
              </a:rPr>
              <a:t>Mucho menos que se tome, siquiera como prueba indiciaria en su contra, el hecho de no haber realizado “el planteo o reclamo respectivo a lo largo de tantos años”. </a:t>
            </a:r>
            <a:endParaRPr lang="es-E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20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84669" y="260648"/>
            <a:ext cx="823174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s-ES" sz="3200" dirty="0">
                <a:solidFill>
                  <a:srgbClr val="002060"/>
                </a:solidFill>
              </a:rPr>
              <a:t>no </a:t>
            </a:r>
            <a:r>
              <a:rPr lang="es-ES" sz="3200" dirty="0" smtClean="0">
                <a:solidFill>
                  <a:srgbClr val="002060"/>
                </a:solidFill>
              </a:rPr>
              <a:t>resultan </a:t>
            </a:r>
            <a:r>
              <a:rPr lang="es-ES" sz="3200" dirty="0">
                <a:solidFill>
                  <a:srgbClr val="002060"/>
                </a:solidFill>
              </a:rPr>
              <a:t>de poca significancia las </a:t>
            </a:r>
            <a:r>
              <a:rPr lang="es-ES" sz="3200" dirty="0" smtClean="0">
                <a:solidFill>
                  <a:srgbClr val="002060"/>
                </a:solidFill>
              </a:rPr>
              <a:t>declaraciones </a:t>
            </a:r>
            <a:r>
              <a:rPr lang="es-ES" sz="3200" dirty="0">
                <a:solidFill>
                  <a:srgbClr val="002060"/>
                </a:solidFill>
              </a:rPr>
              <a:t>de todos los testigos respecto a que la señora Araya es considerada y vista como la dueña de la casa que habita</a:t>
            </a:r>
            <a:endParaRPr lang="es-ES" sz="3200" b="1" dirty="0">
              <a:solidFill>
                <a:srgbClr val="002060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37819" y="2996952"/>
            <a:ext cx="823174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SzPts val="3200"/>
              <a:buFont typeface="Arial" pitchFamily="34" charset="0"/>
              <a:buChar char="•"/>
            </a:pPr>
            <a:r>
              <a:rPr lang="es-ES" sz="3200" dirty="0" smtClean="0">
                <a:solidFill>
                  <a:srgbClr val="002060"/>
                </a:solidFill>
              </a:rPr>
              <a:t>Se </a:t>
            </a:r>
            <a:r>
              <a:rPr lang="es-ES" sz="3200" dirty="0">
                <a:solidFill>
                  <a:srgbClr val="002060"/>
                </a:solidFill>
              </a:rPr>
              <a:t>pretende </a:t>
            </a:r>
            <a:r>
              <a:rPr lang="es-ES" sz="3200" dirty="0" smtClean="0">
                <a:solidFill>
                  <a:srgbClr val="002060"/>
                </a:solidFill>
              </a:rPr>
              <a:t>desalojar </a:t>
            </a:r>
            <a:r>
              <a:rPr lang="es-ES" sz="3200" dirty="0">
                <a:solidFill>
                  <a:srgbClr val="002060"/>
                </a:solidFill>
              </a:rPr>
              <a:t>a una mujer, adulta mayor </a:t>
            </a:r>
            <a:r>
              <a:rPr lang="es-ES" sz="3200" dirty="0" smtClean="0">
                <a:solidFill>
                  <a:srgbClr val="002060"/>
                </a:solidFill>
              </a:rPr>
              <a:t>(77 </a:t>
            </a:r>
            <a:r>
              <a:rPr lang="es-ES" sz="3200" dirty="0">
                <a:solidFill>
                  <a:srgbClr val="002060"/>
                </a:solidFill>
              </a:rPr>
              <a:t>años de edad), de la vivienda que ha ocupado por más de cuarenta años, </a:t>
            </a:r>
            <a:r>
              <a:rPr lang="es-ES" sz="3200" dirty="0" smtClean="0">
                <a:solidFill>
                  <a:srgbClr val="002060"/>
                </a:solidFill>
              </a:rPr>
              <a:t>con su pareja (llevando </a:t>
            </a:r>
            <a:r>
              <a:rPr lang="es-ES" sz="3200" dirty="0">
                <a:solidFill>
                  <a:srgbClr val="002060"/>
                </a:solidFill>
              </a:rPr>
              <a:t>adelante un proyecto familiar </a:t>
            </a:r>
            <a:r>
              <a:rPr lang="es-ES" sz="3200" dirty="0" smtClean="0">
                <a:solidFill>
                  <a:srgbClr val="002060"/>
                </a:solidFill>
              </a:rPr>
              <a:t>común), que por ese hecho ha quedado sin protección legal frente a herederos que nunca habitaron el inmueble</a:t>
            </a:r>
            <a:endParaRPr lang="es-E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55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101615" y="620688"/>
            <a:ext cx="823174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4000" i="1" dirty="0" smtClean="0">
                <a:solidFill>
                  <a:srgbClr val="002060"/>
                </a:solidFill>
              </a:rPr>
              <a:t>Resulta clara </a:t>
            </a:r>
            <a:r>
              <a:rPr lang="es-ES" sz="4000" i="1" dirty="0">
                <a:solidFill>
                  <a:srgbClr val="002060"/>
                </a:solidFill>
              </a:rPr>
              <a:t>la verosimilitud de la posesión invocada por la demandada en su planteo defensivo. Ante ello, era carga de la actora acreditar cabalmente la precariedad de la ocupación y la existencia de una obligación exigible de restituir, lo que no surge de la prueba rendida autos</a:t>
            </a:r>
            <a:endParaRPr lang="es-ES" sz="40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13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84669" y="260648"/>
            <a:ext cx="8231748" cy="5186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4000" i="1" dirty="0" smtClean="0">
                <a:solidFill>
                  <a:srgbClr val="002060"/>
                </a:solidFill>
              </a:rPr>
              <a:t>“La </a:t>
            </a:r>
            <a:r>
              <a:rPr lang="es-ES" sz="4000" i="1" dirty="0">
                <a:solidFill>
                  <a:srgbClr val="002060"/>
                </a:solidFill>
              </a:rPr>
              <a:t>llamada ‘perspectiva de género’ no impone siempre decidir a favor de la mujer, sino impedir que ella sea postergada por el hecho de serlo” </a:t>
            </a:r>
            <a:r>
              <a:rPr lang="es-ES" sz="3200" dirty="0">
                <a:solidFill>
                  <a:srgbClr val="002060"/>
                </a:solidFill>
              </a:rPr>
              <a:t>(</a:t>
            </a:r>
            <a:r>
              <a:rPr lang="es-ES" sz="3200" dirty="0" err="1">
                <a:solidFill>
                  <a:srgbClr val="002060"/>
                </a:solidFill>
              </a:rPr>
              <a:t>Cám</a:t>
            </a:r>
            <a:r>
              <a:rPr lang="es-ES" sz="3200" dirty="0">
                <a:solidFill>
                  <a:srgbClr val="002060"/>
                </a:solidFill>
              </a:rPr>
              <a:t>. </a:t>
            </a:r>
            <a:r>
              <a:rPr lang="es-ES" sz="3200" dirty="0" err="1">
                <a:solidFill>
                  <a:srgbClr val="002060"/>
                </a:solidFill>
              </a:rPr>
              <a:t>Nac</a:t>
            </a:r>
            <a:r>
              <a:rPr lang="es-ES" sz="3200" dirty="0">
                <a:solidFill>
                  <a:srgbClr val="002060"/>
                </a:solidFill>
              </a:rPr>
              <a:t>. Com., Sala C; IGJ c/ Línea Expreso </a:t>
            </a:r>
            <a:r>
              <a:rPr lang="es-ES" sz="3200" dirty="0" err="1">
                <a:solidFill>
                  <a:srgbClr val="002060"/>
                </a:solidFill>
              </a:rPr>
              <a:t>Liniers</a:t>
            </a:r>
            <a:r>
              <a:rPr lang="es-ES" sz="3200" dirty="0">
                <a:solidFill>
                  <a:srgbClr val="002060"/>
                </a:solidFill>
              </a:rPr>
              <a:t>”, </a:t>
            </a:r>
            <a:r>
              <a:rPr lang="es-ES" sz="3200" dirty="0" err="1">
                <a:solidFill>
                  <a:srgbClr val="002060"/>
                </a:solidFill>
              </a:rPr>
              <a:t>expte</a:t>
            </a:r>
            <a:r>
              <a:rPr lang="es-ES" sz="3200" dirty="0">
                <a:solidFill>
                  <a:srgbClr val="002060"/>
                </a:solidFill>
              </a:rPr>
              <a:t>. N° 1651/2021/CA01, </a:t>
            </a:r>
            <a:r>
              <a:rPr lang="es-ES" sz="3200" dirty="0" smtClean="0">
                <a:solidFill>
                  <a:srgbClr val="002060"/>
                </a:solidFill>
              </a:rPr>
              <a:t>09/08/2021)</a:t>
            </a:r>
            <a:endParaRPr lang="es-E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796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50" y="742950"/>
            <a:ext cx="5372100" cy="537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981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88974" y="318948"/>
            <a:ext cx="373884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s-AR" altLang="es-ES" sz="4000" b="1" dirty="0" smtClean="0">
                <a:solidFill>
                  <a:srgbClr val="002060"/>
                </a:solidFill>
              </a:rPr>
              <a:t>ANTECEDENTES</a:t>
            </a:r>
            <a:r>
              <a:rPr lang="es-AR" altLang="es-ES" sz="4400" b="1" dirty="0" smtClean="0">
                <a:solidFill>
                  <a:srgbClr val="002060"/>
                </a:solidFill>
              </a:rPr>
              <a:t> </a:t>
            </a:r>
            <a:r>
              <a:rPr lang="es-AR" altLang="es-ES" b="1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4" name="3 Rectángulo"/>
          <p:cNvSpPr/>
          <p:nvPr/>
        </p:nvSpPr>
        <p:spPr>
          <a:xfrm>
            <a:off x="721366" y="1268760"/>
            <a:ext cx="23823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0"/>
              </a:spcBef>
            </a:pPr>
            <a:r>
              <a:rPr lang="es-AR" altLang="es-ES" sz="4000" b="1" dirty="0" smtClean="0">
                <a:solidFill>
                  <a:srgbClr val="002060"/>
                </a:solidFill>
              </a:rPr>
              <a:t>Demanda:</a:t>
            </a:r>
            <a:endParaRPr lang="es-ES" altLang="es-ES" sz="4000" b="1" dirty="0">
              <a:solidFill>
                <a:srgbClr val="00206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07504" y="2204864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spcBef>
                <a:spcPct val="0"/>
              </a:spcBef>
              <a:buFont typeface="Arial" pitchFamily="34" charset="0"/>
              <a:buChar char="•"/>
            </a:pPr>
            <a:r>
              <a:rPr lang="es-ES" altLang="es-ES" sz="3200" dirty="0" smtClean="0">
                <a:solidFill>
                  <a:srgbClr val="002060"/>
                </a:solidFill>
              </a:rPr>
              <a:t>Teresa </a:t>
            </a:r>
            <a:r>
              <a:rPr lang="es-ES" altLang="es-ES" sz="3200" dirty="0">
                <a:solidFill>
                  <a:srgbClr val="002060"/>
                </a:solidFill>
              </a:rPr>
              <a:t>Salas, </a:t>
            </a:r>
            <a:r>
              <a:rPr lang="es-ES" altLang="es-ES" sz="3200" dirty="0" smtClean="0">
                <a:solidFill>
                  <a:srgbClr val="002060"/>
                </a:solidFill>
              </a:rPr>
              <a:t>como administradora </a:t>
            </a:r>
            <a:r>
              <a:rPr lang="es-ES" altLang="es-ES" sz="3200" dirty="0">
                <a:solidFill>
                  <a:srgbClr val="002060"/>
                </a:solidFill>
              </a:rPr>
              <a:t>de la sucesión </a:t>
            </a:r>
            <a:r>
              <a:rPr lang="es-ES" altLang="es-ES" sz="3200" dirty="0" smtClean="0">
                <a:solidFill>
                  <a:srgbClr val="002060"/>
                </a:solidFill>
              </a:rPr>
              <a:t>de Teodoro </a:t>
            </a:r>
            <a:r>
              <a:rPr lang="es-ES" altLang="es-ES" sz="3200" dirty="0">
                <a:solidFill>
                  <a:srgbClr val="002060"/>
                </a:solidFill>
              </a:rPr>
              <a:t>Contreras, </a:t>
            </a:r>
            <a:r>
              <a:rPr lang="es-ES" altLang="es-ES" sz="3200" dirty="0" smtClean="0">
                <a:solidFill>
                  <a:srgbClr val="002060"/>
                </a:solidFill>
              </a:rPr>
              <a:t>promovió desalojo contra Rosalinda </a:t>
            </a:r>
            <a:r>
              <a:rPr lang="es-ES" altLang="es-ES" sz="3200" dirty="0">
                <a:solidFill>
                  <a:srgbClr val="002060"/>
                </a:solidFill>
              </a:rPr>
              <a:t>Araya</a:t>
            </a:r>
            <a:endParaRPr lang="es-AR" altLang="es-ES" sz="3200" dirty="0">
              <a:solidFill>
                <a:schemeClr val="bg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16957" y="4293096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spcBef>
                <a:spcPct val="0"/>
              </a:spcBef>
              <a:buFont typeface="Arial" pitchFamily="34" charset="0"/>
              <a:buChar char="•"/>
            </a:pPr>
            <a:r>
              <a:rPr lang="es-ES" altLang="es-ES" sz="3200" dirty="0" smtClean="0">
                <a:solidFill>
                  <a:srgbClr val="002060"/>
                </a:solidFill>
              </a:rPr>
              <a:t>Araya cohabitaba el inmueble cuando falleció Contreras y, habiendo sido requerida, se negó a restituirlo</a:t>
            </a:r>
            <a:endParaRPr lang="es-AR" altLang="es-E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618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88974" y="318948"/>
            <a:ext cx="373884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s-AR" altLang="es-ES" sz="4000" b="1" dirty="0" smtClean="0">
                <a:solidFill>
                  <a:srgbClr val="002060"/>
                </a:solidFill>
              </a:rPr>
              <a:t>ANTECEDENTES</a:t>
            </a:r>
            <a:r>
              <a:rPr lang="es-AR" altLang="es-ES" sz="4400" b="1" dirty="0" smtClean="0">
                <a:solidFill>
                  <a:srgbClr val="002060"/>
                </a:solidFill>
              </a:rPr>
              <a:t> </a:t>
            </a:r>
            <a:r>
              <a:rPr lang="es-AR" altLang="es-ES" b="1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4" name="3 Rectángulo"/>
          <p:cNvSpPr/>
          <p:nvPr/>
        </p:nvSpPr>
        <p:spPr>
          <a:xfrm>
            <a:off x="732904" y="1268760"/>
            <a:ext cx="30915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0"/>
              </a:spcBef>
            </a:pPr>
            <a:r>
              <a:rPr lang="es-AR" altLang="es-ES" sz="4000" b="1" dirty="0" smtClean="0">
                <a:solidFill>
                  <a:srgbClr val="002060"/>
                </a:solidFill>
              </a:rPr>
              <a:t>Contestación:</a:t>
            </a:r>
            <a:endParaRPr lang="es-ES" altLang="es-ES" sz="4000" b="1" dirty="0">
              <a:solidFill>
                <a:srgbClr val="00206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07504" y="2204864"/>
            <a:ext cx="83529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spcBef>
                <a:spcPct val="0"/>
              </a:spcBef>
              <a:buFont typeface="Arial" pitchFamily="34" charset="0"/>
              <a:buChar char="•"/>
            </a:pPr>
            <a:r>
              <a:rPr lang="es-ES" altLang="es-ES" sz="3200" dirty="0" smtClean="0">
                <a:solidFill>
                  <a:srgbClr val="002060"/>
                </a:solidFill>
              </a:rPr>
              <a:t>Cohabitaba con Contreras desde 1970</a:t>
            </a:r>
            <a:endParaRPr lang="es-AR" altLang="es-ES" sz="3200" dirty="0">
              <a:solidFill>
                <a:schemeClr val="bg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07504" y="3068960"/>
            <a:ext cx="8352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spcBef>
                <a:spcPct val="0"/>
              </a:spcBef>
              <a:buFont typeface="Arial" pitchFamily="34" charset="0"/>
              <a:buChar char="•"/>
            </a:pPr>
            <a:r>
              <a:rPr lang="es-ES" altLang="es-ES" sz="3200" dirty="0" smtClean="0">
                <a:solidFill>
                  <a:srgbClr val="002060"/>
                </a:solidFill>
              </a:rPr>
              <a:t>El inmueble se </a:t>
            </a:r>
            <a:r>
              <a:rPr lang="es-ES" altLang="es-ES" sz="3200" dirty="0" smtClean="0">
                <a:solidFill>
                  <a:srgbClr val="002060"/>
                </a:solidFill>
              </a:rPr>
              <a:t>compró </a:t>
            </a:r>
            <a:r>
              <a:rPr lang="es-ES" altLang="es-ES" sz="3200" dirty="0" smtClean="0">
                <a:solidFill>
                  <a:srgbClr val="002060"/>
                </a:solidFill>
              </a:rPr>
              <a:t>en 1979 a nombre de Contreras, pero fue adquirido por ambos</a:t>
            </a:r>
            <a:endParaRPr lang="es-AR" altLang="es-ES" sz="3200" dirty="0">
              <a:solidFill>
                <a:schemeClr val="bg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11487" y="4437112"/>
            <a:ext cx="83529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spcBef>
                <a:spcPct val="0"/>
              </a:spcBef>
              <a:buFont typeface="Arial" pitchFamily="34" charset="0"/>
              <a:buChar char="•"/>
            </a:pPr>
            <a:r>
              <a:rPr lang="es-ES" altLang="es-ES" sz="3200" dirty="0" smtClean="0">
                <a:solidFill>
                  <a:srgbClr val="002060"/>
                </a:solidFill>
              </a:rPr>
              <a:t>Planteó defensa de prescripción adquisitiva por haber poseído el inmueble durante más de 30 años (también solicitó falta de legitimación activa y retención por mejoras)</a:t>
            </a:r>
            <a:endParaRPr lang="es-AR" altLang="es-E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252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88974" y="188640"/>
            <a:ext cx="373884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s-AR" altLang="es-ES" sz="4000" b="1" dirty="0" smtClean="0">
                <a:solidFill>
                  <a:srgbClr val="002060"/>
                </a:solidFill>
              </a:rPr>
              <a:t>ANTECEDENTES</a:t>
            </a:r>
            <a:r>
              <a:rPr lang="es-AR" altLang="es-ES" sz="4400" b="1" dirty="0" smtClean="0">
                <a:solidFill>
                  <a:srgbClr val="002060"/>
                </a:solidFill>
              </a:rPr>
              <a:t> </a:t>
            </a:r>
            <a:r>
              <a:rPr lang="es-AR" altLang="es-ES" b="1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23528" y="992678"/>
            <a:ext cx="813690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s-AR" altLang="es-ES" sz="4000" b="1" dirty="0" smtClean="0">
                <a:solidFill>
                  <a:srgbClr val="002060"/>
                </a:solidFill>
              </a:rPr>
              <a:t>Sentencia: </a:t>
            </a:r>
            <a:r>
              <a:rPr lang="es-AR" altLang="es-ES" sz="3600" dirty="0" smtClean="0">
                <a:solidFill>
                  <a:srgbClr val="002060"/>
                </a:solidFill>
              </a:rPr>
              <a:t>admitió el desalojo</a:t>
            </a:r>
            <a:endParaRPr lang="es-ES" altLang="es-ES" sz="3600" b="1" dirty="0">
              <a:solidFill>
                <a:srgbClr val="00206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07503" y="1844824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spcBef>
                <a:spcPct val="0"/>
              </a:spcBef>
              <a:buFont typeface="Arial" pitchFamily="34" charset="0"/>
              <a:buChar char="•"/>
            </a:pPr>
            <a:r>
              <a:rPr lang="es-ES" altLang="es-ES" sz="3200" dirty="0" smtClean="0">
                <a:solidFill>
                  <a:srgbClr val="002060"/>
                </a:solidFill>
              </a:rPr>
              <a:t>En el boleto de compraventa sólo figura Contreras y el inmueble está inscripto a su nombre (desde 1979)</a:t>
            </a:r>
            <a:endParaRPr lang="es-AR" altLang="es-ES" sz="3200" dirty="0">
              <a:solidFill>
                <a:schemeClr val="bg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07504" y="3717032"/>
            <a:ext cx="8352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spcBef>
                <a:spcPct val="0"/>
              </a:spcBef>
              <a:buFont typeface="Arial" pitchFamily="34" charset="0"/>
              <a:buChar char="•"/>
            </a:pPr>
            <a:r>
              <a:rPr lang="es-ES" altLang="es-ES" sz="3200" dirty="0" smtClean="0">
                <a:solidFill>
                  <a:srgbClr val="002060"/>
                </a:solidFill>
              </a:rPr>
              <a:t>Contreras estaba casado con Salas. El divorcio se inició pero nunca se concretó</a:t>
            </a:r>
            <a:endParaRPr lang="es-AR" altLang="es-ES" sz="3200" dirty="0">
              <a:solidFill>
                <a:schemeClr val="bg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11487" y="4950118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spcBef>
                <a:spcPct val="0"/>
              </a:spcBef>
              <a:buFont typeface="Arial" pitchFamily="34" charset="0"/>
              <a:buChar char="•"/>
            </a:pPr>
            <a:r>
              <a:rPr lang="es-ES" altLang="es-ES" sz="3200" dirty="0" smtClean="0">
                <a:solidFill>
                  <a:srgbClr val="002060"/>
                </a:solidFill>
              </a:rPr>
              <a:t>Araya continuó viviendo en el inmueble (después de la muerte de Contreras), pero como conviviente. </a:t>
            </a:r>
            <a:endParaRPr lang="es-AR" altLang="es-E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341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88974" y="188640"/>
            <a:ext cx="373884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s-AR" altLang="es-ES" sz="4000" b="1" dirty="0" smtClean="0">
                <a:solidFill>
                  <a:srgbClr val="002060"/>
                </a:solidFill>
              </a:rPr>
              <a:t>ANTECEDENTES</a:t>
            </a:r>
            <a:r>
              <a:rPr lang="es-AR" altLang="es-ES" sz="4400" b="1" dirty="0" smtClean="0">
                <a:solidFill>
                  <a:srgbClr val="002060"/>
                </a:solidFill>
              </a:rPr>
              <a:t> </a:t>
            </a:r>
            <a:r>
              <a:rPr lang="es-AR" altLang="es-ES" b="1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23529" y="992678"/>
            <a:ext cx="24482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s-AR" altLang="es-ES" sz="4000" b="1" dirty="0" smtClean="0">
                <a:solidFill>
                  <a:srgbClr val="002060"/>
                </a:solidFill>
              </a:rPr>
              <a:t>Sentencia: </a:t>
            </a:r>
            <a:endParaRPr lang="es-ES" altLang="es-ES" sz="3600" b="1" dirty="0">
              <a:solidFill>
                <a:srgbClr val="00206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07503" y="1916832"/>
            <a:ext cx="8352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spcBef>
                <a:spcPct val="0"/>
              </a:spcBef>
              <a:buFont typeface="Arial" pitchFamily="34" charset="0"/>
              <a:buChar char="•"/>
            </a:pPr>
            <a:r>
              <a:rPr lang="es-ES" altLang="es-ES" sz="3200" dirty="0">
                <a:solidFill>
                  <a:srgbClr val="002060"/>
                </a:solidFill>
              </a:rPr>
              <a:t>El pago de servicios no configura acto posesorio y las mejoras no son relevantes</a:t>
            </a:r>
            <a:endParaRPr lang="es-AR" altLang="es-ES" sz="3200" dirty="0">
              <a:solidFill>
                <a:schemeClr val="bg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07503" y="3573016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spcBef>
                <a:spcPct val="0"/>
              </a:spcBef>
              <a:buFont typeface="Arial" pitchFamily="34" charset="0"/>
              <a:buChar char="•"/>
            </a:pPr>
            <a:r>
              <a:rPr lang="es-ES" altLang="es-ES" sz="3200" dirty="0" smtClean="0">
                <a:solidFill>
                  <a:srgbClr val="002060"/>
                </a:solidFill>
              </a:rPr>
              <a:t>La ocupación tuvo su causa en la convivencia y se prolongó después del fallecimiento como acto de hospitalidad de los herederos</a:t>
            </a:r>
            <a:endParaRPr lang="es-AR" altLang="es-ES" sz="3200" dirty="0">
              <a:solidFill>
                <a:schemeClr val="bg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07503" y="5436722"/>
            <a:ext cx="8352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spcBef>
                <a:spcPct val="0"/>
              </a:spcBef>
              <a:buFont typeface="Arial" pitchFamily="34" charset="0"/>
              <a:buChar char="•"/>
            </a:pPr>
            <a:r>
              <a:rPr lang="es-ES" altLang="es-ES" sz="3200" dirty="0" smtClean="0">
                <a:solidFill>
                  <a:srgbClr val="002060"/>
                </a:solidFill>
              </a:rPr>
              <a:t>Araya nunca realizó actos que exteriorizaran la </a:t>
            </a:r>
            <a:r>
              <a:rPr lang="es-ES" altLang="es-ES" sz="3200" dirty="0" err="1" smtClean="0">
                <a:solidFill>
                  <a:srgbClr val="002060"/>
                </a:solidFill>
              </a:rPr>
              <a:t>interversión</a:t>
            </a:r>
            <a:r>
              <a:rPr lang="es-ES" altLang="es-ES" sz="3200" dirty="0" smtClean="0">
                <a:solidFill>
                  <a:srgbClr val="002060"/>
                </a:solidFill>
              </a:rPr>
              <a:t> del título</a:t>
            </a:r>
            <a:endParaRPr lang="es-AR" altLang="es-E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1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5305" y="188640"/>
            <a:ext cx="813690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s-AR" altLang="es-ES" sz="4000" b="1" dirty="0" smtClean="0">
                <a:solidFill>
                  <a:srgbClr val="002060"/>
                </a:solidFill>
              </a:rPr>
              <a:t>Recordando las reglas del desalojo…</a:t>
            </a:r>
            <a:endParaRPr lang="es-ES" altLang="es-ES" sz="3600" b="1" dirty="0">
              <a:solidFill>
                <a:srgbClr val="002060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99089" y="966210"/>
            <a:ext cx="8352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s-ES" altLang="es-ES" sz="3200" dirty="0" smtClean="0">
                <a:solidFill>
                  <a:srgbClr val="002060"/>
                </a:solidFill>
              </a:rPr>
              <a:t>El </a:t>
            </a:r>
            <a:r>
              <a:rPr lang="es-ES" altLang="es-ES" sz="3200" dirty="0">
                <a:solidFill>
                  <a:srgbClr val="002060"/>
                </a:solidFill>
              </a:rPr>
              <a:t>proceso </a:t>
            </a:r>
            <a:r>
              <a:rPr lang="es-ES" altLang="es-ES" sz="3200" dirty="0" smtClean="0">
                <a:solidFill>
                  <a:srgbClr val="002060"/>
                </a:solidFill>
              </a:rPr>
              <a:t>versa </a:t>
            </a:r>
            <a:r>
              <a:rPr lang="es-ES" altLang="es-ES" sz="3200" dirty="0">
                <a:solidFill>
                  <a:srgbClr val="002060"/>
                </a:solidFill>
              </a:rPr>
              <a:t>exclusivamente sobre la tenencia </a:t>
            </a:r>
            <a:r>
              <a:rPr lang="es-ES" altLang="es-ES" sz="3200" dirty="0" smtClean="0">
                <a:solidFill>
                  <a:srgbClr val="002060"/>
                </a:solidFill>
              </a:rPr>
              <a:t>y </a:t>
            </a:r>
            <a:r>
              <a:rPr lang="es-ES" altLang="es-ES" sz="3200" dirty="0">
                <a:solidFill>
                  <a:srgbClr val="002060"/>
                </a:solidFill>
              </a:rPr>
              <a:t>la obligación </a:t>
            </a:r>
            <a:r>
              <a:rPr lang="es-ES" altLang="es-ES" sz="3200" dirty="0" smtClean="0">
                <a:solidFill>
                  <a:srgbClr val="002060"/>
                </a:solidFill>
              </a:rPr>
              <a:t>de restituir</a:t>
            </a:r>
            <a:endParaRPr lang="es-AR" altLang="es-ES" sz="3200" dirty="0">
              <a:solidFill>
                <a:schemeClr val="bg1"/>
              </a:solidFill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175305" y="2956845"/>
            <a:ext cx="2180713" cy="1922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ct val="0"/>
              </a:spcBef>
            </a:pPr>
            <a:r>
              <a:rPr lang="es-ES" altLang="es-ES" sz="3200" dirty="0">
                <a:solidFill>
                  <a:schemeClr val="bg1"/>
                </a:solidFill>
              </a:rPr>
              <a:t>No procederá la acción</a:t>
            </a:r>
            <a:endParaRPr lang="es-AR" altLang="es-ES" sz="3200" dirty="0">
              <a:solidFill>
                <a:schemeClr val="bg1"/>
              </a:solidFill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3241173" y="2130575"/>
            <a:ext cx="5112568" cy="8629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es-ES" altLang="es-ES" sz="3200" dirty="0">
                <a:solidFill>
                  <a:schemeClr val="bg1"/>
                </a:solidFill>
              </a:rPr>
              <a:t>Invoca </a:t>
            </a:r>
            <a:r>
              <a:rPr lang="es-ES" altLang="es-ES" sz="3200" dirty="0" smtClean="0">
                <a:solidFill>
                  <a:schemeClr val="bg1"/>
                </a:solidFill>
              </a:rPr>
              <a:t>carácter </a:t>
            </a:r>
            <a:r>
              <a:rPr lang="es-ES" altLang="es-ES" sz="3200" dirty="0">
                <a:solidFill>
                  <a:schemeClr val="bg1"/>
                </a:solidFill>
              </a:rPr>
              <a:t>de poseedor</a:t>
            </a:r>
            <a:endParaRPr lang="es-AR" altLang="es-ES" sz="3200" dirty="0">
              <a:solidFill>
                <a:schemeClr val="bg1"/>
              </a:solidFill>
            </a:endParaRPr>
          </a:p>
        </p:txBody>
      </p:sp>
      <p:sp>
        <p:nvSpPr>
          <p:cNvPr id="14" name="13 Elipse"/>
          <p:cNvSpPr/>
          <p:nvPr/>
        </p:nvSpPr>
        <p:spPr>
          <a:xfrm>
            <a:off x="3241173" y="3918101"/>
            <a:ext cx="5112568" cy="11304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es-ES" altLang="es-ES" sz="2800" dirty="0">
                <a:solidFill>
                  <a:srgbClr val="FFFF00"/>
                </a:solidFill>
              </a:rPr>
              <a:t>Con cierto grado de verosimilitud </a:t>
            </a:r>
            <a:endParaRPr lang="es-AR" altLang="es-ES" sz="2800" dirty="0">
              <a:solidFill>
                <a:srgbClr val="FFFF00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175305" y="5805264"/>
            <a:ext cx="82004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es-ES" altLang="es-ES" sz="3200" dirty="0">
                <a:solidFill>
                  <a:srgbClr val="002060"/>
                </a:solidFill>
              </a:rPr>
              <a:t>Es carga del actor probar cabalmente el carácter de tenedor del demandado</a:t>
            </a:r>
            <a:endParaRPr lang="es-AR" altLang="es-ES" sz="3200" dirty="0">
              <a:solidFill>
                <a:schemeClr val="bg1"/>
              </a:solidFill>
            </a:endParaRPr>
          </a:p>
        </p:txBody>
      </p:sp>
      <p:sp>
        <p:nvSpPr>
          <p:cNvPr id="16" name="15 Flecha derecha"/>
          <p:cNvSpPr/>
          <p:nvPr/>
        </p:nvSpPr>
        <p:spPr>
          <a:xfrm>
            <a:off x="2440718" y="2630107"/>
            <a:ext cx="720080" cy="484632"/>
          </a:xfrm>
          <a:prstGeom prst="rightArrow">
            <a:avLst>
              <a:gd name="adj1" fmla="val 50000"/>
              <a:gd name="adj2" fmla="val 785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7" name="16 Flecha abajo"/>
          <p:cNvSpPr/>
          <p:nvPr/>
        </p:nvSpPr>
        <p:spPr>
          <a:xfrm>
            <a:off x="5555141" y="3199161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17 Flecha arriba"/>
          <p:cNvSpPr/>
          <p:nvPr/>
        </p:nvSpPr>
        <p:spPr>
          <a:xfrm>
            <a:off x="5555141" y="5112537"/>
            <a:ext cx="484632" cy="5760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3697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84669" y="260648"/>
            <a:ext cx="82317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600" dirty="0" smtClean="0">
                <a:solidFill>
                  <a:srgbClr val="002060"/>
                </a:solidFill>
              </a:rPr>
              <a:t>Araya </a:t>
            </a:r>
            <a:r>
              <a:rPr lang="es-ES" sz="3600" dirty="0">
                <a:solidFill>
                  <a:srgbClr val="002060"/>
                </a:solidFill>
              </a:rPr>
              <a:t>no </a:t>
            </a:r>
            <a:r>
              <a:rPr lang="es-ES" sz="3600" dirty="0" smtClean="0">
                <a:solidFill>
                  <a:srgbClr val="002060"/>
                </a:solidFill>
              </a:rPr>
              <a:t>limitó </a:t>
            </a:r>
            <a:r>
              <a:rPr lang="es-ES" sz="3600" dirty="0">
                <a:solidFill>
                  <a:srgbClr val="002060"/>
                </a:solidFill>
              </a:rPr>
              <a:t>su defensa a su condición de </a:t>
            </a:r>
            <a:r>
              <a:rPr lang="es-ES" sz="3600" dirty="0" smtClean="0">
                <a:solidFill>
                  <a:srgbClr val="002060"/>
                </a:solidFill>
              </a:rPr>
              <a:t>conviviente, </a:t>
            </a:r>
            <a:r>
              <a:rPr lang="es-ES" sz="3600" dirty="0">
                <a:solidFill>
                  <a:srgbClr val="002060"/>
                </a:solidFill>
              </a:rPr>
              <a:t>sino que resiste la acción afirmando su condición de </a:t>
            </a:r>
            <a:r>
              <a:rPr lang="es-ES" sz="3600" b="1" dirty="0">
                <a:solidFill>
                  <a:srgbClr val="002060"/>
                </a:solidFill>
              </a:rPr>
              <a:t>poseedora</a:t>
            </a:r>
            <a:r>
              <a:rPr lang="es-ES" sz="3600" dirty="0">
                <a:solidFill>
                  <a:srgbClr val="002060"/>
                </a:solidFill>
              </a:rPr>
              <a:t> del inmueble porque, pese a que formalmente figura como de propiedad exclusiva del señor Contreras, </a:t>
            </a:r>
            <a:r>
              <a:rPr lang="es-ES" sz="3600" b="1" dirty="0">
                <a:solidFill>
                  <a:srgbClr val="002060"/>
                </a:solidFill>
              </a:rPr>
              <a:t>fue adquirido por la pareja, mediante el esfuerzo común</a:t>
            </a:r>
            <a:r>
              <a:rPr lang="es-ES" sz="3600" dirty="0">
                <a:solidFill>
                  <a:srgbClr val="002060"/>
                </a:solidFill>
              </a:rPr>
              <a:t>. </a:t>
            </a:r>
            <a:endParaRPr lang="es-ES" sz="3600" b="1" dirty="0">
              <a:solidFill>
                <a:srgbClr val="002060"/>
              </a:solidFill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2256327" y="5085184"/>
            <a:ext cx="3888432" cy="1130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/>
              <a:t>Verosimilitud de esa afirmación</a:t>
            </a: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val="2805006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84669" y="404664"/>
            <a:ext cx="823174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i="1" dirty="0">
                <a:solidFill>
                  <a:srgbClr val="002060"/>
                </a:solidFill>
              </a:rPr>
              <a:t>“juzgar con ‘perspectiva de género’, consiste en visualizar si en el caso se vislumbran </a:t>
            </a:r>
            <a:r>
              <a:rPr lang="es-ES" sz="3200" b="1" i="1" dirty="0">
                <a:solidFill>
                  <a:srgbClr val="002060"/>
                </a:solidFill>
              </a:rPr>
              <a:t>situaciones de discriminación</a:t>
            </a:r>
            <a:r>
              <a:rPr lang="es-ES" sz="3200" i="1" dirty="0">
                <a:solidFill>
                  <a:srgbClr val="002060"/>
                </a:solidFill>
              </a:rPr>
              <a:t> entre los sujetos del proceso, </a:t>
            </a:r>
            <a:r>
              <a:rPr lang="es-ES" sz="3200" b="1" i="1" dirty="0">
                <a:solidFill>
                  <a:srgbClr val="002060"/>
                </a:solidFill>
              </a:rPr>
              <a:t>o asimetrías que obliguen a dilucidar la prueba y valorarla de forma diferente</a:t>
            </a:r>
            <a:r>
              <a:rPr lang="es-ES" sz="3200" i="1" dirty="0">
                <a:solidFill>
                  <a:srgbClr val="002060"/>
                </a:solidFill>
              </a:rPr>
              <a:t>, ello a los efectos de romper esa desigualdad, </a:t>
            </a:r>
            <a:r>
              <a:rPr lang="es-ES" sz="3200" b="1" i="1" dirty="0">
                <a:solidFill>
                  <a:srgbClr val="002060"/>
                </a:solidFill>
              </a:rPr>
              <a:t>aprendiendo a manejar el concepto de ‘categorías sospechosas</a:t>
            </a:r>
            <a:r>
              <a:rPr lang="es-ES" sz="3200" i="1" dirty="0">
                <a:solidFill>
                  <a:srgbClr val="002060"/>
                </a:solidFill>
              </a:rPr>
              <a:t>’ (sospechosas de sufrir discriminación) al momento de repartir el concepto de la carga </a:t>
            </a:r>
            <a:r>
              <a:rPr lang="es-ES" sz="3200" i="1" dirty="0" smtClean="0">
                <a:solidFill>
                  <a:srgbClr val="002060"/>
                </a:solidFill>
              </a:rPr>
              <a:t>probatoria</a:t>
            </a:r>
            <a:r>
              <a:rPr lang="es-ES" sz="3200" i="1" dirty="0">
                <a:solidFill>
                  <a:srgbClr val="002060"/>
                </a:solidFill>
              </a:rPr>
              <a:t> </a:t>
            </a:r>
            <a:r>
              <a:rPr lang="es-ES" sz="3200" i="1" dirty="0" smtClean="0">
                <a:solidFill>
                  <a:srgbClr val="002060"/>
                </a:solidFill>
              </a:rPr>
              <a:t>…” </a:t>
            </a:r>
            <a:r>
              <a:rPr lang="es-ES" sz="2400" dirty="0">
                <a:solidFill>
                  <a:srgbClr val="002060"/>
                </a:solidFill>
              </a:rPr>
              <a:t>(MACHADO, Claudia A. - “Cuando las nuevas configuraciones de la violencia de género exigen respuestas judiciales adecuadas</a:t>
            </a:r>
            <a:r>
              <a:rPr lang="es-ES" sz="2400" dirty="0" smtClean="0">
                <a:solidFill>
                  <a:srgbClr val="002060"/>
                </a:solidFill>
              </a:rPr>
              <a:t>”, AR/DOC/2160/2018</a:t>
            </a:r>
            <a:r>
              <a:rPr lang="es-ES" sz="2400" dirty="0">
                <a:solidFill>
                  <a:srgbClr val="002060"/>
                </a:solidFill>
              </a:rPr>
              <a:t>) (LS 602-057) </a:t>
            </a:r>
            <a:endParaRPr lang="es-E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82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84669" y="116632"/>
            <a:ext cx="82317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dirty="0" smtClean="0">
                <a:solidFill>
                  <a:srgbClr val="FF0000"/>
                </a:solidFill>
              </a:rPr>
              <a:t>Es necesario valorar </a:t>
            </a:r>
            <a:r>
              <a:rPr lang="es-ES" sz="3200" dirty="0">
                <a:solidFill>
                  <a:srgbClr val="FF0000"/>
                </a:solidFill>
              </a:rPr>
              <a:t>el contexto histórico, temporal y socio-cultural en el que se desarrollaron </a:t>
            </a:r>
            <a:r>
              <a:rPr lang="es-ES" sz="3200" dirty="0" smtClean="0">
                <a:solidFill>
                  <a:srgbClr val="FF0000"/>
                </a:solidFill>
              </a:rPr>
              <a:t>las circunstancias</a:t>
            </a:r>
            <a:r>
              <a:rPr lang="es-ES" sz="3200" dirty="0">
                <a:solidFill>
                  <a:srgbClr val="FF0000"/>
                </a:solidFill>
              </a:rPr>
              <a:t>:</a:t>
            </a:r>
            <a:endParaRPr lang="es-ES" sz="3200" b="1" dirty="0">
              <a:solidFill>
                <a:srgbClr val="FF000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13982" y="5157192"/>
            <a:ext cx="82317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s-ES" sz="3200" dirty="0" smtClean="0">
                <a:solidFill>
                  <a:srgbClr val="002060"/>
                </a:solidFill>
              </a:rPr>
              <a:t>Convivencia llevaba 9 años cuando se adquirió en inmueble. La pareja siempre vivió allí y luego continuó Araya sola</a:t>
            </a:r>
            <a:endParaRPr lang="es-ES" sz="3200" b="1" dirty="0">
              <a:solidFill>
                <a:srgbClr val="002060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06918" y="3598200"/>
            <a:ext cx="82317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s-ES" sz="3200" dirty="0" smtClean="0">
                <a:solidFill>
                  <a:srgbClr val="002060"/>
                </a:solidFill>
              </a:rPr>
              <a:t>La pareja siempre fue percibida como un matrimonio en el ámbito social </a:t>
            </a:r>
            <a:r>
              <a:rPr lang="es-ES" sz="3200" dirty="0">
                <a:solidFill>
                  <a:srgbClr val="002060"/>
                </a:solidFill>
              </a:rPr>
              <a:t>y</a:t>
            </a:r>
            <a:r>
              <a:rPr lang="es-ES" sz="3200" dirty="0" smtClean="0">
                <a:solidFill>
                  <a:srgbClr val="002060"/>
                </a:solidFill>
              </a:rPr>
              <a:t> laboral </a:t>
            </a:r>
            <a:endParaRPr lang="es-ES" sz="3200" b="1" dirty="0">
              <a:solidFill>
                <a:srgbClr val="002060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06918" y="1830308"/>
            <a:ext cx="82317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s-ES" sz="3200" dirty="0" smtClean="0">
                <a:solidFill>
                  <a:srgbClr val="002060"/>
                </a:solidFill>
              </a:rPr>
              <a:t>La relación de convivencia se consolidó a principios de 1970 (no existía el divorcio vincular) </a:t>
            </a:r>
            <a:endParaRPr lang="es-E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552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4222</TotalTime>
  <Words>933</Words>
  <Application>Microsoft Office PowerPoint</Application>
  <PresentationFormat>Presentación en pantalla (4:3)</PresentationFormat>
  <Paragraphs>58</Paragraphs>
  <Slides>16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Adyacencia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CENTRO DE CAPACITACIÓN E INVESTIGACIONES JUDICIALES “Dr. Manuel A. Sáez”</dc:title>
  <dc:creator>Dario</dc:creator>
  <cp:lastModifiedBy>Dario</cp:lastModifiedBy>
  <cp:revision>329</cp:revision>
  <dcterms:created xsi:type="dcterms:W3CDTF">2016-04-19T21:14:12Z</dcterms:created>
  <dcterms:modified xsi:type="dcterms:W3CDTF">2022-04-20T13:27:37Z</dcterms:modified>
</cp:coreProperties>
</file>