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2"/>
  </p:notesMasterIdLst>
  <p:handoutMasterIdLst>
    <p:handoutMasterId r:id="rId23"/>
  </p:handoutMasterIdLst>
  <p:sldIdLst>
    <p:sldId id="256" r:id="rId5"/>
    <p:sldId id="262" r:id="rId6"/>
    <p:sldId id="264" r:id="rId7"/>
    <p:sldId id="278" r:id="rId8"/>
    <p:sldId id="295" r:id="rId9"/>
    <p:sldId id="266" r:id="rId10"/>
    <p:sldId id="268" r:id="rId11"/>
    <p:sldId id="296" r:id="rId12"/>
    <p:sldId id="293" r:id="rId13"/>
    <p:sldId id="297" r:id="rId14"/>
    <p:sldId id="298" r:id="rId15"/>
    <p:sldId id="304" r:id="rId16"/>
    <p:sldId id="299" r:id="rId17"/>
    <p:sldId id="300" r:id="rId18"/>
    <p:sldId id="301" r:id="rId19"/>
    <p:sldId id="302" r:id="rId20"/>
    <p:sldId id="303" r:id="rId21"/>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40F9937-76E6-424E-970A-033E4833CE1C}">
          <p14:sldIdLst>
            <p14:sldId id="256"/>
            <p14:sldId id="262"/>
            <p14:sldId id="264"/>
            <p14:sldId id="278"/>
            <p14:sldId id="295"/>
            <p14:sldId id="266"/>
            <p14:sldId id="268"/>
            <p14:sldId id="296"/>
            <p14:sldId id="293"/>
            <p14:sldId id="297"/>
            <p14:sldId id="298"/>
            <p14:sldId id="304"/>
            <p14:sldId id="299"/>
            <p14:sldId id="300"/>
            <p14:sldId id="301"/>
            <p14:sldId id="302"/>
            <p14:sldId id="303"/>
          </p14:sldIdLst>
        </p14:section>
      </p14:sectionLst>
    </p:ex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1" d="100"/>
          <a:sy n="71" d="100"/>
        </p:scale>
        <p:origin x="696" y="78"/>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3882" y="13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3865498839732058E-2"/>
          <c:y val="4.4926485341327545E-2"/>
          <c:w val="0.89946313610036421"/>
          <c:h val="0.78195335367292984"/>
        </c:manualLayout>
      </c:layout>
      <c:lineChart>
        <c:grouping val="standard"/>
        <c:varyColors val="0"/>
        <c:ser>
          <c:idx val="0"/>
          <c:order val="0"/>
          <c:tx>
            <c:strRef>
              <c:f>Hoja1!$B$1</c:f>
              <c:strCache>
                <c:ptCount val="1"/>
                <c:pt idx="0">
                  <c:v>VALOR DE LA UVA</c:v>
                </c:pt>
              </c:strCache>
            </c:strRef>
          </c:tx>
          <c:spPr>
            <a:ln w="34925" cap="rnd">
              <a:solidFill>
                <a:schemeClr val="accent4">
                  <a:shade val="65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Hoja1!$A$2:$A$14</c:f>
              <c:numCache>
                <c:formatCode>mmm\-yy</c:formatCode>
                <c:ptCount val="13"/>
                <c:pt idx="0">
                  <c:v>42614</c:v>
                </c:pt>
                <c:pt idx="1">
                  <c:v>42736</c:v>
                </c:pt>
                <c:pt idx="2">
                  <c:v>42979</c:v>
                </c:pt>
                <c:pt idx="3">
                  <c:v>43191</c:v>
                </c:pt>
                <c:pt idx="4">
                  <c:v>43374</c:v>
                </c:pt>
                <c:pt idx="5">
                  <c:v>43466</c:v>
                </c:pt>
                <c:pt idx="6">
                  <c:v>43647</c:v>
                </c:pt>
                <c:pt idx="7">
                  <c:v>43831</c:v>
                </c:pt>
                <c:pt idx="8">
                  <c:v>44013</c:v>
                </c:pt>
                <c:pt idx="9">
                  <c:v>44197</c:v>
                </c:pt>
                <c:pt idx="10">
                  <c:v>44378</c:v>
                </c:pt>
                <c:pt idx="11">
                  <c:v>44562</c:v>
                </c:pt>
                <c:pt idx="12">
                  <c:v>44713</c:v>
                </c:pt>
              </c:numCache>
            </c:numRef>
          </c:cat>
          <c:val>
            <c:numRef>
              <c:f>Hoja1!$B$2:$B$14</c:f>
              <c:numCache>
                <c:formatCode>"$"\ #,##0.00</c:formatCode>
                <c:ptCount val="13"/>
                <c:pt idx="0">
                  <c:v>16.45</c:v>
                </c:pt>
                <c:pt idx="1">
                  <c:v>17.350000000000001</c:v>
                </c:pt>
                <c:pt idx="2">
                  <c:v>19.95</c:v>
                </c:pt>
                <c:pt idx="3">
                  <c:v>22.81</c:v>
                </c:pt>
                <c:pt idx="4">
                  <c:v>27.1</c:v>
                </c:pt>
                <c:pt idx="5">
                  <c:v>31.45</c:v>
                </c:pt>
                <c:pt idx="6">
                  <c:v>38.31</c:v>
                </c:pt>
                <c:pt idx="7">
                  <c:v>47.81</c:v>
                </c:pt>
                <c:pt idx="8">
                  <c:v>55.31</c:v>
                </c:pt>
                <c:pt idx="9">
                  <c:v>64.91</c:v>
                </c:pt>
                <c:pt idx="10">
                  <c:v>81.93</c:v>
                </c:pt>
                <c:pt idx="11">
                  <c:v>98.13</c:v>
                </c:pt>
                <c:pt idx="12">
                  <c:v>129.08000000000001</c:v>
                </c:pt>
              </c:numCache>
            </c:numRef>
          </c:val>
          <c:smooth val="0"/>
          <c:extLst>
            <c:ext xmlns:c16="http://schemas.microsoft.com/office/drawing/2014/chart" uri="{C3380CC4-5D6E-409C-BE32-E72D297353CC}">
              <c16:uniqueId val="{00000000-B427-4289-8F1E-FAD9E6194F51}"/>
            </c:ext>
          </c:extLst>
        </c:ser>
        <c:ser>
          <c:idx val="1"/>
          <c:order val="1"/>
          <c:tx>
            <c:strRef>
              <c:f>Hoja1!$C$1</c:f>
              <c:strCache>
                <c:ptCount val="1"/>
                <c:pt idx="0">
                  <c:v>Columna2</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Hoja1!$A$2:$A$14</c:f>
              <c:numCache>
                <c:formatCode>mmm\-yy</c:formatCode>
                <c:ptCount val="13"/>
                <c:pt idx="0">
                  <c:v>42614</c:v>
                </c:pt>
                <c:pt idx="1">
                  <c:v>42736</c:v>
                </c:pt>
                <c:pt idx="2">
                  <c:v>42979</c:v>
                </c:pt>
                <c:pt idx="3">
                  <c:v>43191</c:v>
                </c:pt>
                <c:pt idx="4">
                  <c:v>43374</c:v>
                </c:pt>
                <c:pt idx="5">
                  <c:v>43466</c:v>
                </c:pt>
                <c:pt idx="6">
                  <c:v>43647</c:v>
                </c:pt>
                <c:pt idx="7">
                  <c:v>43831</c:v>
                </c:pt>
                <c:pt idx="8">
                  <c:v>44013</c:v>
                </c:pt>
                <c:pt idx="9">
                  <c:v>44197</c:v>
                </c:pt>
                <c:pt idx="10">
                  <c:v>44378</c:v>
                </c:pt>
                <c:pt idx="11">
                  <c:v>44562</c:v>
                </c:pt>
                <c:pt idx="12">
                  <c:v>44713</c:v>
                </c:pt>
              </c:numCache>
            </c:numRef>
          </c:cat>
          <c:val>
            <c:numRef>
              <c:f>Hoja1!$C$2:$C$14</c:f>
              <c:numCache>
                <c:formatCode>General</c:formatCode>
                <c:ptCount val="13"/>
              </c:numCache>
            </c:numRef>
          </c:val>
          <c:smooth val="0"/>
          <c:extLst>
            <c:ext xmlns:c16="http://schemas.microsoft.com/office/drawing/2014/chart" uri="{C3380CC4-5D6E-409C-BE32-E72D297353CC}">
              <c16:uniqueId val="{00000001-B427-4289-8F1E-FAD9E6194F51}"/>
            </c:ext>
          </c:extLst>
        </c:ser>
        <c:ser>
          <c:idx val="2"/>
          <c:order val="2"/>
          <c:tx>
            <c:strRef>
              <c:f>Hoja1!$D$1</c:f>
              <c:strCache>
                <c:ptCount val="1"/>
                <c:pt idx="0">
                  <c:v>Columna1</c:v>
                </c:pt>
              </c:strCache>
            </c:strRef>
          </c:tx>
          <c:spPr>
            <a:ln w="34925" cap="rnd">
              <a:solidFill>
                <a:schemeClr val="accent4">
                  <a:tint val="65000"/>
                </a:schemeClr>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Hoja1!$A$2:$A$14</c:f>
              <c:numCache>
                <c:formatCode>mmm\-yy</c:formatCode>
                <c:ptCount val="13"/>
                <c:pt idx="0">
                  <c:v>42614</c:v>
                </c:pt>
                <c:pt idx="1">
                  <c:v>42736</c:v>
                </c:pt>
                <c:pt idx="2">
                  <c:v>42979</c:v>
                </c:pt>
                <c:pt idx="3">
                  <c:v>43191</c:v>
                </c:pt>
                <c:pt idx="4">
                  <c:v>43374</c:v>
                </c:pt>
                <c:pt idx="5">
                  <c:v>43466</c:v>
                </c:pt>
                <c:pt idx="6">
                  <c:v>43647</c:v>
                </c:pt>
                <c:pt idx="7">
                  <c:v>43831</c:v>
                </c:pt>
                <c:pt idx="8">
                  <c:v>44013</c:v>
                </c:pt>
                <c:pt idx="9">
                  <c:v>44197</c:v>
                </c:pt>
                <c:pt idx="10">
                  <c:v>44378</c:v>
                </c:pt>
                <c:pt idx="11">
                  <c:v>44562</c:v>
                </c:pt>
                <c:pt idx="12">
                  <c:v>44713</c:v>
                </c:pt>
              </c:numCache>
            </c:numRef>
          </c:cat>
          <c:val>
            <c:numRef>
              <c:f>Hoja1!$D$2:$D$14</c:f>
              <c:numCache>
                <c:formatCode>General</c:formatCode>
                <c:ptCount val="13"/>
              </c:numCache>
            </c:numRef>
          </c:val>
          <c:smooth val="0"/>
          <c:extLst>
            <c:ext xmlns:c16="http://schemas.microsoft.com/office/drawing/2014/chart" uri="{C3380CC4-5D6E-409C-BE32-E72D297353CC}">
              <c16:uniqueId val="{00000002-B427-4289-8F1E-FAD9E6194F51}"/>
            </c:ext>
          </c:extLst>
        </c:ser>
        <c:dLbls>
          <c:dLblPos val="t"/>
          <c:showLegendKey val="0"/>
          <c:showVal val="1"/>
          <c:showCatName val="0"/>
          <c:showSerName val="0"/>
          <c:showPercent val="0"/>
          <c:showBubbleSize val="0"/>
        </c:dLbls>
        <c:smooth val="0"/>
        <c:axId val="1151811840"/>
        <c:axId val="1151813920"/>
      </c:lineChart>
      <c:dateAx>
        <c:axId val="1151811840"/>
        <c:scaling>
          <c:orientation val="minMax"/>
        </c:scaling>
        <c:delete val="0"/>
        <c:axPos val="b"/>
        <c:numFmt formatCode="mmm\-yy"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AR"/>
          </a:p>
        </c:txPr>
        <c:crossAx val="1151813920"/>
        <c:crosses val="autoZero"/>
        <c:auto val="1"/>
        <c:lblOffset val="100"/>
        <c:baseTimeUnit val="months"/>
      </c:dateAx>
      <c:valAx>
        <c:axId val="1151813920"/>
        <c:scaling>
          <c:orientation val="minMax"/>
        </c:scaling>
        <c:delete val="0"/>
        <c:axPos val="l"/>
        <c:majorGridlines>
          <c:spPr>
            <a:ln w="9525" cap="flat" cmpd="sng" algn="ctr">
              <a:solidFill>
                <a:schemeClr val="lt1">
                  <a:lumMod val="95000"/>
                  <a:alpha val="10000"/>
                </a:schemeClr>
              </a:solidFill>
              <a:round/>
            </a:ln>
            <a:effectLst/>
          </c:spPr>
        </c:majorGridlines>
        <c:numFmt formatCode="&quot;$&quot;\ #,##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AR"/>
          </a:p>
        </c:txPr>
        <c:crossAx val="1151811840"/>
        <c:crosses val="autoZero"/>
        <c:crossBetween val="between"/>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048903579206156E-2"/>
          <c:y val="0.26229692403568305"/>
          <c:w val="0.88882037751834597"/>
          <c:h val="0.54642848224906615"/>
        </c:manualLayout>
      </c:layout>
      <c:lineChart>
        <c:grouping val="standard"/>
        <c:varyColors val="0"/>
        <c:ser>
          <c:idx val="0"/>
          <c:order val="0"/>
          <c:tx>
            <c:strRef>
              <c:f>Hoja1!$B$1</c:f>
              <c:strCache>
                <c:ptCount val="1"/>
                <c:pt idx="0">
                  <c:v>EVOLUCION UVI</c:v>
                </c:pt>
              </c:strCache>
            </c:strRef>
          </c:tx>
          <c:spPr>
            <a:ln w="22225" cap="rnd">
              <a:solidFill>
                <a:schemeClr val="accent5"/>
              </a:solidFill>
            </a:ln>
            <a:effectLst>
              <a:glow rad="139700">
                <a:schemeClr val="accent5">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Hoja1!$A$2:$A$14</c:f>
              <c:numCache>
                <c:formatCode>mmm\-yy</c:formatCode>
                <c:ptCount val="13"/>
                <c:pt idx="0">
                  <c:v>42614</c:v>
                </c:pt>
                <c:pt idx="1">
                  <c:v>42736</c:v>
                </c:pt>
                <c:pt idx="2">
                  <c:v>42979</c:v>
                </c:pt>
                <c:pt idx="3">
                  <c:v>43191</c:v>
                </c:pt>
                <c:pt idx="4">
                  <c:v>43374</c:v>
                </c:pt>
                <c:pt idx="5">
                  <c:v>43466</c:v>
                </c:pt>
                <c:pt idx="6">
                  <c:v>43647</c:v>
                </c:pt>
                <c:pt idx="7">
                  <c:v>43831</c:v>
                </c:pt>
                <c:pt idx="8">
                  <c:v>44013</c:v>
                </c:pt>
                <c:pt idx="9">
                  <c:v>44197</c:v>
                </c:pt>
                <c:pt idx="10">
                  <c:v>44378</c:v>
                </c:pt>
                <c:pt idx="11">
                  <c:v>44562</c:v>
                </c:pt>
                <c:pt idx="12">
                  <c:v>44713</c:v>
                </c:pt>
              </c:numCache>
            </c:numRef>
          </c:cat>
          <c:val>
            <c:numRef>
              <c:f>Hoja1!$B$2:$B$14</c:f>
              <c:numCache>
                <c:formatCode>"$"\ #,##0.00</c:formatCode>
                <c:ptCount val="13"/>
                <c:pt idx="0">
                  <c:v>16.690000000000001</c:v>
                </c:pt>
                <c:pt idx="1">
                  <c:v>18.2</c:v>
                </c:pt>
                <c:pt idx="2">
                  <c:v>21.2</c:v>
                </c:pt>
                <c:pt idx="3">
                  <c:v>23</c:v>
                </c:pt>
                <c:pt idx="4">
                  <c:v>27.21</c:v>
                </c:pt>
                <c:pt idx="5">
                  <c:v>30.97</c:v>
                </c:pt>
                <c:pt idx="6">
                  <c:v>35.270000000000003</c:v>
                </c:pt>
                <c:pt idx="7">
                  <c:v>43.27</c:v>
                </c:pt>
                <c:pt idx="8">
                  <c:v>49.67</c:v>
                </c:pt>
                <c:pt idx="9">
                  <c:v>63.65</c:v>
                </c:pt>
                <c:pt idx="10">
                  <c:v>85.01</c:v>
                </c:pt>
                <c:pt idx="11">
                  <c:v>100.35</c:v>
                </c:pt>
                <c:pt idx="12">
                  <c:v>118.72</c:v>
                </c:pt>
              </c:numCache>
            </c:numRef>
          </c:val>
          <c:smooth val="0"/>
          <c:extLst>
            <c:ext xmlns:c16="http://schemas.microsoft.com/office/drawing/2014/chart" uri="{C3380CC4-5D6E-409C-BE32-E72D297353CC}">
              <c16:uniqueId val="{00000000-DE5C-4FA5-BADE-BEC60DA640F0}"/>
            </c:ext>
          </c:extLst>
        </c:ser>
        <c:dLbls>
          <c:dLblPos val="t"/>
          <c:showLegendKey val="0"/>
          <c:showVal val="1"/>
          <c:showCatName val="0"/>
          <c:showSerName val="0"/>
          <c:showPercent val="0"/>
          <c:showBubbleSize val="0"/>
        </c:dLbls>
        <c:smooth val="0"/>
        <c:axId val="1335164096"/>
        <c:axId val="1335169504"/>
      </c:lineChart>
      <c:dateAx>
        <c:axId val="1335164096"/>
        <c:scaling>
          <c:orientation val="minMax"/>
        </c:scaling>
        <c:delete val="0"/>
        <c:axPos val="b"/>
        <c:numFmt formatCode="mmm\-yy"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AR"/>
          </a:p>
        </c:txPr>
        <c:crossAx val="1335169504"/>
        <c:crosses val="autoZero"/>
        <c:auto val="1"/>
        <c:lblOffset val="100"/>
        <c:baseTimeUnit val="months"/>
      </c:dateAx>
      <c:valAx>
        <c:axId val="133516950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quot;$&quot;\ #,##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AR"/>
          </a:p>
        </c:txPr>
        <c:crossAx val="13351640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A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lineChart>
        <c:grouping val="standard"/>
        <c:varyColors val="0"/>
        <c:ser>
          <c:idx val="0"/>
          <c:order val="0"/>
          <c:tx>
            <c:strRef>
              <c:f>Hoja1!$B$1</c:f>
              <c:strCache>
                <c:ptCount val="1"/>
                <c:pt idx="0">
                  <c:v>CVS</c:v>
                </c:pt>
              </c:strCache>
            </c:strRef>
          </c:tx>
          <c:spPr>
            <a:ln w="28575" cap="rnd">
              <a:solidFill>
                <a:schemeClr val="accent6">
                  <a:tint val="6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Hoja1!$A$2:$A$14</c:f>
              <c:numCache>
                <c:formatCode>mmm\-yy</c:formatCode>
                <c:ptCount val="13"/>
                <c:pt idx="0">
                  <c:v>42736</c:v>
                </c:pt>
                <c:pt idx="1">
                  <c:v>42979</c:v>
                </c:pt>
                <c:pt idx="2">
                  <c:v>43191</c:v>
                </c:pt>
                <c:pt idx="3">
                  <c:v>43374</c:v>
                </c:pt>
                <c:pt idx="4">
                  <c:v>43466</c:v>
                </c:pt>
                <c:pt idx="5">
                  <c:v>43647</c:v>
                </c:pt>
                <c:pt idx="6">
                  <c:v>43709</c:v>
                </c:pt>
                <c:pt idx="7">
                  <c:v>43831</c:v>
                </c:pt>
                <c:pt idx="8">
                  <c:v>44013</c:v>
                </c:pt>
                <c:pt idx="9">
                  <c:v>44197</c:v>
                </c:pt>
                <c:pt idx="10">
                  <c:v>44378</c:v>
                </c:pt>
                <c:pt idx="11">
                  <c:v>44562</c:v>
                </c:pt>
                <c:pt idx="12">
                  <c:v>44713</c:v>
                </c:pt>
              </c:numCache>
            </c:numRef>
          </c:cat>
          <c:val>
            <c:numRef>
              <c:f>Hoja1!$B$2:$B$14</c:f>
              <c:numCache>
                <c:formatCode>General</c:formatCode>
                <c:ptCount val="13"/>
                <c:pt idx="0">
                  <c:v>1.5</c:v>
                </c:pt>
                <c:pt idx="1">
                  <c:v>1.4</c:v>
                </c:pt>
                <c:pt idx="2">
                  <c:v>2.7</c:v>
                </c:pt>
                <c:pt idx="3">
                  <c:v>3.7</c:v>
                </c:pt>
                <c:pt idx="4">
                  <c:v>3.1</c:v>
                </c:pt>
                <c:pt idx="5">
                  <c:v>4.7</c:v>
                </c:pt>
                <c:pt idx="6">
                  <c:v>2.7</c:v>
                </c:pt>
                <c:pt idx="7">
                  <c:v>6</c:v>
                </c:pt>
                <c:pt idx="8">
                  <c:v>1.8</c:v>
                </c:pt>
                <c:pt idx="9">
                  <c:v>3.3</c:v>
                </c:pt>
                <c:pt idx="10">
                  <c:v>4.9000000000000004</c:v>
                </c:pt>
                <c:pt idx="11">
                  <c:v>3.8</c:v>
                </c:pt>
                <c:pt idx="12">
                  <c:v>7.4</c:v>
                </c:pt>
              </c:numCache>
            </c:numRef>
          </c:val>
          <c:smooth val="0"/>
          <c:extLst>
            <c:ext xmlns:c16="http://schemas.microsoft.com/office/drawing/2014/chart" uri="{C3380CC4-5D6E-409C-BE32-E72D297353CC}">
              <c16:uniqueId val="{00000000-B443-4B4D-8F07-3B6D20009527}"/>
            </c:ext>
          </c:extLst>
        </c:ser>
        <c:dLbls>
          <c:dLblPos val="t"/>
          <c:showLegendKey val="0"/>
          <c:showVal val="1"/>
          <c:showCatName val="0"/>
          <c:showSerName val="0"/>
          <c:showPercent val="0"/>
          <c:showBubbleSize val="0"/>
        </c:dLbls>
        <c:smooth val="0"/>
        <c:axId val="1248391056"/>
        <c:axId val="1248379824"/>
        <c:extLst>
          <c:ext xmlns:c15="http://schemas.microsoft.com/office/drawing/2012/chart" uri="{02D57815-91ED-43cb-92C2-25804820EDAC}">
            <c15:filteredLineSeries>
              <c15:ser>
                <c:idx val="1"/>
                <c:order val="1"/>
                <c:tx>
                  <c:strRef>
                    <c:extLst>
                      <c:ext uri="{02D57815-91ED-43cb-92C2-25804820EDAC}">
                        <c15:formulaRef>
                          <c15:sqref>Hoja1!$C$1</c15:sqref>
                        </c15:formulaRef>
                      </c:ext>
                    </c:extLst>
                    <c:strCache>
                      <c:ptCount val="1"/>
                      <c:pt idx="0">
                        <c:v>Columna1</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AR"/>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Hoja1!$A$2:$A$14</c15:sqref>
                        </c15:formulaRef>
                      </c:ext>
                    </c:extLst>
                    <c:numCache>
                      <c:formatCode>mmm\-yy</c:formatCode>
                      <c:ptCount val="13"/>
                      <c:pt idx="0">
                        <c:v>42736</c:v>
                      </c:pt>
                      <c:pt idx="1">
                        <c:v>42979</c:v>
                      </c:pt>
                      <c:pt idx="2">
                        <c:v>43191</c:v>
                      </c:pt>
                      <c:pt idx="3">
                        <c:v>43374</c:v>
                      </c:pt>
                      <c:pt idx="4">
                        <c:v>43466</c:v>
                      </c:pt>
                      <c:pt idx="5">
                        <c:v>43647</c:v>
                      </c:pt>
                      <c:pt idx="6">
                        <c:v>43709</c:v>
                      </c:pt>
                      <c:pt idx="7">
                        <c:v>43831</c:v>
                      </c:pt>
                      <c:pt idx="8">
                        <c:v>44013</c:v>
                      </c:pt>
                      <c:pt idx="9">
                        <c:v>44197</c:v>
                      </c:pt>
                      <c:pt idx="10">
                        <c:v>44378</c:v>
                      </c:pt>
                      <c:pt idx="11">
                        <c:v>44562</c:v>
                      </c:pt>
                      <c:pt idx="12">
                        <c:v>44713</c:v>
                      </c:pt>
                    </c:numCache>
                  </c:numRef>
                </c:cat>
                <c:val>
                  <c:numRef>
                    <c:extLst>
                      <c:ext uri="{02D57815-91ED-43cb-92C2-25804820EDAC}">
                        <c15:formulaRef>
                          <c15:sqref>Hoja1!$C$2:$C$14</c15:sqref>
                        </c15:formulaRef>
                      </c:ext>
                    </c:extLst>
                    <c:numCache>
                      <c:formatCode>General</c:formatCode>
                      <c:ptCount val="13"/>
                    </c:numCache>
                  </c:numRef>
                </c:val>
                <c:smooth val="0"/>
                <c:extLst>
                  <c:ext xmlns:c16="http://schemas.microsoft.com/office/drawing/2014/chart" uri="{C3380CC4-5D6E-409C-BE32-E72D297353CC}">
                    <c16:uniqueId val="{00000001-B443-4B4D-8F07-3B6D2000952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Hoja1!$D$1</c15:sqref>
                        </c15:formulaRef>
                      </c:ext>
                    </c:extLst>
                    <c:strCache>
                      <c:ptCount val="1"/>
                      <c:pt idx="0">
                        <c:v>Columna2</c:v>
                      </c:pt>
                    </c:strCache>
                  </c:strRef>
                </c:tx>
                <c:spPr>
                  <a:ln w="28575" cap="rnd">
                    <a:solidFill>
                      <a:schemeClr val="accent6">
                        <a:shade val="6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AR"/>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Hoja1!$A$2:$A$14</c15:sqref>
                        </c15:formulaRef>
                      </c:ext>
                    </c:extLst>
                    <c:numCache>
                      <c:formatCode>mmm\-yy</c:formatCode>
                      <c:ptCount val="13"/>
                      <c:pt idx="0">
                        <c:v>42736</c:v>
                      </c:pt>
                      <c:pt idx="1">
                        <c:v>42979</c:v>
                      </c:pt>
                      <c:pt idx="2">
                        <c:v>43191</c:v>
                      </c:pt>
                      <c:pt idx="3">
                        <c:v>43374</c:v>
                      </c:pt>
                      <c:pt idx="4">
                        <c:v>43466</c:v>
                      </c:pt>
                      <c:pt idx="5">
                        <c:v>43647</c:v>
                      </c:pt>
                      <c:pt idx="6">
                        <c:v>43709</c:v>
                      </c:pt>
                      <c:pt idx="7">
                        <c:v>43831</c:v>
                      </c:pt>
                      <c:pt idx="8">
                        <c:v>44013</c:v>
                      </c:pt>
                      <c:pt idx="9">
                        <c:v>44197</c:v>
                      </c:pt>
                      <c:pt idx="10">
                        <c:v>44378</c:v>
                      </c:pt>
                      <c:pt idx="11">
                        <c:v>44562</c:v>
                      </c:pt>
                      <c:pt idx="12">
                        <c:v>44713</c:v>
                      </c:pt>
                    </c:numCache>
                  </c:numRef>
                </c:cat>
                <c:val>
                  <c:numRef>
                    <c:extLst xmlns:c15="http://schemas.microsoft.com/office/drawing/2012/chart">
                      <c:ext xmlns:c15="http://schemas.microsoft.com/office/drawing/2012/chart" uri="{02D57815-91ED-43cb-92C2-25804820EDAC}">
                        <c15:formulaRef>
                          <c15:sqref>Hoja1!$D$2:$D$14</c15:sqref>
                        </c15:formulaRef>
                      </c:ext>
                    </c:extLst>
                    <c:numCache>
                      <c:formatCode>General</c:formatCode>
                      <c:ptCount val="13"/>
                    </c:numCache>
                  </c:numRef>
                </c:val>
                <c:smooth val="0"/>
                <c:extLst xmlns:c15="http://schemas.microsoft.com/office/drawing/2012/chart">
                  <c:ext xmlns:c16="http://schemas.microsoft.com/office/drawing/2014/chart" uri="{C3380CC4-5D6E-409C-BE32-E72D297353CC}">
                    <c16:uniqueId val="{00000002-B443-4B4D-8F07-3B6D20009527}"/>
                  </c:ext>
                </c:extLst>
              </c15:ser>
            </c15:filteredLineSeries>
          </c:ext>
        </c:extLst>
      </c:lineChart>
      <c:dateAx>
        <c:axId val="124839105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crossAx val="1248379824"/>
        <c:crosses val="autoZero"/>
        <c:auto val="1"/>
        <c:lblOffset val="100"/>
        <c:baseTimeUnit val="months"/>
      </c:dateAx>
      <c:valAx>
        <c:axId val="1248379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crossAx val="124839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449ECEF-3E94-4732-BFC3-464D975639BA}" type="datetime1">
              <a:rPr lang="es-ES" smtClean="0"/>
              <a:t>30/06/2022</a:t>
            </a:fld>
            <a:endParaRPr lang="es-ES"/>
          </a:p>
        </p:txBody>
      </p:sp>
      <p:sp>
        <p:nvSpPr>
          <p:cNvPr id="4" name="Marcador de pie de página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F9A36D-7FAC-478F-9944-F324014F6FD1}" type="slidenum">
              <a:rPr lang="es-ES" smtClean="0"/>
              <a:t>‹Nº›</a:t>
            </a:fld>
            <a:endParaRPr lang="es-ES"/>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53551-E181-4730-A9E5-DB7143B35D46}" type="datetime1">
              <a:rPr lang="es-ES" smtClean="0"/>
              <a:pPr/>
              <a:t>30/06/2022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B9A9E5-4F7F-4A7D-9DE1-899232329269}" type="slidenum">
              <a:rPr lang="es-ES" noProof="0" smtClean="0"/>
              <a:t>‹Nº›</a:t>
            </a:fld>
            <a:endParaRPr lang="es-ES" noProof="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4B9A9E5-4F7F-4A7D-9DE1-899232329269}" type="slidenum">
              <a:rPr lang="es-ES" smtClean="0"/>
              <a:t>1</a:t>
            </a:fld>
            <a:endParaRPr lang="es-ES"/>
          </a:p>
        </p:txBody>
      </p:sp>
    </p:spTree>
    <p:extLst>
      <p:ext uri="{BB962C8B-B14F-4D97-AF65-F5344CB8AC3E}">
        <p14:creationId xmlns:p14="http://schemas.microsoft.com/office/powerpoint/2010/main" val="356140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4B9A9E5-4F7F-4A7D-9DE1-899232329269}" type="slidenum">
              <a:rPr lang="es-ES" smtClean="0"/>
              <a:t>2</a:t>
            </a:fld>
            <a:endParaRPr lang="es-ES"/>
          </a:p>
        </p:txBody>
      </p:sp>
    </p:spTree>
    <p:extLst>
      <p:ext uri="{BB962C8B-B14F-4D97-AF65-F5344CB8AC3E}">
        <p14:creationId xmlns:p14="http://schemas.microsoft.com/office/powerpoint/2010/main" val="301819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4B9A9E5-4F7F-4A7D-9DE1-899232329269}" type="slidenum">
              <a:rPr lang="es-ES" smtClean="0"/>
              <a:t>3</a:t>
            </a:fld>
            <a:endParaRPr lang="es-ES"/>
          </a:p>
        </p:txBody>
      </p:sp>
    </p:spTree>
    <p:extLst>
      <p:ext uri="{BB962C8B-B14F-4D97-AF65-F5344CB8AC3E}">
        <p14:creationId xmlns:p14="http://schemas.microsoft.com/office/powerpoint/2010/main" val="92073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4B9A9E5-4F7F-4A7D-9DE1-899232329269}" type="slidenum">
              <a:rPr lang="es-ES" smtClean="0"/>
              <a:t>4</a:t>
            </a:fld>
            <a:endParaRPr lang="es-ES"/>
          </a:p>
        </p:txBody>
      </p:sp>
    </p:spTree>
    <p:extLst>
      <p:ext uri="{BB962C8B-B14F-4D97-AF65-F5344CB8AC3E}">
        <p14:creationId xmlns:p14="http://schemas.microsoft.com/office/powerpoint/2010/main" val="327208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4B9A9E5-4F7F-4A7D-9DE1-899232329269}" type="slidenum">
              <a:rPr lang="es-ES" smtClean="0"/>
              <a:t>5</a:t>
            </a:fld>
            <a:endParaRPr lang="es-ES"/>
          </a:p>
        </p:txBody>
      </p:sp>
    </p:spTree>
    <p:extLst>
      <p:ext uri="{BB962C8B-B14F-4D97-AF65-F5344CB8AC3E}">
        <p14:creationId xmlns:p14="http://schemas.microsoft.com/office/powerpoint/2010/main" val="3912595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4B9A9E5-4F7F-4A7D-9DE1-899232329269}" type="slidenum">
              <a:rPr lang="es-ES" smtClean="0"/>
              <a:t>6</a:t>
            </a:fld>
            <a:endParaRPr lang="es-ES"/>
          </a:p>
        </p:txBody>
      </p:sp>
    </p:spTree>
    <p:extLst>
      <p:ext uri="{BB962C8B-B14F-4D97-AF65-F5344CB8AC3E}">
        <p14:creationId xmlns:p14="http://schemas.microsoft.com/office/powerpoint/2010/main" val="15465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4B9A9E5-4F7F-4A7D-9DE1-899232329269}" type="slidenum">
              <a:rPr lang="es-ES" smtClean="0"/>
              <a:t>7</a:t>
            </a:fld>
            <a:endParaRPr lang="es-ES"/>
          </a:p>
        </p:txBody>
      </p:sp>
    </p:spTree>
    <p:extLst>
      <p:ext uri="{BB962C8B-B14F-4D97-AF65-F5344CB8AC3E}">
        <p14:creationId xmlns:p14="http://schemas.microsoft.com/office/powerpoint/2010/main" val="2945116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4B9A9E5-4F7F-4A7D-9DE1-899232329269}" type="slidenum">
              <a:rPr lang="es-ES" smtClean="0"/>
              <a:t>9</a:t>
            </a:fld>
            <a:endParaRPr lang="es-ES"/>
          </a:p>
        </p:txBody>
      </p:sp>
    </p:spTree>
    <p:extLst>
      <p:ext uri="{BB962C8B-B14F-4D97-AF65-F5344CB8AC3E}">
        <p14:creationId xmlns:p14="http://schemas.microsoft.com/office/powerpoint/2010/main" val="374623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sz="3600" cap="all" spc="150" baseline="0">
                <a:solidFill>
                  <a:schemeClr val="tx1">
                    <a:lumMod val="75000"/>
                    <a:lumOff val="25000"/>
                  </a:schemeClr>
                </a:solidFill>
              </a:defRPr>
            </a:lvl1pPr>
          </a:lstStyle>
          <a:p>
            <a:pPr rtl="0"/>
            <a:r>
              <a:rPr lang="es-ES" noProof="0"/>
              <a:t>HAGA CLIC PARA EDITAR EL ESTILO DEL TÍTULO DEL PATRÓN</a:t>
            </a:r>
          </a:p>
        </p:txBody>
      </p:sp>
      <p:sp>
        <p:nvSpPr>
          <p:cNvPr id="3" name="Subtítulo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6416041" y="5586890"/>
            <a:ext cx="4941770" cy="396660"/>
          </a:xfrm>
        </p:spPr>
        <p:txBody>
          <a:bodyPr rtlCol="0">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pic>
        <p:nvPicPr>
          <p:cNvPr id="8" name="Gráfico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tiva de mercados">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pPr rtl="0"/>
            <a:r>
              <a:rPr lang="es-ES" noProof="0"/>
              <a:t>HAGA CLIC PARA EDITAR EL ESTILO DEL TÍTULO DEL PATRÓN</a:t>
            </a:r>
          </a:p>
        </p:txBody>
      </p:sp>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a:t>
            </a:r>
          </a:p>
        </p:txBody>
      </p:sp>
      <p:sp>
        <p:nvSpPr>
          <p:cNvPr id="23" name="Marcador de texto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a:t>
            </a:r>
          </a:p>
        </p:txBody>
      </p:sp>
      <p:sp>
        <p:nvSpPr>
          <p:cNvPr id="24" name="Marcador de texto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a:t>
            </a:r>
          </a:p>
        </p:txBody>
      </p:sp>
      <p:sp>
        <p:nvSpPr>
          <p:cNvPr id="4" name="Marcador de contenido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129698" y="4824188"/>
            <a:ext cx="3124093" cy="462927"/>
          </a:xfrm>
        </p:spPr>
        <p:txBody>
          <a:bodyPr rtlCol="0">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ES" noProof="0"/>
              <a:t>Haga clic para editar</a:t>
            </a:r>
          </a:p>
        </p:txBody>
      </p:sp>
      <p:sp>
        <p:nvSpPr>
          <p:cNvPr id="6" name="Marcador de contenido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526261" y="4824188"/>
            <a:ext cx="3139479" cy="462927"/>
          </a:xfrm>
        </p:spPr>
        <p:txBody>
          <a:bodyPr rtlCol="0">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ES" noProof="0"/>
              <a:t>Haga clic para editar</a:t>
            </a:r>
          </a:p>
        </p:txBody>
      </p:sp>
      <p:sp>
        <p:nvSpPr>
          <p:cNvPr id="22" name="Marcador de contenido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7938210" y="4824188"/>
            <a:ext cx="3124093" cy="462927"/>
          </a:xfrm>
        </p:spPr>
        <p:txBody>
          <a:bodyPr rtlCol="0">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ES" noProof="0"/>
              <a:t>Haga clic para editar</a:t>
            </a:r>
          </a:p>
        </p:txBody>
      </p:sp>
      <p:pic>
        <p:nvPicPr>
          <p:cNvPr id="11" name="Gráfico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áfico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áfico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Marcador de contenido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ES" noProof="0"/>
              <a:t>Haga clic para modificar los estilos de texto del patrón</a:t>
            </a:r>
          </a:p>
        </p:txBody>
      </p:sp>
      <p:sp>
        <p:nvSpPr>
          <p:cNvPr id="26" name="Marcador de contenido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ES" noProof="0"/>
              <a:t>Haga clic para modificar los estilos de texto del patrón</a:t>
            </a:r>
          </a:p>
          <a:p>
            <a:pPr lvl="1" rtl="0"/>
            <a:r>
              <a:rPr lang="es-ES" noProof="0"/>
              <a:t>Segundo nivel</a:t>
            </a:r>
          </a:p>
        </p:txBody>
      </p:sp>
      <p:sp>
        <p:nvSpPr>
          <p:cNvPr id="27" name="Marcador de contenido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ES" noProof="0"/>
              <a:t>Haga clic para modificar los estilos de texto del patrón</a:t>
            </a:r>
          </a:p>
        </p:txBody>
      </p: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es-ES"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es-ES" noProof="0"/>
              <a:t>Presentación para inversores</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tenido dos">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en-US" sz="2800" kern="1200" spc="150" baseline="0" dirty="0">
                <a:solidFill>
                  <a:schemeClr val="tx1">
                    <a:lumMod val="75000"/>
                    <a:lumOff val="25000"/>
                  </a:schemeClr>
                </a:solidFill>
                <a:latin typeface="+mj-lt"/>
                <a:ea typeface="+mj-ea"/>
                <a:cs typeface="+mj-cs"/>
              </a:defRPr>
            </a:lvl1pPr>
          </a:lstStyle>
          <a:p>
            <a:pPr rtl="0"/>
            <a:r>
              <a:rPr lang="es-ES" noProof="0"/>
              <a:t>HAGA CLIC PARA EDITAR EL ESTILO DEL TÍTULO DEL PATRÓN</a:t>
            </a:r>
          </a:p>
        </p:txBody>
      </p:sp>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 EL TEXTO MAESTRO</a:t>
            </a:r>
          </a:p>
        </p:txBody>
      </p:sp>
      <p:sp>
        <p:nvSpPr>
          <p:cNvPr id="4" name="Marcador de contenido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s-ES" noProof="0"/>
              <a:t>HAGA CLIC PARA EDITAR EL TEXTO MAESTRO</a:t>
            </a:r>
          </a:p>
        </p:txBody>
      </p:sp>
      <p:sp>
        <p:nvSpPr>
          <p:cNvPr id="6" name="Marcador de contenido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es-ES"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es-ES" noProof="0"/>
              <a:t>Presentación para inversores</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s-ES" noProof="0" smtClean="0"/>
              <a:t>‹Nº›</a:t>
            </a:fld>
            <a:endParaRPr lang="es-ES" noProof="0"/>
          </a:p>
        </p:txBody>
      </p:sp>
      <p:pic>
        <p:nvPicPr>
          <p:cNvPr id="11" name="Gráfico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14" name="Gráfico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ítulo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pPr rtl="0"/>
            <a:r>
              <a:rPr lang="es-ES" noProof="0"/>
              <a:t>HAGA CLIC PARA MODIFICAR EL ESTILO DEL TÍTULO MAESTRO</a:t>
            </a:r>
          </a:p>
        </p:txBody>
      </p:sp>
      <p:sp>
        <p:nvSpPr>
          <p:cNvPr id="20" name="Marcador de texto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es-ES" noProof="0"/>
              <a:t>HAGA CLIC PARA AGREGAR UN SUBTÍTULO</a:t>
            </a:r>
          </a:p>
        </p:txBody>
      </p:sp>
      <p:sp>
        <p:nvSpPr>
          <p:cNvPr id="25" name="Marcador de texto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es-ES" noProof="0"/>
              <a:t>Haga clic para agregar texto</a:t>
            </a:r>
          </a:p>
        </p:txBody>
      </p:sp>
      <p:sp>
        <p:nvSpPr>
          <p:cNvPr id="26" name="Marcador de texto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es-ES" noProof="0"/>
              <a:t>HAGA CLIC PARA AGREGAR UN SUBTÍTULO</a:t>
            </a:r>
          </a:p>
        </p:txBody>
      </p:sp>
      <p:sp>
        <p:nvSpPr>
          <p:cNvPr id="27" name="Marcador de texto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es-ES" noProof="0"/>
              <a:t>Haga clic para agregar texto</a:t>
            </a:r>
          </a:p>
        </p:txBody>
      </p:sp>
      <p:sp>
        <p:nvSpPr>
          <p:cNvPr id="28" name="Marcador de texto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es-ES" noProof="0"/>
              <a:t>HAGA CLIC PARA AGREGAR UN SUBTÍTULO</a:t>
            </a:r>
          </a:p>
        </p:txBody>
      </p:sp>
      <p:sp>
        <p:nvSpPr>
          <p:cNvPr id="29" name="Marcador de texto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es-ES" noProof="0"/>
              <a:t>Haga clic para agregar texto</a:t>
            </a:r>
          </a:p>
        </p:txBody>
      </p:sp>
      <p:sp>
        <p:nvSpPr>
          <p:cNvPr id="21" name="Marcador de fecha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es-ES" noProof="0"/>
              <a:t>20XX</a:t>
            </a:r>
          </a:p>
        </p:txBody>
      </p:sp>
      <p:sp>
        <p:nvSpPr>
          <p:cNvPr id="22" name="Marcador de pie de página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es-ES" noProof="0"/>
              <a:t>Presentación para inversores</a:t>
            </a:r>
          </a:p>
        </p:txBody>
      </p:sp>
      <p:sp>
        <p:nvSpPr>
          <p:cNvPr id="24" name="Marcador de número de diapositiva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áfico y tabla">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l">
              <a:defRPr lang="en-US" sz="2800" kern="1200" spc="150" baseline="0" dirty="0">
                <a:solidFill>
                  <a:schemeClr val="tx1">
                    <a:lumMod val="75000"/>
                    <a:lumOff val="25000"/>
                  </a:schemeClr>
                </a:solidFill>
                <a:latin typeface="+mj-lt"/>
                <a:ea typeface="+mj-ea"/>
                <a:cs typeface="+mj-cs"/>
              </a:defRPr>
            </a:lvl1pPr>
          </a:lstStyle>
          <a:p>
            <a:pPr rtl="0"/>
            <a:r>
              <a:rPr lang="es-ES" noProof="0"/>
              <a:t>HAGA CLIC PARA MODIFICAR EL ESTILO DEL TÍTULO MAESTRO</a:t>
            </a:r>
          </a:p>
        </p:txBody>
      </p:sp>
      <p:sp>
        <p:nvSpPr>
          <p:cNvPr id="15" name="Marcador de texto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rtlCol="0">
            <a:noAutofit/>
          </a:bodyPr>
          <a:lstStyle>
            <a:lvl1pPr marL="0" indent="0">
              <a:buNone/>
              <a:defRPr sz="1800">
                <a:solidFill>
                  <a:schemeClr val="tx1">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rtl="0"/>
            <a:r>
              <a:rPr lang="es-ES" noProof="0"/>
              <a:t>Haga clic para modificar los estilos de texto del patrón</a:t>
            </a:r>
          </a:p>
        </p:txBody>
      </p:sp>
      <p:sp>
        <p:nvSpPr>
          <p:cNvPr id="7" name="Marcador de posición de gráfico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rtlCol="0"/>
          <a:lstStyle/>
          <a:p>
            <a:pPr rtl="0"/>
            <a:r>
              <a:rPr lang="es-ES" noProof="0"/>
              <a:t>Haga clic en el icono para agregar un gráfico</a:t>
            </a:r>
          </a:p>
        </p:txBody>
      </p:sp>
      <p:sp>
        <p:nvSpPr>
          <p:cNvPr id="11" name="Marcador de texto 10">
            <a:extLst>
              <a:ext uri="{FF2B5EF4-FFF2-40B4-BE49-F238E27FC236}">
                <a16:creationId xmlns:a16="http://schemas.microsoft.com/office/drawing/2014/main" id="{339C283A-EC40-421C-8A0E-F9A3161C8890}"/>
              </a:ext>
            </a:extLst>
          </p:cNvPr>
          <p:cNvSpPr>
            <a:spLocks noGrp="1"/>
          </p:cNvSpPr>
          <p:nvPr>
            <p:ph type="body" sz="quarter" idx="14" hasCustomPrompt="1"/>
          </p:nvPr>
        </p:nvSpPr>
        <p:spPr>
          <a:xfrm>
            <a:off x="7858125" y="2284624"/>
            <a:ext cx="3147332" cy="306388"/>
          </a:xfrm>
        </p:spPr>
        <p:txBody>
          <a:bodyPr rtlCol="0">
            <a:noAutofit/>
          </a:bodyPr>
          <a:lstStyle>
            <a:lvl1pPr marL="0" indent="0">
              <a:buNone/>
              <a:defRPr sz="1400" cap="all" spc="150" baseline="0">
                <a:solidFill>
                  <a:schemeClr val="tx1">
                    <a:lumMod val="75000"/>
                    <a:lumOff val="25000"/>
                  </a:schemeClr>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rtl="0"/>
            <a:r>
              <a:rPr lang="es-ES" noProof="0"/>
              <a:t>Haga clic para editar</a:t>
            </a:r>
          </a:p>
        </p:txBody>
      </p:sp>
      <p:sp>
        <p:nvSpPr>
          <p:cNvPr id="13" name="Marcador de contenido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rtlCol="0">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rtl="0"/>
            <a:r>
              <a:rPr lang="es-ES" noProof="0"/>
              <a:t>Haga clic para agregar contenido</a:t>
            </a:r>
          </a:p>
        </p:txBody>
      </p:sp>
      <p:sp>
        <p:nvSpPr>
          <p:cNvPr id="3" name="Marcador de fecha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es-ES" noProof="0"/>
              <a:t>20XX</a:t>
            </a:r>
          </a:p>
        </p:txBody>
      </p:sp>
      <p:sp>
        <p:nvSpPr>
          <p:cNvPr id="4" name="Marcador de pie de página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es-ES" noProof="0"/>
              <a:t>Presentación para inversores</a:t>
            </a:r>
          </a:p>
        </p:txBody>
      </p:sp>
      <p:sp>
        <p:nvSpPr>
          <p:cNvPr id="5" name="Marcador de número de diapositiva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2290034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ronograma 2">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tx1">
                  <a:lumMod val="75000"/>
                  <a:lumOff val="25000"/>
                </a:schemeClr>
              </a:solidFill>
            </a:endParaRPr>
          </a:p>
        </p:txBody>
      </p:sp>
      <p:sp>
        <p:nvSpPr>
          <p:cNvPr id="2" name="Título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lumMod val="75000"/>
                    <a:lumOff val="25000"/>
                  </a:schemeClr>
                </a:solidFill>
                <a:latin typeface="+mj-lt"/>
                <a:ea typeface="+mj-ea"/>
                <a:cs typeface="+mj-cs"/>
              </a:defRPr>
            </a:lvl1pPr>
          </a:lstStyle>
          <a:p>
            <a:pPr rtl="0"/>
            <a:r>
              <a:rPr lang="es-ES" noProof="0"/>
              <a:t>HAGA CLIC PARA EDITAR EL ESTILO DEL TÍTULO DEL PATRÓN</a:t>
            </a:r>
          </a:p>
        </p:txBody>
      </p:sp>
      <p:sp>
        <p:nvSpPr>
          <p:cNvPr id="6" name="Marcador de texto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lumMod val="75000"/>
                    <a:lumOff val="25000"/>
                  </a:schemeClr>
                </a:solidFill>
                <a:latin typeface="+mj-lt"/>
              </a:defRPr>
            </a:lvl1pPr>
          </a:lstStyle>
          <a:p>
            <a:pPr lvl="0" rtl="0"/>
            <a:r>
              <a:rPr lang="es-ES" noProof="0"/>
              <a:t>Año</a:t>
            </a:r>
          </a:p>
        </p:txBody>
      </p:sp>
      <p:sp>
        <p:nvSpPr>
          <p:cNvPr id="7" name="Marcador de texto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8" name="Marcador de texto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9" name="Marcador de texto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10" name="Marcador de texto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11" name="Marcador de texto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lumMod val="75000"/>
                    <a:lumOff val="25000"/>
                  </a:schemeClr>
                </a:solidFill>
                <a:latin typeface="+mj-lt"/>
              </a:defRPr>
            </a:lvl1pPr>
          </a:lstStyle>
          <a:p>
            <a:pPr lvl="0" rtl="0"/>
            <a:r>
              <a:rPr lang="es-ES" noProof="0"/>
              <a:t>Año</a:t>
            </a:r>
          </a:p>
        </p:txBody>
      </p:sp>
      <p:sp>
        <p:nvSpPr>
          <p:cNvPr id="12" name="Marcador de texto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13" name="Marcador de texto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14" name="Marcador de texto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15" name="Marcador de texto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16" name="Marcador de texto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17" name="Marcador de texto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18" name="Marcador de texto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19" name="Marcador de texto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20" name="Marcador de texto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21" name="Marcador de texto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22" name="Marcador de texto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23" name="Marcador de texto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24" name="Marcador de texto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25" name="Marcador de texto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26" name="Marcador de texto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27" name="Marcador de texto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28" name="Marcador de texto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29" name="Marcador de texto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30" name="Marcador de texto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31" name="Marcador de texto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es-ES" noProof="0"/>
              <a:t>MM</a:t>
            </a:r>
          </a:p>
        </p:txBody>
      </p:sp>
      <p:sp>
        <p:nvSpPr>
          <p:cNvPr id="32" name="Rectángulo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tx1">
                  <a:lumMod val="75000"/>
                  <a:lumOff val="25000"/>
                </a:schemeClr>
              </a:solidFill>
            </a:endParaRPr>
          </a:p>
        </p:txBody>
      </p:sp>
      <p:sp>
        <p:nvSpPr>
          <p:cNvPr id="36" name="Marcador de fecha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vl1pPr>
          </a:lstStyle>
          <a:p>
            <a:pPr rtl="0"/>
            <a:r>
              <a:rPr lang="es-ES" noProof="0"/>
              <a:t>20XX</a:t>
            </a:r>
          </a:p>
        </p:txBody>
      </p:sp>
      <p:sp>
        <p:nvSpPr>
          <p:cNvPr id="37" name="Marcador de pie de página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vl1pPr>
          </a:lstStyle>
          <a:p>
            <a:pPr rtl="0"/>
            <a:r>
              <a:rPr lang="es-ES" noProof="0"/>
              <a:t>Presentación para inversores</a:t>
            </a:r>
          </a:p>
        </p:txBody>
      </p:sp>
      <p:sp>
        <p:nvSpPr>
          <p:cNvPr id="38" name="Marcador de número de diapositiva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Art">
    <p:bg>
      <p:bgRef idx="1001">
        <a:schemeClr val="bg1"/>
      </p:bgRef>
    </p:bg>
    <p:spTree>
      <p:nvGrpSpPr>
        <p:cNvPr id="1" name=""/>
        <p:cNvGrpSpPr/>
        <p:nvPr/>
      </p:nvGrpSpPr>
      <p:grpSpPr>
        <a:xfrm>
          <a:off x="0" y="0"/>
          <a:ext cx="0" cy="0"/>
          <a:chOff x="0" y="0"/>
          <a:chExt cx="0" cy="0"/>
        </a:xfrm>
      </p:grpSpPr>
      <p:sp>
        <p:nvSpPr>
          <p:cNvPr id="7" name="Marcador de posición de SmartArt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6776"/>
            <a:ext cx="10515600" cy="3697645"/>
          </a:xfrm>
        </p:spPr>
        <p:txBody>
          <a:bodyPr rtlCol="0"/>
          <a:lstStyle>
            <a:lvl1pPr>
              <a:defRPr>
                <a:solidFill>
                  <a:schemeClr val="tx1">
                    <a:lumMod val="75000"/>
                    <a:lumOff val="25000"/>
                  </a:schemeClr>
                </a:solidFill>
              </a:defRPr>
            </a:lvl1pPr>
          </a:lstStyle>
          <a:p>
            <a:pPr rtl="0"/>
            <a:r>
              <a:rPr lang="es-ES" noProof="0"/>
              <a:t>Haga clic en el icono para agregar un elemento gráfico SmartArt</a:t>
            </a:r>
          </a:p>
        </p:txBody>
      </p:sp>
      <p:sp>
        <p:nvSpPr>
          <p:cNvPr id="2" name="Título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es-ES" noProof="0"/>
              <a:t>HAGA CLIC PARA MODIFICAR EL ESTILO DEL TÍTULO MAESTRO</a:t>
            </a:r>
          </a:p>
        </p:txBody>
      </p:sp>
      <p:sp>
        <p:nvSpPr>
          <p:cNvPr id="3" name="Marcador de fecha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es-ES" noProof="0"/>
              <a:t>20XX</a:t>
            </a:r>
          </a:p>
        </p:txBody>
      </p:sp>
      <p:sp>
        <p:nvSpPr>
          <p:cNvPr id="4" name="Marcador de pie de página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es-ES" noProof="0"/>
              <a:t>Presentación para inversores</a:t>
            </a:r>
          </a:p>
        </p:txBody>
      </p:sp>
      <p:cxnSp>
        <p:nvCxnSpPr>
          <p:cNvPr id="10" name="Conector recto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Marcador de número de diapositiva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apositiva de equipo de 4 persona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es-ES" noProof="0"/>
              <a:t>HAGA CLIC PARA MODIFICAR EL ESTILO DEL TÍTULO MAESTRO</a:t>
            </a:r>
          </a:p>
        </p:txBody>
      </p:sp>
      <p:sp>
        <p:nvSpPr>
          <p:cNvPr id="11" name="Marcador de posición de imagen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es-ES" noProof="0"/>
              <a:t>Haga clic en el icono para agregar una imagen</a:t>
            </a:r>
          </a:p>
        </p:txBody>
      </p:sp>
      <p:sp>
        <p:nvSpPr>
          <p:cNvPr id="17" name="Marcador de posición de imagen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es-ES" noProof="0"/>
              <a:t>Haga clic en el icono para agregar una imagen</a:t>
            </a:r>
          </a:p>
        </p:txBody>
      </p:sp>
      <p:sp>
        <p:nvSpPr>
          <p:cNvPr id="18" name="Marcador de posición de imagen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rtlCol="0">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rtl="0"/>
            <a:r>
              <a:rPr lang="es-ES" noProof="0"/>
              <a:t>Haga clic en el icono para agregar una imagen</a:t>
            </a:r>
          </a:p>
        </p:txBody>
      </p:sp>
      <p:sp>
        <p:nvSpPr>
          <p:cNvPr id="19" name="Marcador de posición de imagen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es-ES" noProof="0"/>
              <a:t>Haga clic en el icono para agregar una imagen</a:t>
            </a:r>
          </a:p>
        </p:txBody>
      </p:sp>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3" name="Marcador de texto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4" name="Marcador de texto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5" name="Marcador de texto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6" name="Marcador de texto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7" name="Marcador de texto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8" name="Marcador de texto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9" name="Marcador de texto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es-ES"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es-ES" noProof="0"/>
              <a:t>Presentación para inversores</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s-ES" noProof="0" smtClean="0"/>
              <a:t>‹Nº›</a:t>
            </a:fld>
            <a:endParaRPr lang="es-ES" noProof="0"/>
          </a:p>
        </p:txBody>
      </p:sp>
      <p:cxnSp>
        <p:nvCxnSpPr>
          <p:cNvPr id="10" name="Conector recto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apositiva de equipo de 8 personas">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lumMod val="75000"/>
                    <a:lumOff val="25000"/>
                  </a:schemeClr>
                </a:solidFill>
                <a:latin typeface="+mj-lt"/>
                <a:ea typeface="+mj-ea"/>
                <a:cs typeface="+mj-cs"/>
              </a:defRPr>
            </a:lvl1pPr>
          </a:lstStyle>
          <a:p>
            <a:pPr rtl="0"/>
            <a:r>
              <a:rPr lang="es-ES" noProof="0"/>
              <a:t>HAGA CLIC PARA MODIFICAR EL ESTILO DEL TÍTULO MAESTRO</a:t>
            </a:r>
          </a:p>
        </p:txBody>
      </p:sp>
      <p:sp>
        <p:nvSpPr>
          <p:cNvPr id="11" name="Marcador de posición de imagen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es-ES" noProof="0"/>
              <a:t>Haga clic en el icono para agregar una imagen</a:t>
            </a:r>
          </a:p>
        </p:txBody>
      </p:sp>
      <p:sp>
        <p:nvSpPr>
          <p:cNvPr id="17" name="Marcador de posición de imagen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es-ES" noProof="0"/>
              <a:t>Haga clic en el icono para agregar una imagen</a:t>
            </a:r>
          </a:p>
        </p:txBody>
      </p:sp>
      <p:sp>
        <p:nvSpPr>
          <p:cNvPr id="18" name="Marcador de posición de imagen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rtlCol="0">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rtl="0"/>
            <a:r>
              <a:rPr lang="es-ES" noProof="0"/>
              <a:t>Haga clic en el icono para agregar una imagen</a:t>
            </a:r>
          </a:p>
        </p:txBody>
      </p:sp>
      <p:sp>
        <p:nvSpPr>
          <p:cNvPr id="19" name="Marcador de posición de imagen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es-ES" noProof="0"/>
              <a:t>Haga clic en el icono para agregar una imagen</a:t>
            </a:r>
          </a:p>
        </p:txBody>
      </p:sp>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6" name="Marcador de texto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3" name="Marcador de texto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7" name="Marcador de texto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4" name="Marcador de texto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8" name="Marcador de texto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5" name="Marcador de texto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9" name="Marcador de texto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55" name="Marcador de posición de imagen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es-ES" noProof="0"/>
              <a:t>Haga clic en el icono para agregar una imagen</a:t>
            </a:r>
          </a:p>
        </p:txBody>
      </p:sp>
      <p:sp>
        <p:nvSpPr>
          <p:cNvPr id="56" name="Marcador de posición de imagen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es-ES" noProof="0"/>
              <a:t>Haga clic en el icono para agregar una imagen</a:t>
            </a:r>
          </a:p>
        </p:txBody>
      </p:sp>
      <p:sp>
        <p:nvSpPr>
          <p:cNvPr id="57" name="Marcador de posición de imagen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rtlCol="0">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rtl="0"/>
            <a:r>
              <a:rPr lang="es-ES" noProof="0"/>
              <a:t>Haga clic en el icono para agregar una imagen</a:t>
            </a:r>
          </a:p>
        </p:txBody>
      </p:sp>
      <p:sp>
        <p:nvSpPr>
          <p:cNvPr id="58" name="Marcador de posición de imagen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es-ES" noProof="0"/>
              <a:t>Haga clic en el icono para agregar una imagen</a:t>
            </a:r>
          </a:p>
        </p:txBody>
      </p:sp>
      <p:sp>
        <p:nvSpPr>
          <p:cNvPr id="54" name="Marcador de texto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62" name="Marcador de texto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59" name="Marcador de texto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63" name="Marcador de texto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60" name="Marcador de texto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64" name="Marcador de texto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61" name="Marcador de texto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65" name="Marcador de texto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solidFill>
                  <a:srgbClr val="898989"/>
                </a:solidFill>
              </a:defRPr>
            </a:lvl1pPr>
          </a:lstStyle>
          <a:p>
            <a:pPr rtl="0"/>
            <a:r>
              <a:rPr lang="es-ES"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solidFill>
                  <a:srgbClr val="898989"/>
                </a:solidFill>
              </a:defRPr>
            </a:lvl1pPr>
          </a:lstStyle>
          <a:p>
            <a:pPr rtl="0"/>
            <a:r>
              <a:rPr lang="es-ES" noProof="0"/>
              <a:t>Presentación para inversores</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defRPr>
            </a:lvl1pPr>
          </a:lstStyle>
          <a:p>
            <a:pPr rtl="0"/>
            <a:fld id="{B5CEABB6-07DC-46E8-9B57-56EC44A396E5}" type="slidenum">
              <a:rPr lang="es-ES" noProof="0" smtClean="0"/>
              <a:t>‹Nº›</a:t>
            </a:fld>
            <a:endParaRPr lang="es-ES" noProof="0"/>
          </a:p>
        </p:txBody>
      </p:sp>
      <p:pic>
        <p:nvPicPr>
          <p:cNvPr id="13" name="Gráfico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áfico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ido  3">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es-ES" noProof="0"/>
              <a:t>HAGA CLIC PARA MODIFICAR EL ESTILO DEL TÍTULO MAESTRO</a:t>
            </a:r>
          </a:p>
        </p:txBody>
      </p:sp>
      <p:sp>
        <p:nvSpPr>
          <p:cNvPr id="11" name="Marcador de contenido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es-ES" noProof="0"/>
              <a:t>Haga clic para agregar contenido</a:t>
            </a:r>
          </a:p>
        </p:txBody>
      </p:sp>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a:t>
            </a:r>
          </a:p>
        </p:txBody>
      </p:sp>
      <p:sp>
        <p:nvSpPr>
          <p:cNvPr id="17" name="Marcador de texto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4" name="Marcador de contenido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p:txBody>
      </p:sp>
      <p:sp>
        <p:nvSpPr>
          <p:cNvPr id="24" name="Marcador de contenido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es-ES" noProof="0"/>
              <a:t>Haga clic para agregar contenido</a:t>
            </a:r>
          </a:p>
        </p:txBody>
      </p:sp>
      <p:sp>
        <p:nvSpPr>
          <p:cNvPr id="5" name="Marcador de texto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a:t>
            </a:r>
          </a:p>
        </p:txBody>
      </p:sp>
      <p:sp>
        <p:nvSpPr>
          <p:cNvPr id="18" name="Marcador de texto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s-ES" noProof="0"/>
              <a:t>HAGA CLIC PARA EDITAR</a:t>
            </a:r>
          </a:p>
        </p:txBody>
      </p:sp>
      <p:sp>
        <p:nvSpPr>
          <p:cNvPr id="6" name="Marcador de contenido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p:txBody>
      </p:sp>
      <p:sp>
        <p:nvSpPr>
          <p:cNvPr id="25" name="Marcador de contenido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es-ES" noProof="0"/>
              <a:t>Haga clic para agregar contenido</a:t>
            </a:r>
          </a:p>
        </p:txBody>
      </p:sp>
      <p:sp>
        <p:nvSpPr>
          <p:cNvPr id="21" name="Marcador de texto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a:t>
            </a:r>
          </a:p>
        </p:txBody>
      </p:sp>
      <p:sp>
        <p:nvSpPr>
          <p:cNvPr id="19" name="Marcador de texto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2" name="Marcador de contenido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p:txBody>
      </p:sp>
      <p:sp>
        <p:nvSpPr>
          <p:cNvPr id="26" name="Marcador de contenido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es-ES" noProof="0"/>
              <a:t>Haga clic para agregar contenido</a:t>
            </a:r>
          </a:p>
        </p:txBody>
      </p:sp>
      <p:sp>
        <p:nvSpPr>
          <p:cNvPr id="14" name="Marcador de texto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a:t>
            </a:r>
          </a:p>
        </p:txBody>
      </p:sp>
      <p:sp>
        <p:nvSpPr>
          <p:cNvPr id="23" name="Marcador de texto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cxnSp>
        <p:nvCxnSpPr>
          <p:cNvPr id="16" name="Conector recto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Marcador de contenido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p:txBody>
      </p: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es-ES"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es-ES" noProof="0"/>
              <a:t>Presentación para inversores</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Resume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pPr rtl="0"/>
            <a:r>
              <a:rPr lang="es-ES" noProof="0"/>
              <a:t>HAGA CLIC PARA EDITAR EL ESTILO DEL TÍTULO DEL PATRÓN</a:t>
            </a:r>
          </a:p>
        </p:txBody>
      </p:sp>
      <p:sp>
        <p:nvSpPr>
          <p:cNvPr id="3" name="Marcador de texto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rtlCol="0"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cxnSp>
        <p:nvCxnSpPr>
          <p:cNvPr id="23" name="Conector recto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Marcador de fecha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es-ES" noProof="0"/>
              <a:t>20XX</a:t>
            </a:r>
          </a:p>
        </p:txBody>
      </p:sp>
      <p:sp>
        <p:nvSpPr>
          <p:cNvPr id="22" name="Marcador de pie de página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es-ES" noProof="0"/>
              <a:t>Presentación para inversores</a:t>
            </a:r>
          </a:p>
        </p:txBody>
      </p:sp>
      <p:sp>
        <p:nvSpPr>
          <p:cNvPr id="24" name="Marcador de número de diapositiva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rograma">
    <p:bg>
      <p:bgPr>
        <a:solidFill>
          <a:schemeClr val="bg1"/>
        </a:solidFill>
        <a:effectLst/>
      </p:bgPr>
    </p:bg>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ítulo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rtlCol="0" anchor="b">
            <a:normAutofit/>
          </a:bodyPr>
          <a:lstStyle>
            <a:lvl1pPr>
              <a:defRPr sz="2800" spc="150" baseline="0">
                <a:solidFill>
                  <a:schemeClr val="tx1">
                    <a:lumMod val="75000"/>
                    <a:lumOff val="25000"/>
                  </a:schemeClr>
                </a:solidFill>
              </a:defRPr>
            </a:lvl1pPr>
          </a:lstStyle>
          <a:p>
            <a:pPr rtl="0"/>
            <a:r>
              <a:rPr lang="es-ES" noProof="0"/>
              <a:t>HAGA CLIC PARA EDITAR EL ESTILO DEL TÍTULO DEL PATRÓN</a:t>
            </a:r>
          </a:p>
        </p:txBody>
      </p:sp>
      <p:sp>
        <p:nvSpPr>
          <p:cNvPr id="3" name="Marcador de contenido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rtlCol="0">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sz="900"/>
            </a:lvl1pPr>
          </a:lstStyle>
          <a:p>
            <a:pPr rtl="0"/>
            <a:r>
              <a:rPr lang="es-ES" noProof="0"/>
              <a:t>20XX</a:t>
            </a:r>
          </a:p>
        </p:txBody>
      </p:sp>
      <p:sp>
        <p:nvSpPr>
          <p:cNvPr id="5" name="Marcador de pie de página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sz="900"/>
            </a:lvl1pPr>
          </a:lstStyle>
          <a:p>
            <a:pPr rtl="0"/>
            <a:r>
              <a:rPr lang="es-ES" noProof="0"/>
              <a:t>Presentación para inversores</a:t>
            </a:r>
          </a:p>
        </p:txBody>
      </p:sp>
      <p:sp>
        <p:nvSpPr>
          <p:cNvPr id="6" name="Marcador de número de diapositiva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ierre">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sz="3200" spc="150" baseline="0">
                <a:solidFill>
                  <a:schemeClr val="tx1">
                    <a:lumMod val="75000"/>
                    <a:lumOff val="25000"/>
                  </a:schemeClr>
                </a:solidFill>
              </a:defRPr>
            </a:lvl1pPr>
          </a:lstStyle>
          <a:p>
            <a:pPr rtl="0"/>
            <a:r>
              <a:rPr lang="es-ES" noProof="0"/>
              <a:t>HAGA CLIC PARA EDITAR EL ESTILO DEL TÍTULO DEL PATRÓN</a:t>
            </a:r>
          </a:p>
        </p:txBody>
      </p:sp>
      <p:sp>
        <p:nvSpPr>
          <p:cNvPr id="3" name="Subtítulo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004161"/>
          </a:xfrm>
        </p:spPr>
        <p:txBody>
          <a:bodyPr rtlCol="0">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pic>
        <p:nvPicPr>
          <p:cNvPr id="6" name="Gráfico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Marcador de fecha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sz="900"/>
            </a:lvl1pPr>
          </a:lstStyle>
          <a:p>
            <a:pPr rtl="0"/>
            <a:r>
              <a:rPr lang="es-ES" noProof="0"/>
              <a:t>20XX</a:t>
            </a:r>
          </a:p>
        </p:txBody>
      </p:sp>
      <p:sp>
        <p:nvSpPr>
          <p:cNvPr id="10" name="Marcador de pie de página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sz="900"/>
            </a:lvl1pPr>
          </a:lstStyle>
          <a:p>
            <a:pPr rtl="0"/>
            <a:r>
              <a:rPr lang="es-ES" noProof="0"/>
              <a:t>Presentación para inversores</a:t>
            </a:r>
          </a:p>
        </p:txBody>
      </p:sp>
      <p:sp>
        <p:nvSpPr>
          <p:cNvPr id="11" name="Marcador de número de diapositiva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scala de tiempo">
    <p:spTree>
      <p:nvGrpSpPr>
        <p:cNvPr id="1" name=""/>
        <p:cNvGrpSpPr/>
        <p:nvPr/>
      </p:nvGrpSpPr>
      <p:grpSpPr>
        <a:xfrm>
          <a:off x="0" y="0"/>
          <a:ext cx="0" cy="0"/>
          <a:chOff x="0" y="0"/>
          <a:chExt cx="0" cy="0"/>
        </a:xfrm>
      </p:grpSpPr>
      <p:sp>
        <p:nvSpPr>
          <p:cNvPr id="12" name="Gráfico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es-ES" noProof="0"/>
          </a:p>
        </p:txBody>
      </p:sp>
      <p:sp>
        <p:nvSpPr>
          <p:cNvPr id="2" name="Título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lumMod val="75000"/>
                    <a:lumOff val="25000"/>
                  </a:schemeClr>
                </a:solidFill>
                <a:latin typeface="+mj-lt"/>
                <a:ea typeface="+mj-ea"/>
                <a:cs typeface="+mj-cs"/>
              </a:defRPr>
            </a:lvl1pPr>
          </a:lstStyle>
          <a:p>
            <a:pPr rtl="0"/>
            <a:r>
              <a:rPr lang="es-ES" noProof="0"/>
              <a:t>HAGA CLIC PARA EDITAR EL TÍTULO</a:t>
            </a:r>
          </a:p>
        </p:txBody>
      </p:sp>
      <p:sp>
        <p:nvSpPr>
          <p:cNvPr id="16" name="Marcador de texto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es-ES" noProof="0"/>
              <a:t>HAGA CLIC PARA MODIFICAR LOS ESTILOS DEL TEXTO MAESTRO</a:t>
            </a:r>
          </a:p>
        </p:txBody>
      </p:sp>
      <p:sp>
        <p:nvSpPr>
          <p:cNvPr id="17" name="Marcador de texto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es-ES" noProof="0"/>
              <a:t>HAGA CLIC PARA MODIFICAR LOS ESTILOS DEL TEXTO MAESTRO</a:t>
            </a:r>
          </a:p>
        </p:txBody>
      </p:sp>
      <p:sp>
        <p:nvSpPr>
          <p:cNvPr id="18" name="Marcador de texto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es-ES" noProof="0"/>
              <a:t>HAGA CLIC PARA MODIFICAR LOS ESTILOS DEL TEXTO MAESTRO</a:t>
            </a:r>
          </a:p>
        </p:txBody>
      </p:sp>
      <p:sp>
        <p:nvSpPr>
          <p:cNvPr id="19" name="Marcador de texto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es-ES" noProof="0"/>
              <a:t>HAGA CLIC PARA MODIFICAR LOS ESTILOS DEL TEXTO MAESTRO</a:t>
            </a:r>
          </a:p>
        </p:txBody>
      </p:sp>
      <p:sp>
        <p:nvSpPr>
          <p:cNvPr id="34" name="Marcador de texto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es-ES" noProof="0"/>
              <a:t>Haga clic para modificar los estilos del texto maestro</a:t>
            </a:r>
          </a:p>
        </p:txBody>
      </p:sp>
      <p:sp>
        <p:nvSpPr>
          <p:cNvPr id="35" name="Marcador de texto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es-ES" noProof="0"/>
              <a:t>Haga clic para modificar los estilos del texto maestro</a:t>
            </a:r>
          </a:p>
        </p:txBody>
      </p:sp>
      <p:sp>
        <p:nvSpPr>
          <p:cNvPr id="36" name="Marcador de texto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es-ES" noProof="0"/>
              <a:t>Haga clic para modificar los estilos del texto maestro</a:t>
            </a:r>
          </a:p>
        </p:txBody>
      </p:sp>
      <p:sp>
        <p:nvSpPr>
          <p:cNvPr id="37" name="Marcador de texto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es-ES" noProof="0"/>
              <a:t>Haga clic para modificar los estilos del texto maestro</a:t>
            </a:r>
          </a:p>
        </p:txBody>
      </p:sp>
      <p:cxnSp>
        <p:nvCxnSpPr>
          <p:cNvPr id="3" name="Conector recto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Conector recto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Conector recto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Conector recto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Marcador de fecha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defRPr>
            </a:lvl1pPr>
          </a:lstStyle>
          <a:p>
            <a:pPr rtl="0"/>
            <a:r>
              <a:rPr lang="es-ES" noProof="0"/>
              <a:t>20XX</a:t>
            </a:r>
          </a:p>
        </p:txBody>
      </p:sp>
      <p:sp>
        <p:nvSpPr>
          <p:cNvPr id="6" name="Marcador de pie de página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rtlCol="0"/>
          <a:lstStyle>
            <a:lvl1pPr algn="l">
              <a:defRPr sz="900"/>
            </a:lvl1pPr>
          </a:lstStyle>
          <a:p>
            <a:pPr rtl="0"/>
            <a:r>
              <a:rPr lang="es-ES" noProof="0"/>
              <a:t>Presentación para inversores</a:t>
            </a:r>
          </a:p>
        </p:txBody>
      </p:sp>
      <p:sp>
        <p:nvSpPr>
          <p:cNvPr id="7" name="Marcador de número de diapositiva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a de contenido 3">
    <p:bg>
      <p:bgPr>
        <a:solidFill>
          <a:schemeClr val="accent2"/>
        </a:solidFill>
        <a:effectLst/>
      </p:bgPr>
    </p:bg>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mj-lt"/>
                <a:ea typeface="+mj-ea"/>
                <a:cs typeface="+mj-cs"/>
              </a:defRPr>
            </a:lvl1pPr>
          </a:lstStyle>
          <a:p>
            <a:pPr rtl="0"/>
            <a:r>
              <a:rPr lang="es-ES" noProof="0"/>
              <a:t>HAGA CLIC PARA MODIFICAR EL ESTILO DEL TÍTULO MAESTRO</a:t>
            </a:r>
          </a:p>
        </p:txBody>
      </p:sp>
      <p:sp>
        <p:nvSpPr>
          <p:cNvPr id="15" name="Marcador de texto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rtl="0"/>
            <a:r>
              <a:rPr lang="es-ES" noProof="0"/>
              <a:t>HAGA CLIC PARA AGREGAR UN SUBTÍTULO</a:t>
            </a:r>
          </a:p>
        </p:txBody>
      </p:sp>
      <p:sp>
        <p:nvSpPr>
          <p:cNvPr id="17" name="Marcador de texto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es-ES" noProof="0"/>
              <a:t>Haga clic para agregar texto</a:t>
            </a:r>
          </a:p>
        </p:txBody>
      </p:sp>
      <p:sp>
        <p:nvSpPr>
          <p:cNvPr id="31" name="Marcador de texto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noProof="0"/>
              <a:t>HAGA CLIC PARA AGREGAR UN SUBTÍTULO</a:t>
            </a:r>
          </a:p>
        </p:txBody>
      </p:sp>
      <p:sp>
        <p:nvSpPr>
          <p:cNvPr id="32" name="Marcador de texto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es-ES" noProof="0"/>
              <a:t>Haga clic para agregar texto</a:t>
            </a:r>
          </a:p>
        </p:txBody>
      </p:sp>
      <p:sp>
        <p:nvSpPr>
          <p:cNvPr id="33" name="Marcador de texto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noProof="0"/>
              <a:t>HAGA CLIC PARA AGREGAR UN SUBTÍTULO</a:t>
            </a:r>
          </a:p>
        </p:txBody>
      </p:sp>
      <p:sp>
        <p:nvSpPr>
          <p:cNvPr id="34" name="Marcador de texto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es-ES" noProof="0"/>
              <a:t>Haga clic para agregar texto</a:t>
            </a:r>
          </a:p>
        </p:txBody>
      </p:sp>
      <p:sp>
        <p:nvSpPr>
          <p:cNvPr id="12" name="Marcador de texto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noProof="0"/>
              <a:t>HAGA CLIC PARA AGREGAR UN SUBTÍTULO</a:t>
            </a:r>
          </a:p>
        </p:txBody>
      </p:sp>
      <p:sp>
        <p:nvSpPr>
          <p:cNvPr id="13" name="Marcador de texto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es-ES" noProof="0"/>
              <a:t>Haga clic para agregar texto</a:t>
            </a:r>
          </a:p>
        </p:txBody>
      </p:sp>
      <p:sp>
        <p:nvSpPr>
          <p:cNvPr id="3" name="Marcador de fecha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es-ES" noProof="0"/>
              <a:t>20XX</a:t>
            </a:r>
          </a:p>
        </p:txBody>
      </p:sp>
      <p:sp>
        <p:nvSpPr>
          <p:cNvPr id="4" name="Marcador de pie de página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es-ES" noProof="0"/>
              <a:t>Presentación para inversores</a:t>
            </a:r>
          </a:p>
        </p:txBody>
      </p:sp>
      <p:sp>
        <p:nvSpPr>
          <p:cNvPr id="5" name="Marcador de número de diapositiva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es-ES" noProof="0" smtClean="0"/>
              <a:t>‹Nº›</a:t>
            </a:fld>
            <a:endParaRPr lang="es-ES" noProof="0"/>
          </a:p>
        </p:txBody>
      </p:sp>
      <p:cxnSp>
        <p:nvCxnSpPr>
          <p:cNvPr id="2" name="Conector recto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áfico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áfico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a de contenido 2">
    <p:bg>
      <p:bgPr>
        <a:solidFill>
          <a:schemeClr val="bg1"/>
        </a:solidFill>
        <a:effectLst/>
      </p:bgPr>
    </p:bg>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pPr rtl="0"/>
            <a:r>
              <a:rPr lang="es-ES" noProof="0"/>
              <a:t>HAGA CLIC PARA MODIFICAR EL ESTILO DEL TÍTULO MAESTRO</a:t>
            </a:r>
          </a:p>
        </p:txBody>
      </p:sp>
      <p:sp>
        <p:nvSpPr>
          <p:cNvPr id="15" name="Marcador de texto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rtl="0"/>
            <a:r>
              <a:rPr lang="es-ES" noProof="0"/>
              <a:t>HAGA CLIC PARA AGREGAR UN SUBTÍTULO</a:t>
            </a:r>
          </a:p>
        </p:txBody>
      </p:sp>
      <p:sp>
        <p:nvSpPr>
          <p:cNvPr id="17" name="Marcador de texto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es-ES" noProof="0"/>
              <a:t>Haga clic para agregar texto</a:t>
            </a:r>
          </a:p>
        </p:txBody>
      </p:sp>
      <p:sp>
        <p:nvSpPr>
          <p:cNvPr id="16" name="Marcador de texto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rtl="0"/>
            <a:r>
              <a:rPr lang="es-ES" noProof="0"/>
              <a:t>HAGA CLIC PARA AGREGAR UN SUBTÍTULO</a:t>
            </a:r>
          </a:p>
        </p:txBody>
      </p:sp>
      <p:sp>
        <p:nvSpPr>
          <p:cNvPr id="18" name="Marcador de texto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es-ES" noProof="0"/>
              <a:t>Haga clic para agregar texto</a:t>
            </a:r>
          </a:p>
        </p:txBody>
      </p:sp>
      <p:sp>
        <p:nvSpPr>
          <p:cNvPr id="19" name="Marcador de texto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rtl="0"/>
            <a:r>
              <a:rPr lang="es-ES" noProof="0"/>
              <a:t>HAGA CLIC PARA AGREGAR UN SUBTÍTULO</a:t>
            </a:r>
          </a:p>
        </p:txBody>
      </p:sp>
      <p:sp>
        <p:nvSpPr>
          <p:cNvPr id="20" name="Marcador de texto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es-ES" noProof="0"/>
              <a:t>Haga clic para agregar texto</a:t>
            </a:r>
          </a:p>
        </p:txBody>
      </p:sp>
      <p:sp>
        <p:nvSpPr>
          <p:cNvPr id="23" name="Marcador de texto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rtl="0"/>
            <a:r>
              <a:rPr lang="es-ES" noProof="0"/>
              <a:t>HAGA CLIC PARA AGREGAR UN SUBTÍTULO</a:t>
            </a:r>
          </a:p>
        </p:txBody>
      </p:sp>
      <p:sp>
        <p:nvSpPr>
          <p:cNvPr id="24" name="Marcador de texto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es-ES" noProof="0"/>
              <a:t>Haga clic para agregar texto</a:t>
            </a:r>
          </a:p>
        </p:txBody>
      </p:sp>
      <p:sp>
        <p:nvSpPr>
          <p:cNvPr id="3" name="Marcador de fecha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vl1pPr>
          </a:lstStyle>
          <a:p>
            <a:pPr rtl="0"/>
            <a:r>
              <a:rPr lang="es-ES" noProof="0"/>
              <a:t>20XX</a:t>
            </a:r>
          </a:p>
        </p:txBody>
      </p:sp>
      <p:sp>
        <p:nvSpPr>
          <p:cNvPr id="4" name="Marcador de pie de página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vl1pPr>
          </a:lstStyle>
          <a:p>
            <a:pPr rtl="0"/>
            <a:r>
              <a:rPr lang="es-ES" noProof="0"/>
              <a:t>Presentación para inversores</a:t>
            </a:r>
          </a:p>
        </p:txBody>
      </p:sp>
      <p:sp>
        <p:nvSpPr>
          <p:cNvPr id="5" name="Marcador de número de diapositiva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es-ES" noProof="0" smtClean="0"/>
              <a:pPr rtl="0"/>
              <a:t>‹Nº›</a:t>
            </a:fld>
            <a:endParaRPr lang="es-ES" noProof="0"/>
          </a:p>
        </p:txBody>
      </p:sp>
      <p:pic>
        <p:nvPicPr>
          <p:cNvPr id="2" name="Gráfico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ción">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en-US" sz="2800" kern="1200" spc="150" baseline="0" dirty="0">
                <a:solidFill>
                  <a:schemeClr val="tx1">
                    <a:lumMod val="75000"/>
                    <a:lumOff val="25000"/>
                  </a:schemeClr>
                </a:solidFill>
                <a:latin typeface="+mj-lt"/>
                <a:ea typeface="+mj-ea"/>
                <a:cs typeface="+mj-cs"/>
              </a:defRPr>
            </a:lvl1pPr>
          </a:lstStyle>
          <a:p>
            <a:pPr rtl="0"/>
            <a:r>
              <a:rPr lang="es-ES" noProof="0"/>
              <a:t>HAGA CLIC PARA EDITAR EL ESTILO DEL TÍTULO DEL PATRÓN</a:t>
            </a:r>
          </a:p>
        </p:txBody>
      </p:sp>
      <p:sp>
        <p:nvSpPr>
          <p:cNvPr id="3" name="Marcador de texto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cxnSp>
        <p:nvCxnSpPr>
          <p:cNvPr id="14" name="Conector recto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Marcador de fecha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rtlCol="0"/>
          <a:lstStyle>
            <a:lvl1pPr>
              <a:defRPr sz="900"/>
            </a:lvl1pPr>
          </a:lstStyle>
          <a:p>
            <a:pPr rtl="0"/>
            <a:r>
              <a:rPr lang="es-ES" noProof="0"/>
              <a:t>20XX</a:t>
            </a:r>
          </a:p>
        </p:txBody>
      </p:sp>
      <p:sp>
        <p:nvSpPr>
          <p:cNvPr id="10" name="Marcador de pie de página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rtlCol="0"/>
          <a:lstStyle>
            <a:lvl1pPr>
              <a:defRPr sz="900"/>
            </a:lvl1pPr>
          </a:lstStyle>
          <a:p>
            <a:pPr rtl="0"/>
            <a:r>
              <a:rPr lang="es-ES" noProof="0"/>
              <a:t>Presentación para inversores</a:t>
            </a:r>
          </a:p>
        </p:txBody>
      </p:sp>
      <p:sp>
        <p:nvSpPr>
          <p:cNvPr id="11" name="Marcador de número de diapositiva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lto de sección">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tx1">
                    <a:lumMod val="75000"/>
                    <a:lumOff val="25000"/>
                  </a:schemeClr>
                </a:solidFill>
              </a:defRPr>
            </a:lvl1pPr>
          </a:lstStyle>
          <a:p>
            <a:pPr rtl="0"/>
            <a:r>
              <a:rPr lang="es-ES" noProof="0"/>
              <a:t>HAGA CLIC PARA MODIFICAR EL ESTILO DEL TÍTULO MAESTRO</a:t>
            </a:r>
          </a:p>
        </p:txBody>
      </p:sp>
      <p:pic>
        <p:nvPicPr>
          <p:cNvPr id="5" name="Gráfico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ítulo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pPr rtl="0"/>
            <a:r>
              <a:rPr lang="es-ES" noProof="0"/>
              <a:t>HAGA CLIC PARA EDITAR EL ESTILO DEL TÍTULO DEL PATRÓN</a:t>
            </a:r>
          </a:p>
        </p:txBody>
      </p:sp>
      <p:cxnSp>
        <p:nvCxnSpPr>
          <p:cNvPr id="9" name="Conector recto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Marcador de texto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es-ES" noProof="0"/>
              <a:t>HAGA CLIC PARA AGREGAR UN SUBTÍTULO</a:t>
            </a:r>
          </a:p>
        </p:txBody>
      </p:sp>
      <p:sp>
        <p:nvSpPr>
          <p:cNvPr id="12" name="Marcador de texto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es-ES" noProof="0"/>
              <a:t>Haga clic para agregar texto</a:t>
            </a:r>
          </a:p>
        </p:txBody>
      </p:sp>
      <p:sp>
        <p:nvSpPr>
          <p:cNvPr id="13" name="Marcador de texto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es-ES" noProof="0"/>
              <a:t>HAGA CLIC PARA AGREGAR UN SUBTÍTULO</a:t>
            </a:r>
          </a:p>
        </p:txBody>
      </p:sp>
      <p:sp>
        <p:nvSpPr>
          <p:cNvPr id="14" name="Marcador de texto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es-ES" noProof="0"/>
              <a:t>Haga clic para agregar texto</a:t>
            </a:r>
          </a:p>
        </p:txBody>
      </p:sp>
      <p:sp>
        <p:nvSpPr>
          <p:cNvPr id="15" name="Marcador de texto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rtl="0"/>
            <a:r>
              <a:rPr lang="es-ES" noProof="0"/>
              <a:t>HAGA CLIC PARA AGREGAR UN SUBTÍTULO</a:t>
            </a:r>
          </a:p>
        </p:txBody>
      </p:sp>
      <p:sp>
        <p:nvSpPr>
          <p:cNvPr id="16" name="Marcador de texto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es-ES" noProof="0"/>
              <a:t>Haga clic para agregar texto</a:t>
            </a:r>
          </a:p>
        </p:txBody>
      </p:sp>
      <p:sp>
        <p:nvSpPr>
          <p:cNvPr id="17" name="Marcador de fecha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vl1pPr>
          </a:lstStyle>
          <a:p>
            <a:pPr rtl="0"/>
            <a:r>
              <a:rPr lang="es-ES" noProof="0"/>
              <a:t>20XX</a:t>
            </a:r>
          </a:p>
        </p:txBody>
      </p:sp>
      <p:sp>
        <p:nvSpPr>
          <p:cNvPr id="18" name="Marcador de pie de página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vl1pPr>
          </a:lstStyle>
          <a:p>
            <a:pPr rtl="0"/>
            <a:r>
              <a:rPr lang="es-ES" noProof="0"/>
              <a:t>Presentación para inversores</a:t>
            </a:r>
          </a:p>
        </p:txBody>
      </p:sp>
      <p:sp>
        <p:nvSpPr>
          <p:cNvPr id="19" name="Marcador de número de diapositiva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ido tre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pPr rtl="0"/>
            <a:r>
              <a:rPr lang="es-ES" noProof="0"/>
              <a:t>HAGA CLIC PARA EDITAR EL ESTILO DEL TÍTULO DEL PATRÓN</a:t>
            </a:r>
          </a:p>
        </p:txBody>
      </p:sp>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 EL TEXTO MAESTRO</a:t>
            </a:r>
          </a:p>
        </p:txBody>
      </p:sp>
      <p:sp>
        <p:nvSpPr>
          <p:cNvPr id="4" name="Marcador de contenido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s-ES" noProof="0"/>
              <a:t>HAGA CLIC PARA EDITAR EL TEXTO MAESTRO</a:t>
            </a:r>
          </a:p>
        </p:txBody>
      </p:sp>
      <p:sp>
        <p:nvSpPr>
          <p:cNvPr id="6" name="Marcador de contenido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1" name="Marcador de texto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 EL TEXTO MAESTRO</a:t>
            </a:r>
          </a:p>
        </p:txBody>
      </p:sp>
      <p:sp>
        <p:nvSpPr>
          <p:cNvPr id="22" name="Marcador de contenido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es-ES"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es-ES" noProof="0"/>
              <a:t>Presentación para inversores</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s-ES" noProof="0" smtClean="0"/>
              <a:t>‹Nº›</a:t>
            </a:fld>
            <a:endParaRPr lang="es-ES" noProof="0"/>
          </a:p>
        </p:txBody>
      </p:sp>
      <p:cxnSp>
        <p:nvCxnSpPr>
          <p:cNvPr id="16" name="Conector recto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s-ES" noProof="0"/>
              <a:t>20XX</a:t>
            </a:r>
          </a:p>
        </p:txBody>
      </p:sp>
      <p:sp>
        <p:nvSpPr>
          <p:cNvPr id="5" name="Marcador de pie de página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es-ES" noProof="0"/>
              <a:t>Presentación para inversores</a:t>
            </a:r>
          </a:p>
        </p:txBody>
      </p:sp>
      <p:sp>
        <p:nvSpPr>
          <p:cNvPr id="6" name="Marcador de número de diapositiva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701" r:id="rId13"/>
    <p:sldLayoutId id="2147483692" r:id="rId14"/>
    <p:sldLayoutId id="2147483681" r:id="rId15"/>
    <p:sldLayoutId id="2147483674" r:id="rId16"/>
    <p:sldLayoutId id="2147483675" r:id="rId17"/>
    <p:sldLayoutId id="2147483696" r:id="rId18"/>
    <p:sldLayoutId id="2147483677" r:id="rId19"/>
    <p:sldLayoutId id="2147483678" r:id="rId20"/>
  </p:sldLayoutIdLst>
  <p:hf hdr="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815C6-3AD0-46E6-A74A-1967BD91AF50}"/>
              </a:ext>
            </a:extLst>
          </p:cNvPr>
          <p:cNvSpPr>
            <a:spLocks noGrp="1"/>
          </p:cNvSpPr>
          <p:nvPr>
            <p:ph type="ctrTitle"/>
          </p:nvPr>
        </p:nvSpPr>
        <p:spPr>
          <a:xfrm>
            <a:off x="6445435" y="3360875"/>
            <a:ext cx="4941771" cy="1122202"/>
          </a:xfrm>
        </p:spPr>
        <p:txBody>
          <a:bodyPr rtlCol="0"/>
          <a:lstStyle/>
          <a:p>
            <a:pPr rtl="0"/>
            <a:r>
              <a:rPr lang="es-ES" sz="4400" dirty="0"/>
              <a:t>Créditos uva</a:t>
            </a:r>
          </a:p>
        </p:txBody>
      </p:sp>
      <p:sp>
        <p:nvSpPr>
          <p:cNvPr id="3" name="Subtítulo 2">
            <a:extLst>
              <a:ext uri="{FF2B5EF4-FFF2-40B4-BE49-F238E27FC236}">
                <a16:creationId xmlns:a16="http://schemas.microsoft.com/office/drawing/2014/main" id="{1901B20D-4C28-4DA3-ABBD-718C22A5E58B}"/>
              </a:ext>
            </a:extLst>
          </p:cNvPr>
          <p:cNvSpPr>
            <a:spLocks noGrp="1"/>
          </p:cNvSpPr>
          <p:nvPr>
            <p:ph type="subTitle" idx="1"/>
          </p:nvPr>
        </p:nvSpPr>
        <p:spPr>
          <a:xfrm>
            <a:off x="6703120" y="4619327"/>
            <a:ext cx="4941770" cy="396660"/>
          </a:xfrm>
        </p:spPr>
        <p:txBody>
          <a:bodyPr rtlCol="0">
            <a:normAutofit/>
          </a:bodyPr>
          <a:lstStyle/>
          <a:p>
            <a:pPr rtl="0"/>
            <a:endParaRPr lang="es-ES" sz="1800" dirty="0"/>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schemeClr>
            </a:gs>
            <a:gs pos="48000">
              <a:schemeClr val="accent1">
                <a:lumMod val="97000"/>
                <a:lumOff val="3000"/>
              </a:schemeClr>
            </a:gs>
            <a:gs pos="100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E9A1C55C-8B6F-4BD0-BF1B-20E04FEF9EC1}"/>
              </a:ext>
            </a:extLst>
          </p:cNvPr>
          <p:cNvSpPr>
            <a:spLocks noGrp="1"/>
          </p:cNvSpPr>
          <p:nvPr>
            <p:ph type="title"/>
          </p:nvPr>
        </p:nvSpPr>
        <p:spPr>
          <a:xfrm>
            <a:off x="1909481" y="527052"/>
            <a:ext cx="9340169" cy="804207"/>
          </a:xfrm>
        </p:spPr>
        <p:txBody>
          <a:bodyPr>
            <a:normAutofit fontScale="90000"/>
          </a:bodyPr>
          <a:lstStyle/>
          <a:p>
            <a:r>
              <a:rPr lang="es-AR" sz="2400" b="1" dirty="0">
                <a:effectLst/>
                <a:latin typeface="Tahoma" panose="020B0604030504040204" pitchFamily="34" charset="0"/>
                <a:ea typeface="Tahoma" panose="020B0604030504040204" pitchFamily="34" charset="0"/>
                <a:cs typeface="Tahoma" panose="020B0604030504040204" pitchFamily="34" charset="0"/>
              </a:rPr>
              <a:t>JURISPRUDENCIA: fallo “</a:t>
            </a:r>
            <a:r>
              <a:rPr lang="es-AR" sz="2400" b="1" dirty="0" err="1">
                <a:effectLst/>
                <a:latin typeface="Tahoma" panose="020B0604030504040204" pitchFamily="34" charset="0"/>
                <a:ea typeface="Tahoma" panose="020B0604030504040204" pitchFamily="34" charset="0"/>
                <a:cs typeface="Tahoma" panose="020B0604030504040204" pitchFamily="34" charset="0"/>
              </a:rPr>
              <a:t>Azulay</a:t>
            </a:r>
            <a:r>
              <a:rPr lang="es-AR" sz="2400" b="1" dirty="0">
                <a:effectLst/>
                <a:latin typeface="Tahoma" panose="020B0604030504040204" pitchFamily="34" charset="0"/>
                <a:ea typeface="Tahoma" panose="020B0604030504040204" pitchFamily="34" charset="0"/>
                <a:cs typeface="Tahoma" panose="020B0604030504040204" pitchFamily="34" charset="0"/>
              </a:rPr>
              <a:t>”</a:t>
            </a:r>
            <a:br>
              <a:rPr lang="es-AR" sz="1800" dirty="0">
                <a:effectLst/>
                <a:latin typeface="Tahoma" panose="020B0604030504040204" pitchFamily="34" charset="0"/>
                <a:ea typeface="Tahoma" panose="020B0604030504040204" pitchFamily="34" charset="0"/>
                <a:cs typeface="Tahoma" panose="020B0604030504040204" pitchFamily="34" charset="0"/>
              </a:rPr>
            </a:br>
            <a:endParaRPr lang="es-AR" dirty="0">
              <a:latin typeface="Tahoma" panose="020B0604030504040204" pitchFamily="34" charset="0"/>
              <a:ea typeface="Tahoma" panose="020B0604030504040204" pitchFamily="34" charset="0"/>
              <a:cs typeface="Tahoma" panose="020B0604030504040204" pitchFamily="34" charset="0"/>
            </a:endParaRPr>
          </a:p>
        </p:txBody>
      </p:sp>
      <p:sp>
        <p:nvSpPr>
          <p:cNvPr id="14" name="CuadroTexto 13">
            <a:extLst>
              <a:ext uri="{FF2B5EF4-FFF2-40B4-BE49-F238E27FC236}">
                <a16:creationId xmlns:a16="http://schemas.microsoft.com/office/drawing/2014/main" id="{072C277D-6EC2-4D7B-BD42-F7274A1ECFA6}"/>
              </a:ext>
            </a:extLst>
          </p:cNvPr>
          <p:cNvSpPr txBox="1"/>
          <p:nvPr/>
        </p:nvSpPr>
        <p:spPr>
          <a:xfrm>
            <a:off x="1676858" y="1485230"/>
            <a:ext cx="9676942" cy="5132431"/>
          </a:xfrm>
          <a:prstGeom prst="rect">
            <a:avLst/>
          </a:prstGeom>
          <a:noFill/>
        </p:spPr>
        <p:txBody>
          <a:bodyPr wrap="square">
            <a:spAutoFit/>
          </a:bodyPr>
          <a:lstStyle/>
          <a:p>
            <a:r>
              <a:rPr lang="es-ES" b="1" dirty="0"/>
              <a:t>                           </a:t>
            </a:r>
            <a:r>
              <a:rPr lang="es-ES" b="1" u="sng" dirty="0"/>
              <a:t>ORDENAR</a:t>
            </a:r>
            <a:r>
              <a:rPr lang="es-ES" dirty="0"/>
              <a:t> la adecuación del contrato de mutuo con garantía hipotecaria en primer grado de privilegio sobre el inmueble sito en calle Viña Baja s/n de Chacras de Coria, departamento de Lujan de Cuyo, nomenclatura catastral 06-03-10-0004-000140-0000-1, padrón territorial 06/50952-5, celebrado entre actor y demandada conforme las siguientes pautas:</a:t>
            </a:r>
            <a:endParaRPr lang="es-AR" dirty="0"/>
          </a:p>
          <a:p>
            <a:r>
              <a:rPr lang="es-AR" dirty="0"/>
              <a:t>                        </a:t>
            </a:r>
            <a:r>
              <a:rPr lang="es-ES" b="1" dirty="0"/>
              <a:t>1) </a:t>
            </a:r>
            <a:r>
              <a:rPr lang="es-ES" dirty="0"/>
              <a:t>El importe de las cuotas a pagar por el actor se actualizará, desde la fecha del primer congelamiento ordenado por la autoridad competente (</a:t>
            </a:r>
            <a:r>
              <a:rPr lang="es-AR" dirty="0"/>
              <a:t>Agosto de 2019</a:t>
            </a:r>
            <a:r>
              <a:rPr lang="es-ES" dirty="0"/>
              <a:t>),</a:t>
            </a:r>
            <a:r>
              <a:rPr lang="es-AR" dirty="0"/>
              <a:t> </a:t>
            </a:r>
            <a:r>
              <a:rPr lang="es-ES" dirty="0"/>
              <a:t>en función de la evolución del Coeficiente de Variación Salarial (CVS), publicado mensualmente por el Instituto Nacional de Estadísticas y Censos (INDEC), sin que ello implique extender el número de cuotas originalmente previsto, conservando la tasa de interés pactada, con una tasa máxima del 4,90%.</a:t>
            </a:r>
            <a:r>
              <a:rPr lang="es-AR" dirty="0"/>
              <a:t>    </a:t>
            </a:r>
          </a:p>
          <a:p>
            <a:r>
              <a:rPr lang="es-AR" dirty="0"/>
              <a:t>                        </a:t>
            </a:r>
            <a:r>
              <a:rPr lang="es-AR" b="1" dirty="0"/>
              <a:t>2)</a:t>
            </a:r>
            <a:r>
              <a:rPr lang="es-AR" dirty="0"/>
              <a:t> La cuota mensual resultante no podrá exceder el treinta por ciento (30%) de los ingresos mensuales del actor.</a:t>
            </a:r>
          </a:p>
          <a:p>
            <a:r>
              <a:rPr lang="es-AR" dirty="0"/>
              <a:t>                        </a:t>
            </a:r>
            <a:r>
              <a:rPr lang="es-AR" b="1" dirty="0"/>
              <a:t>3)</a:t>
            </a:r>
            <a:r>
              <a:rPr lang="es-AR" dirty="0"/>
              <a:t> Se deja a salvo la aplicación del régimen más favorable al consumidor si en el futuro, durante la ejecución del contrato, se dictan otras normas legales generales que le reconozcan mayores beneficios.</a:t>
            </a:r>
          </a:p>
          <a:p>
            <a:r>
              <a:rPr lang="es-AR" dirty="0"/>
              <a:t>                        - Firme la presente, deberá practicarse </a:t>
            </a:r>
            <a:r>
              <a:rPr lang="es-AR" b="1" u="sng" dirty="0"/>
              <a:t>LIQUIDACIÓN</a:t>
            </a:r>
            <a:r>
              <a:rPr lang="es-AR" dirty="0"/>
              <a:t> por parte del perito contador aquí actuante de acuerdo a los parámetros fijados precedentemente.</a:t>
            </a:r>
          </a:p>
          <a:p>
            <a:r>
              <a:rPr lang="es-AR" dirty="0"/>
              <a:t> </a:t>
            </a:r>
          </a:p>
          <a:p>
            <a:pPr marR="500380" indent="452438" algn="just">
              <a:lnSpc>
                <a:spcPct val="150000"/>
              </a:lnSpc>
              <a:spcBef>
                <a:spcPts val="5"/>
              </a:spcBef>
              <a:spcAft>
                <a:spcPts val="800"/>
              </a:spcAft>
              <a:tabLst>
                <a:tab pos="1656715" algn="l"/>
                <a:tab pos="5220970" algn="l"/>
              </a:tabLst>
            </a:pPr>
            <a:endParaRPr lang="es-AR"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893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90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1C25E46C-3AF8-498B-A8F6-E18226879D84}"/>
              </a:ext>
            </a:extLst>
          </p:cNvPr>
          <p:cNvSpPr>
            <a:spLocks noGrp="1"/>
          </p:cNvSpPr>
          <p:nvPr>
            <p:ph type="ctrTitle"/>
          </p:nvPr>
        </p:nvSpPr>
        <p:spPr>
          <a:xfrm>
            <a:off x="2452603" y="561314"/>
            <a:ext cx="9508177" cy="1413164"/>
          </a:xfrm>
        </p:spPr>
        <p:txBody>
          <a:bodyPr/>
          <a:lstStyle/>
          <a:p>
            <a:r>
              <a:rPr lang="es-MX" dirty="0"/>
              <a:t>“POMPHILE”</a:t>
            </a:r>
            <a:endParaRPr lang="es-AR" dirty="0"/>
          </a:p>
        </p:txBody>
      </p:sp>
      <p:sp>
        <p:nvSpPr>
          <p:cNvPr id="14" name="Subtítulo 13">
            <a:extLst>
              <a:ext uri="{FF2B5EF4-FFF2-40B4-BE49-F238E27FC236}">
                <a16:creationId xmlns:a16="http://schemas.microsoft.com/office/drawing/2014/main" id="{0FFE49A5-50FF-4B94-9D81-010DE20CE863}"/>
              </a:ext>
            </a:extLst>
          </p:cNvPr>
          <p:cNvSpPr>
            <a:spLocks noGrp="1"/>
          </p:cNvSpPr>
          <p:nvPr>
            <p:ph type="subTitle" idx="1"/>
          </p:nvPr>
        </p:nvSpPr>
        <p:spPr>
          <a:xfrm>
            <a:off x="2299448" y="1974478"/>
            <a:ext cx="7972708" cy="4170828"/>
          </a:xfrm>
        </p:spPr>
        <p:txBody>
          <a:bodyPr>
            <a:normAutofit fontScale="77500" lnSpcReduction="20000"/>
          </a:bodyPr>
          <a:lstStyle/>
          <a:p>
            <a:pPr algn="just"/>
            <a:r>
              <a:rPr lang="es-AR" sz="2200" dirty="0">
                <a:latin typeface="Tahoma" panose="020B0604030504040204" pitchFamily="34" charset="0"/>
                <a:ea typeface="Tahoma" panose="020B0604030504040204" pitchFamily="34" charset="0"/>
                <a:cs typeface="Tahoma" panose="020B0604030504040204" pitchFamily="34" charset="0"/>
              </a:rPr>
              <a:t>RESUELVO: Haciendo lugar a la demanda de reajuste promovida por la </a:t>
            </a:r>
            <a:r>
              <a:rPr lang="es-AR" sz="2200" b="1" dirty="0">
                <a:latin typeface="Tahoma" panose="020B0604030504040204" pitchFamily="34" charset="0"/>
                <a:ea typeface="Tahoma" panose="020B0604030504040204" pitchFamily="34" charset="0"/>
                <a:cs typeface="Tahoma" panose="020B0604030504040204" pitchFamily="34" charset="0"/>
              </a:rPr>
              <a:t>Sra. </a:t>
            </a:r>
            <a:r>
              <a:rPr lang="es-AR" sz="2200" b="1" dirty="0" err="1">
                <a:latin typeface="Tahoma" panose="020B0604030504040204" pitchFamily="34" charset="0"/>
                <a:ea typeface="Tahoma" panose="020B0604030504040204" pitchFamily="34" charset="0"/>
                <a:cs typeface="Tahoma" panose="020B0604030504040204" pitchFamily="34" charset="0"/>
              </a:rPr>
              <a:t>Maria</a:t>
            </a:r>
            <a:r>
              <a:rPr lang="es-AR" sz="2200" b="1" dirty="0">
                <a:latin typeface="Tahoma" panose="020B0604030504040204" pitchFamily="34" charset="0"/>
                <a:ea typeface="Tahoma" panose="020B0604030504040204" pitchFamily="34" charset="0"/>
                <a:cs typeface="Tahoma" panose="020B0604030504040204" pitchFamily="34" charset="0"/>
              </a:rPr>
              <a:t> Celeste </a:t>
            </a:r>
            <a:r>
              <a:rPr lang="es-AR" sz="2200" b="1" dirty="0" err="1">
                <a:latin typeface="Tahoma" panose="020B0604030504040204" pitchFamily="34" charset="0"/>
                <a:ea typeface="Tahoma" panose="020B0604030504040204" pitchFamily="34" charset="0"/>
                <a:cs typeface="Tahoma" panose="020B0604030504040204" pitchFamily="34" charset="0"/>
              </a:rPr>
              <a:t>Pomphile</a:t>
            </a:r>
            <a:r>
              <a:rPr lang="es-AR" sz="2200" b="1" dirty="0">
                <a:latin typeface="Tahoma" panose="020B0604030504040204" pitchFamily="34" charset="0"/>
                <a:ea typeface="Tahoma" panose="020B0604030504040204" pitchFamily="34" charset="0"/>
                <a:cs typeface="Tahoma" panose="020B0604030504040204" pitchFamily="34" charset="0"/>
              </a:rPr>
              <a:t> y el Sr. Julio Oscar </a:t>
            </a:r>
            <a:r>
              <a:rPr lang="es-AR" sz="2200" b="1" dirty="0" err="1">
                <a:latin typeface="Tahoma" panose="020B0604030504040204" pitchFamily="34" charset="0"/>
                <a:ea typeface="Tahoma" panose="020B0604030504040204" pitchFamily="34" charset="0"/>
                <a:cs typeface="Tahoma" panose="020B0604030504040204" pitchFamily="34" charset="0"/>
              </a:rPr>
              <a:t>Pomphile</a:t>
            </a:r>
            <a:r>
              <a:rPr lang="es-AR" sz="2200" b="1" dirty="0">
                <a:latin typeface="Tahoma" panose="020B0604030504040204" pitchFamily="34" charset="0"/>
                <a:ea typeface="Tahoma" panose="020B0604030504040204" pitchFamily="34" charset="0"/>
                <a:cs typeface="Tahoma" panose="020B0604030504040204" pitchFamily="34" charset="0"/>
              </a:rPr>
              <a:t> </a:t>
            </a:r>
            <a:r>
              <a:rPr lang="es-AR" sz="2200" dirty="0">
                <a:latin typeface="Tahoma" panose="020B0604030504040204" pitchFamily="34" charset="0"/>
                <a:ea typeface="Tahoma" panose="020B0604030504040204" pitchFamily="34" charset="0"/>
                <a:cs typeface="Tahoma" panose="020B0604030504040204" pitchFamily="34" charset="0"/>
              </a:rPr>
              <a:t>contra el </a:t>
            </a:r>
            <a:r>
              <a:rPr lang="es-AR" sz="2200" b="1" dirty="0">
                <a:latin typeface="Tahoma" panose="020B0604030504040204" pitchFamily="34" charset="0"/>
                <a:ea typeface="Tahoma" panose="020B0604030504040204" pitchFamily="34" charset="0"/>
                <a:cs typeface="Tahoma" panose="020B0604030504040204" pitchFamily="34" charset="0"/>
              </a:rPr>
              <a:t>Banco de la Provincia de Buenos Aires, </a:t>
            </a:r>
            <a:r>
              <a:rPr lang="es-AR" sz="2200" dirty="0">
                <a:latin typeface="Tahoma" panose="020B0604030504040204" pitchFamily="34" charset="0"/>
                <a:ea typeface="Tahoma" panose="020B0604030504040204" pitchFamily="34" charset="0"/>
                <a:cs typeface="Tahoma" panose="020B0604030504040204" pitchFamily="34" charset="0"/>
              </a:rPr>
              <a:t>debiendo readecuarse el contrato en los términos indicados en el punto V c) de la presente decisión. En el supuesto de proceder, luego de lo cálculos allí indicados, y de aprobado el informe presentado por la contadora, intimase a la parte accionada a que entregue a los actores en el termino de los 10 días las sumas establecidas a su favor, bajo apercibimiento de ejecución y de aplicarse los intereses </a:t>
            </a:r>
            <a:r>
              <a:rPr lang="es-AR" sz="2200" dirty="0" err="1">
                <a:latin typeface="Tahoma" panose="020B0604030504040204" pitchFamily="34" charset="0"/>
                <a:ea typeface="Tahoma" panose="020B0604030504040204" pitchFamily="34" charset="0"/>
                <a:cs typeface="Tahoma" panose="020B0604030504040204" pitchFamily="34" charset="0"/>
              </a:rPr>
              <a:t>despuestos</a:t>
            </a:r>
            <a:r>
              <a:rPr lang="es-AR" sz="2200" dirty="0">
                <a:latin typeface="Tahoma" panose="020B0604030504040204" pitchFamily="34" charset="0"/>
                <a:ea typeface="Tahoma" panose="020B0604030504040204" pitchFamily="34" charset="0"/>
                <a:cs typeface="Tahoma" panose="020B0604030504040204" pitchFamily="34" charset="0"/>
              </a:rPr>
              <a:t> en el punto VII del presente pronunciamiento (</a:t>
            </a:r>
            <a:r>
              <a:rPr lang="es-AR" sz="2200" i="1" dirty="0">
                <a:latin typeface="Tahoma" panose="020B0604030504040204" pitchFamily="34" charset="0"/>
                <a:ea typeface="Tahoma" panose="020B0604030504040204" pitchFamily="34" charset="0"/>
                <a:cs typeface="Tahoma" panose="020B0604030504040204" pitchFamily="34" charset="0"/>
              </a:rPr>
              <a:t>art.163 inc.7 del CPCC). FDO: </a:t>
            </a:r>
            <a:r>
              <a:rPr lang="es-MX" sz="2200" i="1" dirty="0">
                <a:latin typeface="Tahoma" panose="020B0604030504040204" pitchFamily="34" charset="0"/>
                <a:ea typeface="Tahoma" panose="020B0604030504040204" pitchFamily="34" charset="0"/>
                <a:cs typeface="Tahoma" panose="020B0604030504040204" pitchFamily="34" charset="0"/>
              </a:rPr>
              <a:t>FDO: HECTOR FABIÁN CASAS JUEZ</a:t>
            </a:r>
            <a:endParaRPr lang="es-AR" sz="2200" dirty="0">
              <a:latin typeface="Tahoma" panose="020B0604030504040204" pitchFamily="34" charset="0"/>
              <a:ea typeface="Tahoma" panose="020B0604030504040204" pitchFamily="34" charset="0"/>
              <a:cs typeface="Tahoma" panose="020B0604030504040204" pitchFamily="34" charset="0"/>
            </a:endParaRPr>
          </a:p>
          <a:p>
            <a:endParaRPr lang="es-AR" dirty="0"/>
          </a:p>
        </p:txBody>
      </p:sp>
    </p:spTree>
    <p:extLst>
      <p:ext uri="{BB962C8B-B14F-4D97-AF65-F5344CB8AC3E}">
        <p14:creationId xmlns:p14="http://schemas.microsoft.com/office/powerpoint/2010/main" val="3394472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0570B-DBCC-4525-BC68-E8E16F415190}"/>
              </a:ext>
            </a:extLst>
          </p:cNvPr>
          <p:cNvSpPr>
            <a:spLocks noGrp="1"/>
          </p:cNvSpPr>
          <p:nvPr>
            <p:ph type="ctrTitle"/>
          </p:nvPr>
        </p:nvSpPr>
        <p:spPr>
          <a:xfrm>
            <a:off x="1909481" y="618565"/>
            <a:ext cx="8283389" cy="1842248"/>
          </a:xfrm>
        </p:spPr>
        <p:txBody>
          <a:bodyPr/>
          <a:lstStyle/>
          <a:p>
            <a:r>
              <a:rPr lang="es-AR" b="1" dirty="0">
                <a:ea typeface="Calibri" panose="020F0502020204030204" pitchFamily="34" charset="0"/>
                <a:cs typeface="Times New Roman" panose="02020603050405020304" pitchFamily="18" charset="0"/>
              </a:rPr>
              <a:t>ANÁLISIS DE LAS TASAS DE INTERÉS QUE SE APLICAN A LOS CRÉDITOS. </a:t>
            </a:r>
            <a:br>
              <a:rPr lang="es-AR" b="1" dirty="0">
                <a:ea typeface="Calibri" panose="020F0502020204030204" pitchFamily="34" charset="0"/>
                <a:cs typeface="Times New Roman" panose="02020603050405020304" pitchFamily="18" charset="0"/>
              </a:rPr>
            </a:br>
            <a:r>
              <a:rPr lang="es-AR" b="1" dirty="0">
                <a:ea typeface="Calibri" panose="020F0502020204030204" pitchFamily="34" charset="0"/>
                <a:cs typeface="Times New Roman" panose="02020603050405020304" pitchFamily="18" charset="0"/>
              </a:rPr>
              <a:t>DRA. LUZ D´ANGELO</a:t>
            </a:r>
            <a:br>
              <a:rPr lang="es-AR" sz="2400" dirty="0">
                <a:latin typeface="Calibri" panose="020F0502020204030204" pitchFamily="34" charset="0"/>
                <a:ea typeface="Calibri" panose="020F0502020204030204" pitchFamily="34" charset="0"/>
                <a:cs typeface="Times New Roman" panose="02020603050405020304" pitchFamily="18" charset="0"/>
              </a:rPr>
            </a:br>
            <a:endParaRPr lang="es-AR" dirty="0"/>
          </a:p>
        </p:txBody>
      </p:sp>
      <p:sp>
        <p:nvSpPr>
          <p:cNvPr id="3" name="Subtítulo 2">
            <a:extLst>
              <a:ext uri="{FF2B5EF4-FFF2-40B4-BE49-F238E27FC236}">
                <a16:creationId xmlns:a16="http://schemas.microsoft.com/office/drawing/2014/main" id="{D86BF65C-B9F0-4A2A-A10A-859E826A178C}"/>
              </a:ext>
            </a:extLst>
          </p:cNvPr>
          <p:cNvSpPr>
            <a:spLocks noGrp="1"/>
          </p:cNvSpPr>
          <p:nvPr>
            <p:ph type="subTitle" idx="1"/>
          </p:nvPr>
        </p:nvSpPr>
        <p:spPr>
          <a:xfrm>
            <a:off x="1358153" y="2097741"/>
            <a:ext cx="9197788" cy="4760259"/>
          </a:xfrm>
        </p:spPr>
        <p:txBody>
          <a:bodyPr>
            <a:normAutofit fontScale="55000" lnSpcReduction="20000"/>
          </a:bodyPr>
          <a:lstStyle/>
          <a:p>
            <a:pPr marR="500380" indent="452438" algn="just">
              <a:spcBef>
                <a:spcPts val="5"/>
              </a:spcBef>
              <a:spcAft>
                <a:spcPts val="800"/>
              </a:spcAft>
              <a:tabLst>
                <a:tab pos="1656715" algn="l"/>
                <a:tab pos="5220970" algn="l"/>
              </a:tabLst>
            </a:pPr>
            <a:r>
              <a:rPr lang="es-AR" sz="2600" dirty="0">
                <a:solidFill>
                  <a:srgbClr val="000000"/>
                </a:solidFill>
                <a:latin typeface="Tahoma" panose="020B0604030504040204" pitchFamily="34" charset="0"/>
                <a:ea typeface="Tahoma" panose="020B0604030504040204" pitchFamily="34" charset="0"/>
                <a:cs typeface="Tahoma" panose="020B0604030504040204" pitchFamily="34" charset="0"/>
              </a:rPr>
              <a:t>Cualquiera sea la tasa de interés cargada sobre un capital permanentemente actualizado por la inflación, será superior al crecimiento de los salarios y por ende se estarían actualizando doblemente los créditos.</a:t>
            </a:r>
            <a:endParaRPr lang="es-AR" sz="2600" dirty="0">
              <a:latin typeface="Tahoma" panose="020B0604030504040204" pitchFamily="34" charset="0"/>
              <a:ea typeface="Tahoma" panose="020B0604030504040204" pitchFamily="34" charset="0"/>
              <a:cs typeface="Tahoma" panose="020B0604030504040204" pitchFamily="34" charset="0"/>
            </a:endParaRPr>
          </a:p>
          <a:p>
            <a:pPr indent="449580" algn="just">
              <a:spcAft>
                <a:spcPts val="800"/>
              </a:spcAft>
            </a:pPr>
            <a:r>
              <a:rPr lang="es-AR" sz="2600" dirty="0">
                <a:latin typeface="Tahoma" panose="020B0604030504040204" pitchFamily="34" charset="0"/>
                <a:ea typeface="Tahoma" panose="020B0604030504040204" pitchFamily="34" charset="0"/>
                <a:cs typeface="Tahoma" panose="020B0604030504040204" pitchFamily="34" charset="0"/>
              </a:rPr>
              <a:t>Las entidades bancarias, a la hora de prestar dinero, claramente utilizan el UVA como forma de actualización, a lo cual le suman interés en concepto de ganancia o lucro que deben abonar los tomadores. Sin embargo, a la hora de recibir dinero a plazo fijo, que luego deben devolver en </a:t>
            </a:r>
            <a:r>
              <a:rPr lang="es-AR" sz="2600" dirty="0" err="1">
                <a:latin typeface="Tahoma" panose="020B0604030504040204" pitchFamily="34" charset="0"/>
                <a:ea typeface="Tahoma" panose="020B0604030504040204" pitchFamily="34" charset="0"/>
                <a:cs typeface="Tahoma" panose="020B0604030504040204" pitchFamily="34" charset="0"/>
              </a:rPr>
              <a:t>UVA´s</a:t>
            </a:r>
            <a:r>
              <a:rPr lang="es-AR" sz="2600" dirty="0">
                <a:latin typeface="Tahoma" panose="020B0604030504040204" pitchFamily="34" charset="0"/>
                <a:ea typeface="Tahoma" panose="020B0604030504040204" pitchFamily="34" charset="0"/>
                <a:cs typeface="Tahoma" panose="020B0604030504040204" pitchFamily="34" charset="0"/>
              </a:rPr>
              <a:t>; utilizan este índice como interés, al cual, solo eventualmente puede sumar un pequeño porcentaje en concepto de “premio” o TNA “Adicional”.</a:t>
            </a:r>
          </a:p>
          <a:p>
            <a:pPr indent="449580" algn="just">
              <a:spcAft>
                <a:spcPts val="800"/>
              </a:spcAft>
            </a:pPr>
            <a:r>
              <a:rPr lang="es-MX" sz="2600" dirty="0">
                <a:latin typeface="Tahoma" panose="020B0604030504040204" pitchFamily="34" charset="0"/>
                <a:ea typeface="Tahoma" panose="020B0604030504040204" pitchFamily="34" charset="0"/>
                <a:cs typeface="Tahoma" panose="020B0604030504040204" pitchFamily="34" charset="0"/>
              </a:rPr>
              <a:t>En “</a:t>
            </a:r>
            <a:r>
              <a:rPr lang="es-MX" sz="2600" dirty="0" err="1">
                <a:latin typeface="Tahoma" panose="020B0604030504040204" pitchFamily="34" charset="0"/>
                <a:ea typeface="Tahoma" panose="020B0604030504040204" pitchFamily="34" charset="0"/>
                <a:cs typeface="Tahoma" panose="020B0604030504040204" pitchFamily="34" charset="0"/>
              </a:rPr>
              <a:t>Azulay</a:t>
            </a:r>
            <a:r>
              <a:rPr lang="es-MX" sz="2600" dirty="0">
                <a:latin typeface="Tahoma" panose="020B0604030504040204" pitchFamily="34" charset="0"/>
                <a:ea typeface="Tahoma" panose="020B0604030504040204" pitchFamily="34" charset="0"/>
                <a:cs typeface="Tahoma" panose="020B0604030504040204" pitchFamily="34" charset="0"/>
              </a:rPr>
              <a:t>” l</a:t>
            </a:r>
            <a:r>
              <a:rPr lang="es-AR" sz="2600" dirty="0">
                <a:latin typeface="Tahoma" panose="020B0604030504040204" pitchFamily="34" charset="0"/>
                <a:ea typeface="Tahoma" panose="020B0604030504040204" pitchFamily="34" charset="0"/>
                <a:cs typeface="Tahoma" panose="020B0604030504040204" pitchFamily="34" charset="0"/>
              </a:rPr>
              <a:t>a Dra. Landaburu consideró: “…</a:t>
            </a:r>
            <a:r>
              <a:rPr lang="es-MX" sz="2600" dirty="0">
                <a:latin typeface="Tahoma" panose="020B0604030504040204" pitchFamily="34" charset="0"/>
                <a:ea typeface="Tahoma" panose="020B0604030504040204" pitchFamily="34" charset="0"/>
                <a:cs typeface="Tahoma" panose="020B0604030504040204" pitchFamily="34" charset="0"/>
              </a:rPr>
              <a:t>Asimismo, resulta de la referida experticia que el interés se está actualizando en </a:t>
            </a:r>
            <a:r>
              <a:rPr lang="es-MX" sz="2600" dirty="0" err="1">
                <a:latin typeface="Tahoma" panose="020B0604030504040204" pitchFamily="34" charset="0"/>
                <a:ea typeface="Tahoma" panose="020B0604030504040204" pitchFamily="34" charset="0"/>
                <a:cs typeface="Tahoma" panose="020B0604030504040204" pitchFamily="34" charset="0"/>
              </a:rPr>
              <a:t>UVAs</a:t>
            </a:r>
            <a:r>
              <a:rPr lang="es-MX" sz="2600" dirty="0">
                <a:latin typeface="Tahoma" panose="020B0604030504040204" pitchFamily="34" charset="0"/>
                <a:ea typeface="Tahoma" panose="020B0604030504040204" pitchFamily="34" charset="0"/>
                <a:cs typeface="Tahoma" panose="020B0604030504040204" pitchFamily="34" charset="0"/>
              </a:rPr>
              <a:t>, es decir en base a la inflación. De lo expuesto surge que habría una inobservancia a la </a:t>
            </a:r>
            <a:r>
              <a:rPr lang="es-MX" sz="2600" dirty="0" err="1">
                <a:latin typeface="Tahoma" panose="020B0604030504040204" pitchFamily="34" charset="0"/>
                <a:ea typeface="Tahoma" panose="020B0604030504040204" pitchFamily="34" charset="0"/>
                <a:cs typeface="Tahoma" panose="020B0604030504040204" pitchFamily="34" charset="0"/>
              </a:rPr>
              <a:t>la</a:t>
            </a:r>
            <a:r>
              <a:rPr lang="es-MX" sz="2600" dirty="0">
                <a:latin typeface="Tahoma" panose="020B0604030504040204" pitchFamily="34" charset="0"/>
                <a:ea typeface="Tahoma" panose="020B0604030504040204" pitchFamily="34" charset="0"/>
                <a:cs typeface="Tahoma" panose="020B0604030504040204" pitchFamily="34" charset="0"/>
              </a:rPr>
              <a:t> cláusula convenida respecto de los intereses aplicables, que dispone que: “La tasas de interés del crédito será fija del 4,90%...La tasa de interés será fija por todo el plazo del contrato…”…”</a:t>
            </a:r>
            <a:endParaRPr lang="es-AR" sz="2600" dirty="0">
              <a:latin typeface="Tahoma" panose="020B0604030504040204" pitchFamily="34" charset="0"/>
              <a:ea typeface="Tahoma" panose="020B0604030504040204" pitchFamily="34" charset="0"/>
              <a:cs typeface="Tahoma" panose="020B0604030504040204" pitchFamily="34" charset="0"/>
            </a:endParaRPr>
          </a:p>
          <a:p>
            <a:endParaRPr lang="es-AR" dirty="0"/>
          </a:p>
        </p:txBody>
      </p:sp>
      <p:sp>
        <p:nvSpPr>
          <p:cNvPr id="4" name="Marcador de fecha 3">
            <a:extLst>
              <a:ext uri="{FF2B5EF4-FFF2-40B4-BE49-F238E27FC236}">
                <a16:creationId xmlns:a16="http://schemas.microsoft.com/office/drawing/2014/main" id="{B65C647A-663E-427E-9347-18C50BC5270F}"/>
              </a:ext>
            </a:extLst>
          </p:cNvPr>
          <p:cNvSpPr>
            <a:spLocks noGrp="1"/>
          </p:cNvSpPr>
          <p:nvPr>
            <p:ph type="dt" sz="half" idx="10"/>
          </p:nvPr>
        </p:nvSpPr>
        <p:spPr/>
        <p:txBody>
          <a:bodyPr/>
          <a:lstStyle/>
          <a:p>
            <a:pPr rtl="0"/>
            <a:r>
              <a:rPr lang="es-ES" noProof="0"/>
              <a:t>20XX</a:t>
            </a:r>
          </a:p>
        </p:txBody>
      </p:sp>
      <p:sp>
        <p:nvSpPr>
          <p:cNvPr id="5" name="Marcador de pie de página 4">
            <a:extLst>
              <a:ext uri="{FF2B5EF4-FFF2-40B4-BE49-F238E27FC236}">
                <a16:creationId xmlns:a16="http://schemas.microsoft.com/office/drawing/2014/main" id="{49D1D4A8-0717-4729-95C7-CEEDFD889521}"/>
              </a:ext>
            </a:extLst>
          </p:cNvPr>
          <p:cNvSpPr>
            <a:spLocks noGrp="1"/>
          </p:cNvSpPr>
          <p:nvPr>
            <p:ph type="ftr" sz="quarter" idx="11"/>
          </p:nvPr>
        </p:nvSpPr>
        <p:spPr/>
        <p:txBody>
          <a:bodyPr/>
          <a:lstStyle/>
          <a:p>
            <a:pPr rtl="0"/>
            <a:r>
              <a:rPr lang="es-ES" noProof="0"/>
              <a:t>Presentación para inversores</a:t>
            </a:r>
          </a:p>
        </p:txBody>
      </p:sp>
      <p:sp>
        <p:nvSpPr>
          <p:cNvPr id="6" name="Marcador de número de diapositiva 5">
            <a:extLst>
              <a:ext uri="{FF2B5EF4-FFF2-40B4-BE49-F238E27FC236}">
                <a16:creationId xmlns:a16="http://schemas.microsoft.com/office/drawing/2014/main" id="{C8D6A6D7-CD98-4622-84FB-224CD35EC977}"/>
              </a:ext>
            </a:extLst>
          </p:cNvPr>
          <p:cNvSpPr>
            <a:spLocks noGrp="1"/>
          </p:cNvSpPr>
          <p:nvPr>
            <p:ph type="sldNum" sz="quarter" idx="12"/>
          </p:nvPr>
        </p:nvSpPr>
        <p:spPr/>
        <p:txBody>
          <a:bodyPr/>
          <a:lstStyle/>
          <a:p>
            <a:pPr rtl="0"/>
            <a:fld id="{B5CEABB6-07DC-46E8-9B57-56EC44A396E5}" type="slidenum">
              <a:rPr lang="es-ES" noProof="0" smtClean="0"/>
              <a:t>12</a:t>
            </a:fld>
            <a:endParaRPr lang="es-ES" noProof="0"/>
          </a:p>
        </p:txBody>
      </p:sp>
    </p:spTree>
    <p:extLst>
      <p:ext uri="{BB962C8B-B14F-4D97-AF65-F5344CB8AC3E}">
        <p14:creationId xmlns:p14="http://schemas.microsoft.com/office/powerpoint/2010/main" val="483600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70BDA-BA0C-436A-888C-AAE338570407}"/>
              </a:ext>
            </a:extLst>
          </p:cNvPr>
          <p:cNvSpPr>
            <a:spLocks noGrp="1"/>
          </p:cNvSpPr>
          <p:nvPr>
            <p:ph type="title"/>
          </p:nvPr>
        </p:nvSpPr>
        <p:spPr>
          <a:xfrm>
            <a:off x="3895600" y="89064"/>
            <a:ext cx="8421688" cy="1325563"/>
          </a:xfrm>
        </p:spPr>
        <p:txBody>
          <a:bodyPr>
            <a:normAutofit/>
          </a:bodyPr>
          <a:lstStyle/>
          <a:p>
            <a:r>
              <a:rPr lang="es-AR" sz="2400" dirty="0">
                <a:effectLst/>
                <a:ea typeface="Calibri" panose="020F0502020204030204" pitchFamily="34" charset="0"/>
              </a:rPr>
              <a:t>evolución UVA en el tiempo </a:t>
            </a:r>
            <a:endParaRPr lang="es-AR" sz="3600" dirty="0"/>
          </a:p>
        </p:txBody>
      </p:sp>
      <p:graphicFrame>
        <p:nvGraphicFramePr>
          <p:cNvPr id="12" name="Marcador de contenido 11">
            <a:extLst>
              <a:ext uri="{FF2B5EF4-FFF2-40B4-BE49-F238E27FC236}">
                <a16:creationId xmlns:a16="http://schemas.microsoft.com/office/drawing/2014/main" id="{630F221C-44F9-49DC-8B8F-757E718A7A3A}"/>
              </a:ext>
            </a:extLst>
          </p:cNvPr>
          <p:cNvGraphicFramePr>
            <a:graphicFrameLocks noGrp="1"/>
          </p:cNvGraphicFramePr>
          <p:nvPr>
            <p:ph sz="half" idx="2"/>
            <p:extLst>
              <p:ext uri="{D42A27DB-BD31-4B8C-83A1-F6EECF244321}">
                <p14:modId xmlns:p14="http://schemas.microsoft.com/office/powerpoint/2010/main" val="3433237600"/>
              </p:ext>
            </p:extLst>
          </p:nvPr>
        </p:nvGraphicFramePr>
        <p:xfrm>
          <a:off x="2280063" y="1346344"/>
          <a:ext cx="9239004" cy="5422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9115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AF0D5D-8E91-4950-B293-BB334F2DE5C4}"/>
              </a:ext>
            </a:extLst>
          </p:cNvPr>
          <p:cNvSpPr>
            <a:spLocks noGrp="1"/>
          </p:cNvSpPr>
          <p:nvPr>
            <p:ph type="title"/>
          </p:nvPr>
        </p:nvSpPr>
        <p:spPr>
          <a:xfrm>
            <a:off x="5367892" y="305768"/>
            <a:ext cx="3419599" cy="896628"/>
          </a:xfrm>
        </p:spPr>
        <p:txBody>
          <a:bodyPr>
            <a:normAutofit/>
          </a:bodyPr>
          <a:lstStyle/>
          <a:p>
            <a:r>
              <a:rPr lang="es-AR" sz="2400" dirty="0"/>
              <a:t>Evolución uvi</a:t>
            </a:r>
          </a:p>
        </p:txBody>
      </p:sp>
      <p:graphicFrame>
        <p:nvGraphicFramePr>
          <p:cNvPr id="12" name="Marcador de contenido 11">
            <a:extLst>
              <a:ext uri="{FF2B5EF4-FFF2-40B4-BE49-F238E27FC236}">
                <a16:creationId xmlns:a16="http://schemas.microsoft.com/office/drawing/2014/main" id="{6741390A-E020-48B6-ADD9-9880E93C4A1E}"/>
              </a:ext>
            </a:extLst>
          </p:cNvPr>
          <p:cNvGraphicFramePr>
            <a:graphicFrameLocks noGrp="1"/>
          </p:cNvGraphicFramePr>
          <p:nvPr>
            <p:ph sz="half" idx="2"/>
            <p:extLst>
              <p:ext uri="{D42A27DB-BD31-4B8C-83A1-F6EECF244321}">
                <p14:modId xmlns:p14="http://schemas.microsoft.com/office/powerpoint/2010/main" val="1224743356"/>
              </p:ext>
            </p:extLst>
          </p:nvPr>
        </p:nvGraphicFramePr>
        <p:xfrm>
          <a:off x="2030682" y="1202396"/>
          <a:ext cx="9773392" cy="5349836"/>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número de diapositiva 8">
            <a:extLst>
              <a:ext uri="{FF2B5EF4-FFF2-40B4-BE49-F238E27FC236}">
                <a16:creationId xmlns:a16="http://schemas.microsoft.com/office/drawing/2014/main" id="{2D9A13DC-BC96-436A-AD4D-703293894CB1}"/>
              </a:ext>
            </a:extLst>
          </p:cNvPr>
          <p:cNvSpPr>
            <a:spLocks noGrp="1"/>
          </p:cNvSpPr>
          <p:nvPr>
            <p:ph type="sldNum" sz="quarter" idx="12"/>
          </p:nvPr>
        </p:nvSpPr>
        <p:spPr/>
        <p:txBody>
          <a:bodyPr/>
          <a:lstStyle/>
          <a:p>
            <a:pPr rtl="0"/>
            <a:fld id="{B5CEABB6-07DC-46E8-9B57-56EC44A396E5}" type="slidenum">
              <a:rPr lang="es-ES" noProof="0" smtClean="0"/>
              <a:t>14</a:t>
            </a:fld>
            <a:endParaRPr lang="es-ES" noProof="0"/>
          </a:p>
        </p:txBody>
      </p:sp>
    </p:spTree>
    <p:extLst>
      <p:ext uri="{BB962C8B-B14F-4D97-AF65-F5344CB8AC3E}">
        <p14:creationId xmlns:p14="http://schemas.microsoft.com/office/powerpoint/2010/main" val="878334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FA9657-4C9D-4251-B298-D5E6D2179DD9}"/>
              </a:ext>
            </a:extLst>
          </p:cNvPr>
          <p:cNvSpPr>
            <a:spLocks noGrp="1"/>
          </p:cNvSpPr>
          <p:nvPr>
            <p:ph type="title"/>
          </p:nvPr>
        </p:nvSpPr>
        <p:spPr>
          <a:xfrm>
            <a:off x="2708264" y="223282"/>
            <a:ext cx="8932822" cy="1257257"/>
          </a:xfrm>
        </p:spPr>
        <p:txBody>
          <a:bodyPr/>
          <a:lstStyle/>
          <a:p>
            <a:r>
              <a:rPr lang="es-AR" dirty="0"/>
              <a:t>Evolución </a:t>
            </a:r>
            <a:r>
              <a:rPr lang="es-AR" dirty="0" err="1"/>
              <a:t>cvs</a:t>
            </a:r>
            <a:r>
              <a:rPr lang="es-AR" dirty="0"/>
              <a:t> </a:t>
            </a:r>
            <a:r>
              <a:rPr lang="es-AR" cap="none" dirty="0"/>
              <a:t>(coeficiente de variación salarial)</a:t>
            </a:r>
            <a:endParaRPr lang="es-AR" dirty="0"/>
          </a:p>
        </p:txBody>
      </p:sp>
      <p:graphicFrame>
        <p:nvGraphicFramePr>
          <p:cNvPr id="12" name="Marcador de contenido 11">
            <a:extLst>
              <a:ext uri="{FF2B5EF4-FFF2-40B4-BE49-F238E27FC236}">
                <a16:creationId xmlns:a16="http://schemas.microsoft.com/office/drawing/2014/main" id="{1800B5DF-398E-49CB-BA1A-ED48F66FBBF0}"/>
              </a:ext>
            </a:extLst>
          </p:cNvPr>
          <p:cNvGraphicFramePr>
            <a:graphicFrameLocks noGrp="1"/>
          </p:cNvGraphicFramePr>
          <p:nvPr>
            <p:ph sz="half" idx="2"/>
            <p:extLst>
              <p:ext uri="{D42A27DB-BD31-4B8C-83A1-F6EECF244321}">
                <p14:modId xmlns:p14="http://schemas.microsoft.com/office/powerpoint/2010/main" val="3531489564"/>
              </p:ext>
            </p:extLst>
          </p:nvPr>
        </p:nvGraphicFramePr>
        <p:xfrm>
          <a:off x="2157351" y="1480539"/>
          <a:ext cx="10034649" cy="5058373"/>
        </p:xfrm>
        <a:graphic>
          <a:graphicData uri="http://schemas.openxmlformats.org/drawingml/2006/chart">
            <c:chart xmlns:c="http://schemas.openxmlformats.org/drawingml/2006/chart" xmlns:r="http://schemas.openxmlformats.org/officeDocument/2006/relationships" r:id="rId2"/>
          </a:graphicData>
        </a:graphic>
      </p:graphicFrame>
      <p:sp>
        <p:nvSpPr>
          <p:cNvPr id="9" name="Marcador de número de diapositiva 8">
            <a:extLst>
              <a:ext uri="{FF2B5EF4-FFF2-40B4-BE49-F238E27FC236}">
                <a16:creationId xmlns:a16="http://schemas.microsoft.com/office/drawing/2014/main" id="{5D2C7B66-48A5-4F7E-BDF0-B67506324A37}"/>
              </a:ext>
            </a:extLst>
          </p:cNvPr>
          <p:cNvSpPr>
            <a:spLocks noGrp="1"/>
          </p:cNvSpPr>
          <p:nvPr>
            <p:ph type="sldNum" sz="quarter" idx="12"/>
          </p:nvPr>
        </p:nvSpPr>
        <p:spPr/>
        <p:txBody>
          <a:bodyPr/>
          <a:lstStyle/>
          <a:p>
            <a:pPr rtl="0"/>
            <a:fld id="{B5CEABB6-07DC-46E8-9B57-56EC44A396E5}" type="slidenum">
              <a:rPr lang="es-ES" noProof="0" smtClean="0"/>
              <a:t>15</a:t>
            </a:fld>
            <a:endParaRPr lang="es-ES" noProof="0"/>
          </a:p>
        </p:txBody>
      </p:sp>
    </p:spTree>
    <p:extLst>
      <p:ext uri="{BB962C8B-B14F-4D97-AF65-F5344CB8AC3E}">
        <p14:creationId xmlns:p14="http://schemas.microsoft.com/office/powerpoint/2010/main" val="82904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882A0C-0538-4B62-B9CF-711DF0B7F114}"/>
              </a:ext>
            </a:extLst>
          </p:cNvPr>
          <p:cNvSpPr>
            <a:spLocks noGrp="1"/>
          </p:cNvSpPr>
          <p:nvPr>
            <p:ph type="title"/>
          </p:nvPr>
        </p:nvSpPr>
        <p:spPr>
          <a:xfrm>
            <a:off x="2622013" y="220148"/>
            <a:ext cx="9221119" cy="1325563"/>
          </a:xfrm>
        </p:spPr>
        <p:txBody>
          <a:bodyPr>
            <a:normAutofit/>
          </a:bodyPr>
          <a:lstStyle/>
          <a:p>
            <a:r>
              <a:rPr lang="es-AR" b="1" dirty="0">
                <a:effectLst/>
                <a:ea typeface="Calibri" panose="020F0502020204030204" pitchFamily="34" charset="0"/>
              </a:rPr>
              <a:t>evolución metro cuadrado de construcción</a:t>
            </a:r>
            <a:endParaRPr lang="es-AR" sz="4000" dirty="0"/>
          </a:p>
        </p:txBody>
      </p:sp>
      <p:sp>
        <p:nvSpPr>
          <p:cNvPr id="9" name="Marcador de número de diapositiva 8">
            <a:extLst>
              <a:ext uri="{FF2B5EF4-FFF2-40B4-BE49-F238E27FC236}">
                <a16:creationId xmlns:a16="http://schemas.microsoft.com/office/drawing/2014/main" id="{D869AA33-B560-4EFC-AE96-D5E94643EA03}"/>
              </a:ext>
            </a:extLst>
          </p:cNvPr>
          <p:cNvSpPr>
            <a:spLocks noGrp="1"/>
          </p:cNvSpPr>
          <p:nvPr>
            <p:ph type="sldNum" sz="quarter" idx="12"/>
          </p:nvPr>
        </p:nvSpPr>
        <p:spPr/>
        <p:txBody>
          <a:bodyPr/>
          <a:lstStyle/>
          <a:p>
            <a:pPr rtl="0"/>
            <a:fld id="{B5CEABB6-07DC-46E8-9B57-56EC44A396E5}" type="slidenum">
              <a:rPr lang="es-ES" noProof="0" smtClean="0"/>
              <a:t>16</a:t>
            </a:fld>
            <a:endParaRPr lang="es-ES" noProof="0"/>
          </a:p>
        </p:txBody>
      </p:sp>
      <p:pic>
        <p:nvPicPr>
          <p:cNvPr id="10" name="Imagen 9">
            <a:extLst>
              <a:ext uri="{FF2B5EF4-FFF2-40B4-BE49-F238E27FC236}">
                <a16:creationId xmlns:a16="http://schemas.microsoft.com/office/drawing/2014/main" id="{A6E8179D-F0E3-4B3F-9518-5EA37ADF3CA1}"/>
              </a:ext>
            </a:extLst>
          </p:cNvPr>
          <p:cNvPicPr/>
          <p:nvPr/>
        </p:nvPicPr>
        <p:blipFill>
          <a:blip r:embed="rId2"/>
          <a:stretch>
            <a:fillRect/>
          </a:stretch>
        </p:blipFill>
        <p:spPr>
          <a:xfrm>
            <a:off x="3032422" y="1456647"/>
            <a:ext cx="7290381" cy="4647883"/>
          </a:xfrm>
          <a:prstGeom prst="rect">
            <a:avLst/>
          </a:prstGeom>
        </p:spPr>
      </p:pic>
    </p:spTree>
    <p:extLst>
      <p:ext uri="{BB962C8B-B14F-4D97-AF65-F5344CB8AC3E}">
        <p14:creationId xmlns:p14="http://schemas.microsoft.com/office/powerpoint/2010/main" val="1257295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7CA07B84-AA8B-454F-A625-96FC903937BC}"/>
              </a:ext>
            </a:extLst>
          </p:cNvPr>
          <p:cNvSpPr>
            <a:spLocks noGrp="1"/>
          </p:cNvSpPr>
          <p:nvPr>
            <p:ph type="ctrTitle"/>
          </p:nvPr>
        </p:nvSpPr>
        <p:spPr>
          <a:xfrm>
            <a:off x="2864224" y="1721224"/>
            <a:ext cx="7153835" cy="2393575"/>
          </a:xfrm>
        </p:spPr>
        <p:txBody>
          <a:bodyPr/>
          <a:lstStyle/>
          <a:p>
            <a:pPr algn="ctr"/>
            <a:r>
              <a:rPr lang="es-MX" sz="6000" i="1" dirty="0">
                <a:latin typeface="Tahoma" panose="020B0604030504040204" pitchFamily="34" charset="0"/>
                <a:ea typeface="Tahoma" panose="020B0604030504040204" pitchFamily="34" charset="0"/>
                <a:cs typeface="Tahoma" panose="020B0604030504040204" pitchFamily="34" charset="0"/>
              </a:rPr>
              <a:t>MUCHAS GRACIAS </a:t>
            </a:r>
            <a:br>
              <a:rPr lang="es-MX" sz="6000" i="1" dirty="0">
                <a:latin typeface="Tahoma" panose="020B0604030504040204" pitchFamily="34" charset="0"/>
                <a:ea typeface="Tahoma" panose="020B0604030504040204" pitchFamily="34" charset="0"/>
                <a:cs typeface="Tahoma" panose="020B0604030504040204" pitchFamily="34" charset="0"/>
              </a:rPr>
            </a:br>
            <a:r>
              <a:rPr lang="es-MX" sz="5000" i="1" dirty="0">
                <a:latin typeface="Tahoma" panose="020B0604030504040204" pitchFamily="34" charset="0"/>
                <a:ea typeface="Tahoma" panose="020B0604030504040204" pitchFamily="34" charset="0"/>
                <a:cs typeface="Tahoma" panose="020B0604030504040204" pitchFamily="34" charset="0"/>
              </a:rPr>
              <a:t>MARIELA GONZÁLEZ</a:t>
            </a:r>
            <a:br>
              <a:rPr lang="es-MX" sz="6000" i="1" dirty="0">
                <a:latin typeface="Tahoma" panose="020B0604030504040204" pitchFamily="34" charset="0"/>
                <a:ea typeface="Tahoma" panose="020B0604030504040204" pitchFamily="34" charset="0"/>
                <a:cs typeface="Tahoma" panose="020B0604030504040204" pitchFamily="34" charset="0"/>
              </a:rPr>
            </a:br>
            <a:r>
              <a:rPr lang="es-MX" sz="5000" i="1" dirty="0">
                <a:latin typeface="Tahoma" panose="020B0604030504040204" pitchFamily="34" charset="0"/>
                <a:ea typeface="Tahoma" panose="020B0604030504040204" pitchFamily="34" charset="0"/>
                <a:cs typeface="Tahoma" panose="020B0604030504040204" pitchFamily="34" charset="0"/>
              </a:rPr>
              <a:t>LUZ DÁNGELO</a:t>
            </a:r>
            <a:endParaRPr lang="es-AR" sz="5000" i="1" dirty="0">
              <a:latin typeface="Tahoma" panose="020B0604030504040204" pitchFamily="34" charset="0"/>
              <a:ea typeface="Tahoma" panose="020B0604030504040204" pitchFamily="34" charset="0"/>
              <a:cs typeface="Tahoma" panose="020B0604030504040204" pitchFamily="34" charset="0"/>
            </a:endParaRPr>
          </a:p>
        </p:txBody>
      </p:sp>
      <p:sp>
        <p:nvSpPr>
          <p:cNvPr id="11" name="Subtítulo 10">
            <a:extLst>
              <a:ext uri="{FF2B5EF4-FFF2-40B4-BE49-F238E27FC236}">
                <a16:creationId xmlns:a16="http://schemas.microsoft.com/office/drawing/2014/main" id="{57A5D45D-FCB1-4A3C-AAE1-9CECBCD8BB00}"/>
              </a:ext>
            </a:extLst>
          </p:cNvPr>
          <p:cNvSpPr>
            <a:spLocks noGrp="1"/>
          </p:cNvSpPr>
          <p:nvPr>
            <p:ph type="subTitle" idx="1"/>
          </p:nvPr>
        </p:nvSpPr>
        <p:spPr>
          <a:xfrm>
            <a:off x="4994314" y="4283411"/>
            <a:ext cx="3742063" cy="479427"/>
          </a:xfrm>
        </p:spPr>
        <p:txBody>
          <a:bodyPr/>
          <a:lstStyle/>
          <a:p>
            <a:endParaRPr lang="es-AR" dirty="0"/>
          </a:p>
        </p:txBody>
      </p:sp>
      <p:sp>
        <p:nvSpPr>
          <p:cNvPr id="9" name="Marcador de número de diapositiva 8">
            <a:extLst>
              <a:ext uri="{FF2B5EF4-FFF2-40B4-BE49-F238E27FC236}">
                <a16:creationId xmlns:a16="http://schemas.microsoft.com/office/drawing/2014/main" id="{CDE5A3EA-4A25-487B-90BD-3ACA9C6F77D4}"/>
              </a:ext>
            </a:extLst>
          </p:cNvPr>
          <p:cNvSpPr>
            <a:spLocks noGrp="1"/>
          </p:cNvSpPr>
          <p:nvPr>
            <p:ph type="sldNum" sz="quarter" idx="12"/>
          </p:nvPr>
        </p:nvSpPr>
        <p:spPr/>
        <p:txBody>
          <a:bodyPr/>
          <a:lstStyle/>
          <a:p>
            <a:pPr rtl="0"/>
            <a:fld id="{B5CEABB6-07DC-46E8-9B57-56EC44A396E5}" type="slidenum">
              <a:rPr lang="es-ES" noProof="0" smtClean="0"/>
              <a:t>17</a:t>
            </a:fld>
            <a:endParaRPr lang="es-ES" noProof="0"/>
          </a:p>
        </p:txBody>
      </p:sp>
    </p:spTree>
    <p:extLst>
      <p:ext uri="{BB962C8B-B14F-4D97-AF65-F5344CB8AC3E}">
        <p14:creationId xmlns:p14="http://schemas.microsoft.com/office/powerpoint/2010/main" val="414263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schemeClr>
            </a:gs>
            <a:gs pos="48000">
              <a:schemeClr val="accent1">
                <a:lumMod val="97000"/>
                <a:lumOff val="3000"/>
              </a:schemeClr>
            </a:gs>
            <a:gs pos="100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1885156" y="892177"/>
            <a:ext cx="8421688" cy="1325563"/>
          </a:xfrm>
        </p:spPr>
        <p:txBody>
          <a:bodyPr rtlCol="0"/>
          <a:lstStyle/>
          <a:p>
            <a:r>
              <a:rPr lang="es-AR" sz="2400" b="1" dirty="0">
                <a:effectLst/>
                <a:ea typeface="Calibri" panose="020F0502020204030204" pitchFamily="34" charset="0"/>
                <a:cs typeface="Times New Roman" panose="02020603050405020304" pitchFamily="18" charset="0"/>
              </a:rPr>
              <a:t>FUNCIONAMIENTO DE LOS CRÉDITOS SUJETOS A ACTUALIZACIÓN MEDIANTE EL SISTEMA UVA</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Marcador de contenido 2">
            <a:extLst>
              <a:ext uri="{FF2B5EF4-FFF2-40B4-BE49-F238E27FC236}">
                <a16:creationId xmlns:a16="http://schemas.microsoft.com/office/drawing/2014/main" id="{D4A2EB3F-4D60-451F-8F45-7D6654D2FCD9}"/>
              </a:ext>
            </a:extLst>
          </p:cNvPr>
          <p:cNvSpPr>
            <a:spLocks noGrp="1"/>
          </p:cNvSpPr>
          <p:nvPr>
            <p:ph type="body" sz="quarter" idx="13"/>
          </p:nvPr>
        </p:nvSpPr>
        <p:spPr>
          <a:xfrm>
            <a:off x="1485900" y="2563123"/>
            <a:ext cx="4031945" cy="365125"/>
          </a:xfrm>
        </p:spPr>
        <p:txBody>
          <a:bodyPr vert="horz" lIns="91440" tIns="45720" rIns="91440" bIns="45720" rtlCol="0" anchor="t">
            <a:normAutofit fontScale="92500" lnSpcReduction="20000"/>
          </a:bodyPr>
          <a:lstStyle/>
          <a:p>
            <a:pPr rtl="0"/>
            <a:r>
              <a:rPr lang="es-ES" sz="2400" b="1" dirty="0" err="1"/>
              <a:t>UVIs</a:t>
            </a:r>
            <a:r>
              <a:rPr lang="es-ES" sz="2400" b="1" dirty="0"/>
              <a:t>: </a:t>
            </a:r>
            <a:r>
              <a:rPr lang="es-AR" b="1" dirty="0">
                <a:effectLst/>
                <a:ea typeface="Calibri" panose="020F0502020204030204" pitchFamily="34" charset="0"/>
              </a:rPr>
              <a:t>Unidades de Vivienda</a:t>
            </a:r>
            <a:endParaRPr lang="es-ES" sz="2400" b="1" dirty="0"/>
          </a:p>
        </p:txBody>
      </p:sp>
      <p:sp>
        <p:nvSpPr>
          <p:cNvPr id="4" name="Marcador de texto 3">
            <a:extLst>
              <a:ext uri="{FF2B5EF4-FFF2-40B4-BE49-F238E27FC236}">
                <a16:creationId xmlns:a16="http://schemas.microsoft.com/office/drawing/2014/main" id="{AC1C80FB-53F9-42EE-B1E6-D0F998EC5DFA}"/>
              </a:ext>
            </a:extLst>
          </p:cNvPr>
          <p:cNvSpPr>
            <a:spLocks noGrp="1"/>
          </p:cNvSpPr>
          <p:nvPr>
            <p:ph type="body" sz="quarter" idx="15"/>
          </p:nvPr>
        </p:nvSpPr>
        <p:spPr>
          <a:xfrm>
            <a:off x="1485663" y="3070347"/>
            <a:ext cx="4202755" cy="2895476"/>
          </a:xfrm>
        </p:spPr>
        <p:txBody>
          <a:bodyPr rtlCol="0">
            <a:normAutofit/>
          </a:bodyPr>
          <a:lstStyle/>
          <a:p>
            <a:pPr rtl="0"/>
            <a:r>
              <a:rPr lang="es-AR" sz="1800" dirty="0">
                <a:ea typeface="Calibri" panose="020F0502020204030204" pitchFamily="34" charset="0"/>
              </a:rPr>
              <a:t>R</a:t>
            </a:r>
            <a:r>
              <a:rPr lang="es-AR" sz="1800" dirty="0">
                <a:effectLst/>
                <a:ea typeface="Calibri" panose="020F0502020204030204" pitchFamily="34" charset="0"/>
              </a:rPr>
              <a:t>epresentan la evolución del metro cuadrado de vivienda, para su cálculo se toman los valores del INDEC y luego el BCRA hace la proyección diaria. </a:t>
            </a:r>
          </a:p>
          <a:p>
            <a:pPr rtl="0"/>
            <a:r>
              <a:rPr lang="es-AR" sz="1800" dirty="0">
                <a:effectLst/>
                <a:ea typeface="Calibri" panose="020F0502020204030204" pitchFamily="34" charset="0"/>
              </a:rPr>
              <a:t>Valor al 30/06/2022 $118,72.</a:t>
            </a:r>
            <a:endParaRPr lang="es-ES" dirty="0"/>
          </a:p>
        </p:txBody>
      </p:sp>
      <p:sp>
        <p:nvSpPr>
          <p:cNvPr id="5" name="Marcador de texto 4">
            <a:extLst>
              <a:ext uri="{FF2B5EF4-FFF2-40B4-BE49-F238E27FC236}">
                <a16:creationId xmlns:a16="http://schemas.microsoft.com/office/drawing/2014/main" id="{E81BA2B5-6A90-4204-ABDD-7183FBB03A02}"/>
              </a:ext>
            </a:extLst>
          </p:cNvPr>
          <p:cNvSpPr>
            <a:spLocks noGrp="1"/>
          </p:cNvSpPr>
          <p:nvPr>
            <p:ph type="body" sz="quarter" idx="16"/>
          </p:nvPr>
        </p:nvSpPr>
        <p:spPr>
          <a:xfrm>
            <a:off x="6368902" y="2563123"/>
            <a:ext cx="4984898" cy="507224"/>
          </a:xfrm>
        </p:spPr>
        <p:txBody>
          <a:bodyPr rtlCol="0">
            <a:noAutofit/>
          </a:bodyPr>
          <a:lstStyle/>
          <a:p>
            <a:pPr rtl="0"/>
            <a:r>
              <a:rPr lang="es-AR" sz="1900" b="1" dirty="0" err="1">
                <a:effectLst/>
                <a:ea typeface="Calibri" panose="020F0502020204030204" pitchFamily="34" charset="0"/>
              </a:rPr>
              <a:t>UVAs</a:t>
            </a:r>
            <a:r>
              <a:rPr lang="es-AR" sz="1900" b="1" dirty="0">
                <a:effectLst/>
                <a:ea typeface="Calibri" panose="020F0502020204030204" pitchFamily="34" charset="0"/>
              </a:rPr>
              <a:t>: Unidades de Valor Adquisitivo </a:t>
            </a:r>
            <a:endParaRPr lang="es-ES" sz="1900" b="1" dirty="0"/>
          </a:p>
        </p:txBody>
      </p:sp>
      <p:sp>
        <p:nvSpPr>
          <p:cNvPr id="6" name="Marcador de texto 5">
            <a:extLst>
              <a:ext uri="{FF2B5EF4-FFF2-40B4-BE49-F238E27FC236}">
                <a16:creationId xmlns:a16="http://schemas.microsoft.com/office/drawing/2014/main" id="{7E7D4C34-22A0-4D54-A07D-E1E9A11463E5}"/>
              </a:ext>
            </a:extLst>
          </p:cNvPr>
          <p:cNvSpPr>
            <a:spLocks noGrp="1"/>
          </p:cNvSpPr>
          <p:nvPr>
            <p:ph type="body" sz="quarter" idx="17"/>
          </p:nvPr>
        </p:nvSpPr>
        <p:spPr>
          <a:xfrm>
            <a:off x="6251944" y="3070348"/>
            <a:ext cx="4452229" cy="2713764"/>
          </a:xfrm>
        </p:spPr>
        <p:txBody>
          <a:bodyPr rtlCol="0">
            <a:normAutofit/>
          </a:bodyPr>
          <a:lstStyle/>
          <a:p>
            <a:pPr rtl="0"/>
            <a:r>
              <a:rPr lang="es-AR" sz="1800" b="1" dirty="0">
                <a:effectLst/>
                <a:ea typeface="Calibri" panose="020F0502020204030204" pitchFamily="34" charset="0"/>
              </a:rPr>
              <a:t>El valor de la UVA se actualiza diariamente por el Coeficiente de Estabilización de Referencia (CER), basado en el índice de precios al consumidor.</a:t>
            </a:r>
            <a:r>
              <a:rPr lang="es-AR" sz="1800" dirty="0">
                <a:effectLst/>
                <a:ea typeface="Calibri" panose="020F0502020204030204" pitchFamily="34" charset="0"/>
              </a:rPr>
              <a:t> El índice de precios al consumidor tiene una altísima correlación con el costo de la construcción. </a:t>
            </a:r>
          </a:p>
          <a:p>
            <a:pPr rtl="0"/>
            <a:r>
              <a:rPr lang="es-AR" sz="1800" dirty="0">
                <a:effectLst/>
                <a:ea typeface="Calibri" panose="020F0502020204030204" pitchFamily="34" charset="0"/>
              </a:rPr>
              <a:t>Valor al 30/06/2022 $129,08. </a:t>
            </a:r>
            <a:endParaRPr lang="es-ES" dirty="0"/>
          </a:p>
        </p:txBody>
      </p:sp>
      <p:sp>
        <p:nvSpPr>
          <p:cNvPr id="82" name="Marcador de número de diapositiva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es-ES" smtClean="0"/>
              <a:pPr rtl="0"/>
              <a:t>2</a:t>
            </a:fld>
            <a:endParaRPr lang="es-ES"/>
          </a:p>
        </p:txBody>
      </p:sp>
    </p:spTree>
    <p:extLst>
      <p:ext uri="{BB962C8B-B14F-4D97-AF65-F5344CB8AC3E}">
        <p14:creationId xmlns:p14="http://schemas.microsoft.com/office/powerpoint/2010/main" val="159392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7E1C88-627C-4655-A4FB-0BB02EDB078A}"/>
              </a:ext>
            </a:extLst>
          </p:cNvPr>
          <p:cNvSpPr>
            <a:spLocks noGrp="1"/>
          </p:cNvSpPr>
          <p:nvPr>
            <p:ph type="title"/>
          </p:nvPr>
        </p:nvSpPr>
        <p:spPr>
          <a:xfrm>
            <a:off x="1025525" y="661546"/>
            <a:ext cx="5111750" cy="1204912"/>
          </a:xfrm>
        </p:spPr>
        <p:txBody>
          <a:bodyPr rtlCol="0"/>
          <a:lstStyle/>
          <a:p>
            <a:r>
              <a:rPr lang="es-AR" sz="2400" b="1" dirty="0">
                <a:effectLst/>
                <a:ea typeface="Calibri" panose="020F0502020204030204" pitchFamily="34" charset="0"/>
                <a:cs typeface="Times New Roman" panose="02020603050405020304" pitchFamily="18" charset="0"/>
              </a:rPr>
              <a:t>LA OBLIGACIÓN DE VALOR</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Marcador de contenido 2">
            <a:extLst>
              <a:ext uri="{FF2B5EF4-FFF2-40B4-BE49-F238E27FC236}">
                <a16:creationId xmlns:a16="http://schemas.microsoft.com/office/drawing/2014/main" id="{033634FE-ADF0-4BC3-A0A9-447EA9DD096B}"/>
              </a:ext>
            </a:extLst>
          </p:cNvPr>
          <p:cNvSpPr>
            <a:spLocks noGrp="1"/>
          </p:cNvSpPr>
          <p:nvPr>
            <p:ph type="body" idx="1"/>
          </p:nvPr>
        </p:nvSpPr>
        <p:spPr>
          <a:xfrm>
            <a:off x="1570035" y="2136566"/>
            <a:ext cx="9214506" cy="3898976"/>
          </a:xfrm>
        </p:spPr>
        <p:txBody>
          <a:bodyPr vert="horz" lIns="91440" tIns="45720" rIns="91440" bIns="45720" rtlCol="0" anchor="t">
            <a:normAutofit/>
          </a:bodyPr>
          <a:lstStyle/>
          <a:p>
            <a:r>
              <a:rPr lang="es-AR" sz="1800" dirty="0">
                <a:effectLst/>
                <a:ea typeface="Tahoma" panose="020B0604030504040204" pitchFamily="34" charset="0"/>
              </a:rPr>
              <a:t>Las obligaciones de valor no fueron contempladas en el Código Civil de Vélez y en el nuevo Código Civil y Comercial sólo hace referencia a las mismas el artículo 772 del CCCN que establece</a:t>
            </a:r>
            <a:r>
              <a:rPr lang="es-AR" sz="2200" dirty="0">
                <a:effectLst/>
                <a:ea typeface="Tahoma" panose="020B0604030504040204" pitchFamily="34" charset="0"/>
              </a:rPr>
              <a:t>: </a:t>
            </a:r>
            <a:r>
              <a:rPr lang="es-AR" sz="2200" b="1" dirty="0">
                <a:effectLst/>
                <a:ea typeface="Tahoma" panose="020B0604030504040204" pitchFamily="34" charset="0"/>
              </a:rPr>
              <a:t>“Si la deuda consiste en cierto valor, el monto resultante debe referirse al valor real al momento que corresponda tomar en cuenta para la evaluación de la deuda. Puede ser expresada en una moneda sin curso legal que sea usada habitualmente en el tráfico. Una vez que el valor es cuantificado en dinero se aplican las disposiciones de esta Sección”. </a:t>
            </a:r>
          </a:p>
          <a:p>
            <a:pPr rtl="0"/>
            <a:endParaRPr lang="es-ES" noProof="1"/>
          </a:p>
        </p:txBody>
      </p:sp>
      <p:sp>
        <p:nvSpPr>
          <p:cNvPr id="6" name="Marcador de número de diapositiva 5">
            <a:extLst>
              <a:ext uri="{FF2B5EF4-FFF2-40B4-BE49-F238E27FC236}">
                <a16:creationId xmlns:a16="http://schemas.microsoft.com/office/drawing/2014/main" id="{C23C3221-5F04-4CA7-A86A-EEA8566A1735}"/>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s-ES" smtClean="0"/>
              <a:pPr rtl="0"/>
              <a:t>3</a:t>
            </a:fld>
            <a:endParaRPr lang="es-ES" dirty="0"/>
          </a:p>
        </p:txBody>
      </p:sp>
    </p:spTree>
    <p:extLst>
      <p:ext uri="{BB962C8B-B14F-4D97-AF65-F5344CB8AC3E}">
        <p14:creationId xmlns:p14="http://schemas.microsoft.com/office/powerpoint/2010/main" val="134637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90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E0A63-A388-49B1-A04E-27CE9BD622EF}"/>
              </a:ext>
            </a:extLst>
          </p:cNvPr>
          <p:cNvSpPr>
            <a:spLocks noGrp="1"/>
          </p:cNvSpPr>
          <p:nvPr>
            <p:ph type="title"/>
          </p:nvPr>
        </p:nvSpPr>
        <p:spPr>
          <a:xfrm>
            <a:off x="346012" y="397625"/>
            <a:ext cx="5431971" cy="846301"/>
          </a:xfrm>
        </p:spPr>
        <p:txBody>
          <a:bodyPr rtlCol="0"/>
          <a:lstStyle/>
          <a:p>
            <a:r>
              <a:rPr lang="es-AR" sz="2400" b="1" dirty="0">
                <a:effectLst/>
                <a:ea typeface="Calibri" panose="020F0502020204030204" pitchFamily="34" charset="0"/>
                <a:cs typeface="Times New Roman" panose="02020603050405020304" pitchFamily="18" charset="0"/>
              </a:rPr>
              <a:t>HIPOTECA </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6" name="Marcador de texto 5">
            <a:extLst>
              <a:ext uri="{FF2B5EF4-FFF2-40B4-BE49-F238E27FC236}">
                <a16:creationId xmlns:a16="http://schemas.microsoft.com/office/drawing/2014/main" id="{7640DF9D-0C9E-4C5D-9635-6B4DE10CCEE5}"/>
              </a:ext>
            </a:extLst>
          </p:cNvPr>
          <p:cNvSpPr>
            <a:spLocks noGrp="1"/>
          </p:cNvSpPr>
          <p:nvPr>
            <p:ph type="body" sz="quarter" idx="13"/>
          </p:nvPr>
        </p:nvSpPr>
        <p:spPr>
          <a:xfrm>
            <a:off x="2278945" y="878801"/>
            <a:ext cx="5433204" cy="365125"/>
          </a:xfrm>
        </p:spPr>
        <p:txBody>
          <a:bodyPr vert="horz" lIns="91440" tIns="45720" rIns="91440" bIns="45720" rtlCol="0" anchor="t">
            <a:noAutofit/>
          </a:bodyPr>
          <a:lstStyle/>
          <a:p>
            <a:pPr marL="285750" indent="-285750">
              <a:lnSpc>
                <a:spcPct val="100000"/>
              </a:lnSpc>
              <a:buFont typeface="Arial" panose="020B0604020202020204" pitchFamily="34" charset="0"/>
              <a:buChar char="•"/>
            </a:pPr>
            <a:r>
              <a:rPr lang="es-AR" sz="1800" b="1" dirty="0">
                <a:effectLst/>
                <a:latin typeface="+mn-lt"/>
                <a:ea typeface="Calibri" panose="020F0502020204030204" pitchFamily="34" charset="0"/>
                <a:cs typeface="Times New Roman" panose="02020603050405020304" pitchFamily="18" charset="0"/>
              </a:rPr>
              <a:t>La hipoteca y la indexación</a:t>
            </a:r>
            <a:r>
              <a:rPr lang="es-AR" sz="1800" b="1" u="sng" dirty="0">
                <a:effectLst/>
                <a:latin typeface="+mn-lt"/>
                <a:ea typeface="Calibri" panose="020F0502020204030204" pitchFamily="34" charset="0"/>
                <a:cs typeface="Times New Roman" panose="02020603050405020304" pitchFamily="18" charset="0"/>
              </a:rPr>
              <a:t> </a:t>
            </a:r>
          </a:p>
          <a:p>
            <a:pPr marL="285750" indent="-285750" algn="just">
              <a:lnSpc>
                <a:spcPct val="100000"/>
              </a:lnSpc>
              <a:spcAft>
                <a:spcPts val="800"/>
              </a:spcAft>
              <a:buFont typeface="Arial" panose="020B0604020202020204" pitchFamily="34" charset="0"/>
              <a:buChar char="•"/>
            </a:pPr>
            <a:r>
              <a:rPr lang="es-AR" sz="1800" b="1" dirty="0">
                <a:effectLst/>
                <a:latin typeface="+mn-lt"/>
                <a:ea typeface="Calibri" panose="020F0502020204030204" pitchFamily="34" charset="0"/>
                <a:cs typeface="Times New Roman" panose="02020603050405020304" pitchFamily="18" charset="0"/>
              </a:rPr>
              <a:t>Las disposiciones de la ley 27.271</a:t>
            </a:r>
          </a:p>
          <a:p>
            <a:pPr marL="285750" indent="-285750" algn="just">
              <a:lnSpc>
                <a:spcPct val="100000"/>
              </a:lnSpc>
              <a:spcAft>
                <a:spcPts val="800"/>
              </a:spcAft>
              <a:buFont typeface="Arial" panose="020B0604020202020204" pitchFamily="34" charset="0"/>
              <a:buChar char="•"/>
            </a:pPr>
            <a:r>
              <a:rPr lang="es-AR" sz="1800" b="1" dirty="0">
                <a:latin typeface="+mn-lt"/>
                <a:ea typeface="Calibri" panose="020F0502020204030204" pitchFamily="34" charset="0"/>
                <a:cs typeface="Times New Roman" panose="02020603050405020304" pitchFamily="18" charset="0"/>
              </a:rPr>
              <a:t>PROTECCIÓN DE LA VIVIENDA ÚNICA, FAMILIAR Y PERMANENTE</a:t>
            </a:r>
            <a:endParaRPr lang="es-AR" sz="1800" dirty="0">
              <a:effectLst/>
              <a:latin typeface="+mn-lt"/>
              <a:ea typeface="Calibri" panose="020F0502020204030204" pitchFamily="34" charset="0"/>
              <a:cs typeface="Times New Roman" panose="02020603050405020304" pitchFamily="18" charset="0"/>
            </a:endParaRPr>
          </a:p>
          <a:p>
            <a:endParaRPr lang="es-AR" sz="1800" dirty="0">
              <a:effectLst/>
              <a:latin typeface="+mn-lt"/>
              <a:ea typeface="Calibri" panose="020F0502020204030204" pitchFamily="34" charset="0"/>
              <a:cs typeface="Times New Roman" panose="02020603050405020304" pitchFamily="18" charset="0"/>
            </a:endParaRPr>
          </a:p>
          <a:p>
            <a:pPr rtl="0"/>
            <a:endParaRPr lang="es-ES" noProof="1"/>
          </a:p>
        </p:txBody>
      </p:sp>
      <p:sp>
        <p:nvSpPr>
          <p:cNvPr id="7" name="Marcador de texto 6">
            <a:extLst>
              <a:ext uri="{FF2B5EF4-FFF2-40B4-BE49-F238E27FC236}">
                <a16:creationId xmlns:a16="http://schemas.microsoft.com/office/drawing/2014/main" id="{40297407-CE4E-4284-879D-AEC395713625}"/>
              </a:ext>
            </a:extLst>
          </p:cNvPr>
          <p:cNvSpPr>
            <a:spLocks noGrp="1"/>
          </p:cNvSpPr>
          <p:nvPr>
            <p:ph type="body" sz="quarter" idx="15"/>
          </p:nvPr>
        </p:nvSpPr>
        <p:spPr>
          <a:xfrm>
            <a:off x="662796" y="2865890"/>
            <a:ext cx="10947957" cy="3386054"/>
          </a:xfrm>
        </p:spPr>
        <p:txBody>
          <a:bodyPr rtlCol="0">
            <a:normAutofit/>
          </a:bodyPr>
          <a:lstStyle/>
          <a:p>
            <a:pPr marR="500380" algn="just">
              <a:lnSpc>
                <a:spcPct val="150000"/>
              </a:lnSpc>
              <a:spcBef>
                <a:spcPts val="5"/>
              </a:spcBef>
              <a:spcAft>
                <a:spcPts val="800"/>
              </a:spcAft>
              <a:tabLst>
                <a:tab pos="1656715" algn="l"/>
                <a:tab pos="5220970" algn="l"/>
              </a:tabLst>
            </a:pPr>
            <a:r>
              <a:rPr lang="es-AR" sz="1800" u="sng" dirty="0">
                <a:effectLst/>
                <a:ea typeface="Calibri" panose="020F0502020204030204" pitchFamily="34" charset="0"/>
                <a:cs typeface="Times New Roman" panose="02020603050405020304" pitchFamily="18" charset="0"/>
              </a:rPr>
              <a:t>EL ORIGEN DE ESTOS CRÉDITOS</a:t>
            </a:r>
          </a:p>
          <a:p>
            <a:pPr marR="500380" algn="just">
              <a:lnSpc>
                <a:spcPct val="150000"/>
              </a:lnSpc>
              <a:spcBef>
                <a:spcPts val="5"/>
              </a:spcBef>
              <a:spcAft>
                <a:spcPts val="800"/>
              </a:spcAft>
              <a:tabLst>
                <a:tab pos="1656715" algn="l"/>
                <a:tab pos="5220970" algn="l"/>
              </a:tabLst>
            </a:pPr>
            <a:r>
              <a:rPr lang="es-AR" sz="1800" dirty="0">
                <a:effectLst/>
                <a:ea typeface="Calibri" panose="020F0502020204030204" pitchFamily="34" charset="0"/>
                <a:cs typeface="Times New Roman" panose="02020603050405020304" pitchFamily="18" charset="0"/>
              </a:rPr>
              <a:t>En abril de 2016, a través de la Comunicación BCRA “A” 5945, nace el sistema de ahorro y</a:t>
            </a:r>
            <a:r>
              <a:rPr lang="es-AR" sz="1800" spc="5"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préstamos, denominados por la Unidad de Vivienda- UVI. </a:t>
            </a:r>
          </a:p>
          <a:p>
            <a:pPr marR="500380" algn="just">
              <a:lnSpc>
                <a:spcPct val="150000"/>
              </a:lnSpc>
              <a:spcBef>
                <a:spcPts val="5"/>
              </a:spcBef>
              <a:spcAft>
                <a:spcPts val="800"/>
              </a:spcAft>
              <a:tabLst>
                <a:tab pos="1656715" algn="l"/>
                <a:tab pos="5220970" algn="l"/>
              </a:tabLst>
            </a:pPr>
            <a:r>
              <a:rPr lang="es-AR" sz="1800" dirty="0">
                <a:effectLst/>
                <a:ea typeface="Calibri" panose="020F0502020204030204" pitchFamily="34" charset="0"/>
                <a:cs typeface="Times New Roman" panose="02020603050405020304" pitchFamily="18" charset="0"/>
              </a:rPr>
              <a:t>En</a:t>
            </a:r>
            <a:r>
              <a:rPr lang="es-AR" sz="1800" spc="5"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setiembre</a:t>
            </a:r>
            <a:r>
              <a:rPr lang="es-AR" sz="1800" spc="-16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de</a:t>
            </a:r>
            <a:r>
              <a:rPr lang="es-AR" sz="1800" spc="-16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2016,</a:t>
            </a:r>
            <a:r>
              <a:rPr lang="es-AR" sz="1800" spc="-16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la</a:t>
            </a:r>
            <a:r>
              <a:rPr lang="es-AR" sz="1800" spc="-16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ley</a:t>
            </a:r>
            <a:r>
              <a:rPr lang="es-AR" sz="1800" spc="-16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27.271</a:t>
            </a:r>
            <a:r>
              <a:rPr lang="es-AR" sz="1800" spc="-16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denominada</a:t>
            </a:r>
            <a:r>
              <a:rPr lang="es-AR" sz="1800" spc="-16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"CASA DE AHORRO - Sistema</a:t>
            </a:r>
            <a:r>
              <a:rPr lang="es-AR" sz="1800" spc="-155"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de</a:t>
            </a:r>
            <a:r>
              <a:rPr lang="es-AR" sz="1800" spc="-16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Ahorro</a:t>
            </a:r>
            <a:r>
              <a:rPr lang="es-AR" sz="1800" spc="-71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para Fomento de la Inversión en Vivienda", creó instrumentos</a:t>
            </a:r>
            <a:r>
              <a:rPr lang="es-AR" sz="1800" spc="-71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de</a:t>
            </a:r>
            <a:r>
              <a:rPr lang="es-AR" sz="1800" spc="-16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ahorro,</a:t>
            </a:r>
            <a:r>
              <a:rPr lang="es-AR" sz="1800" spc="-16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préstamo</a:t>
            </a:r>
            <a:r>
              <a:rPr lang="es-AR" sz="1800" spc="-16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e</a:t>
            </a:r>
            <a:r>
              <a:rPr lang="es-AR" sz="1800" spc="-16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inversión</a:t>
            </a:r>
            <a:r>
              <a:rPr lang="es-AR" sz="1800" spc="-16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en</a:t>
            </a:r>
            <a:r>
              <a:rPr lang="es-AR" sz="1800" spc="-17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Unidades</a:t>
            </a:r>
            <a:r>
              <a:rPr lang="es-AR" sz="1800" spc="-155"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de</a:t>
            </a:r>
            <a:r>
              <a:rPr lang="es-AR" sz="1800" spc="-16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Vivienda</a:t>
            </a:r>
            <a:r>
              <a:rPr lang="es-AR" sz="1800" spc="-16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(UVI),</a:t>
            </a:r>
            <a:r>
              <a:rPr lang="es-AR" sz="1800" spc="-710"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para financiar la adquisición, construcción o ampliación de</a:t>
            </a:r>
            <a:r>
              <a:rPr lang="es-AR" sz="1800" spc="5" dirty="0">
                <a:effectLst/>
                <a:ea typeface="Calibri" panose="020F0502020204030204" pitchFamily="34" charset="0"/>
                <a:cs typeface="Times New Roman" panose="02020603050405020304" pitchFamily="18" charset="0"/>
              </a:rPr>
              <a:t> </a:t>
            </a:r>
            <a:r>
              <a:rPr lang="es-AR" sz="1800" dirty="0">
                <a:effectLst/>
                <a:ea typeface="Calibri" panose="020F0502020204030204" pitchFamily="34" charset="0"/>
                <a:cs typeface="Times New Roman" panose="02020603050405020304" pitchFamily="18" charset="0"/>
              </a:rPr>
              <a:t>viviendas.</a:t>
            </a:r>
            <a:r>
              <a:rPr lang="es-AR" sz="1800" spc="5" dirty="0">
                <a:effectLst/>
                <a:ea typeface="Calibri" panose="020F0502020204030204" pitchFamily="34" charset="0"/>
                <a:cs typeface="Times New Roman" panose="02020603050405020304" pitchFamily="18" charset="0"/>
              </a:rPr>
              <a:t> </a:t>
            </a:r>
            <a:endParaRPr lang="es-AR" sz="1800" dirty="0">
              <a:effectLst/>
              <a:ea typeface="Calibri" panose="020F0502020204030204" pitchFamily="34" charset="0"/>
              <a:cs typeface="Times New Roman" panose="02020603050405020304" pitchFamily="18" charset="0"/>
            </a:endParaRPr>
          </a:p>
          <a:p>
            <a:pPr marR="500380" algn="just">
              <a:lnSpc>
                <a:spcPct val="150000"/>
              </a:lnSpc>
              <a:spcBef>
                <a:spcPts val="5"/>
              </a:spcBef>
              <a:spcAft>
                <a:spcPts val="800"/>
              </a:spcAft>
              <a:tabLst>
                <a:tab pos="1656715" algn="l"/>
                <a:tab pos="5220970" algn="l"/>
              </a:tabLst>
            </a:pPr>
            <a:r>
              <a:rPr lang="es-AR" sz="1800" dirty="0">
                <a:effectLst/>
                <a:ea typeface="Calibri" panose="020F0502020204030204" pitchFamily="34" charset="0"/>
                <a:cs typeface="Times New Roman" panose="02020603050405020304" pitchFamily="18" charset="0"/>
              </a:rPr>
              <a:t>La ley fue publicada en el BO el 15/09/2016.</a:t>
            </a:r>
          </a:p>
          <a:p>
            <a:pPr rtl="0"/>
            <a:endParaRPr lang="es-ES" noProof="1"/>
          </a:p>
        </p:txBody>
      </p:sp>
      <p:sp>
        <p:nvSpPr>
          <p:cNvPr id="4" name="Marcador de número de diapositiva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rtlCol="0"/>
          <a:lstStyle/>
          <a:p>
            <a:pPr rtl="0"/>
            <a:fld id="{19B51A1E-902D-48AF-9020-955120F399B6}" type="slidenum">
              <a:rPr lang="es-ES" smtClean="0"/>
              <a:pPr rtl="0"/>
              <a:t>4</a:t>
            </a:fld>
            <a:endParaRPr lang="es-ES" dirty="0"/>
          </a:p>
        </p:txBody>
      </p:sp>
    </p:spTree>
    <p:extLst>
      <p:ext uri="{BB962C8B-B14F-4D97-AF65-F5344CB8AC3E}">
        <p14:creationId xmlns:p14="http://schemas.microsoft.com/office/powerpoint/2010/main" val="2069393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90000"/>
              </a:schemeClr>
            </a:gs>
            <a:gs pos="48000">
              <a:schemeClr val="accent1">
                <a:lumMod val="97000"/>
                <a:lumOff val="3000"/>
              </a:schemeClr>
            </a:gs>
            <a:gs pos="100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7640DF9D-0C9E-4C5D-9635-6B4DE10CCEE5}"/>
              </a:ext>
            </a:extLst>
          </p:cNvPr>
          <p:cNvSpPr>
            <a:spLocks noGrp="1"/>
          </p:cNvSpPr>
          <p:nvPr>
            <p:ph type="body" sz="quarter" idx="13"/>
          </p:nvPr>
        </p:nvSpPr>
        <p:spPr>
          <a:xfrm>
            <a:off x="2278945" y="878801"/>
            <a:ext cx="5433204" cy="365125"/>
          </a:xfrm>
        </p:spPr>
        <p:txBody>
          <a:bodyPr vert="horz" lIns="91440" tIns="45720" rIns="91440" bIns="45720" rtlCol="0" anchor="t">
            <a:noAutofit/>
          </a:bodyPr>
          <a:lstStyle/>
          <a:p>
            <a:endParaRPr lang="es-AR" sz="1800" dirty="0">
              <a:effectLst/>
              <a:latin typeface="+mn-lt"/>
              <a:ea typeface="Calibri" panose="020F0502020204030204" pitchFamily="34" charset="0"/>
              <a:cs typeface="Times New Roman" panose="02020603050405020304" pitchFamily="18" charset="0"/>
            </a:endParaRPr>
          </a:p>
          <a:p>
            <a:pPr rtl="0"/>
            <a:endParaRPr lang="es-ES" noProof="1"/>
          </a:p>
        </p:txBody>
      </p:sp>
      <p:sp>
        <p:nvSpPr>
          <p:cNvPr id="7" name="Marcador de texto 6">
            <a:extLst>
              <a:ext uri="{FF2B5EF4-FFF2-40B4-BE49-F238E27FC236}">
                <a16:creationId xmlns:a16="http://schemas.microsoft.com/office/drawing/2014/main" id="{40297407-CE4E-4284-879D-AEC395713625}"/>
              </a:ext>
            </a:extLst>
          </p:cNvPr>
          <p:cNvSpPr>
            <a:spLocks noGrp="1"/>
          </p:cNvSpPr>
          <p:nvPr>
            <p:ph type="body" sz="quarter" idx="15"/>
          </p:nvPr>
        </p:nvSpPr>
        <p:spPr>
          <a:xfrm>
            <a:off x="622021" y="377870"/>
            <a:ext cx="10967724" cy="5978479"/>
          </a:xfrm>
        </p:spPr>
        <p:txBody>
          <a:bodyPr rtlCol="0">
            <a:normAutofit fontScale="92500" lnSpcReduction="20000"/>
          </a:bodyPr>
          <a:lstStyle/>
          <a:p>
            <a:pPr marR="500380" algn="just">
              <a:lnSpc>
                <a:spcPct val="150000"/>
              </a:lnSpc>
              <a:spcBef>
                <a:spcPts val="5"/>
              </a:spcBef>
              <a:spcAft>
                <a:spcPts val="800"/>
              </a:spcAft>
              <a:tabLst>
                <a:tab pos="1656715" algn="l"/>
                <a:tab pos="5220970" algn="l"/>
              </a:tabLst>
            </a:pPr>
            <a:r>
              <a:rPr lang="es-AR" sz="1900" b="1" dirty="0">
                <a:effectLst/>
                <a:ea typeface="Calibri" panose="020F0502020204030204" pitchFamily="34" charset="0"/>
                <a:cs typeface="Times New Roman" panose="02020603050405020304" pitchFamily="18" charset="0"/>
              </a:rPr>
              <a:t>L</a:t>
            </a:r>
            <a:r>
              <a:rPr lang="es-AR" sz="1900" b="1" dirty="0">
                <a:ea typeface="Calibri" panose="020F0502020204030204" pitchFamily="34" charset="0"/>
                <a:cs typeface="Times New Roman" panose="02020603050405020304" pitchFamily="18" charset="0"/>
              </a:rPr>
              <a:t>a</a:t>
            </a:r>
            <a:r>
              <a:rPr lang="es-AR" sz="1900" b="1" dirty="0">
                <a:effectLst/>
                <a:ea typeface="Calibri" panose="020F0502020204030204" pitchFamily="34" charset="0"/>
                <a:cs typeface="Times New Roman" panose="02020603050405020304" pitchFamily="18" charset="0"/>
              </a:rPr>
              <a:t> norma mencionada anteriormente modificó, en su capítulo VI, los artículos 2189, 2191 y 2210 del Código Civil y Comercial de la Nación</a:t>
            </a:r>
            <a:r>
              <a:rPr lang="es-AR" sz="1900" dirty="0">
                <a:effectLst/>
                <a:ea typeface="Calibri" panose="020F0502020204030204" pitchFamily="34" charset="0"/>
                <a:cs typeface="Times New Roman" panose="02020603050405020304" pitchFamily="18" charset="0"/>
              </a:rPr>
              <a:t>.</a:t>
            </a:r>
          </a:p>
          <a:p>
            <a:pPr rtl="0"/>
            <a:r>
              <a:rPr lang="es-AR" sz="1900" b="0" dirty="0">
                <a:solidFill>
                  <a:srgbClr val="000000"/>
                </a:solidFill>
                <a:effectLst/>
                <a:ea typeface="Calibri" panose="020F0502020204030204" pitchFamily="34" charset="0"/>
              </a:rPr>
              <a:t>ARTICULO 2189</a:t>
            </a:r>
            <a:r>
              <a:rPr lang="es-AR" sz="1900" dirty="0">
                <a:solidFill>
                  <a:srgbClr val="000000"/>
                </a:solidFill>
                <a:effectLst/>
                <a:ea typeface="Calibri" panose="020F0502020204030204" pitchFamily="34" charset="0"/>
              </a:rPr>
              <a:t>.-”</a:t>
            </a:r>
            <a:r>
              <a:rPr lang="es-AR" sz="1900" b="1" dirty="0">
                <a:solidFill>
                  <a:srgbClr val="000000"/>
                </a:solidFill>
                <a:effectLst/>
                <a:ea typeface="Calibri" panose="020F0502020204030204" pitchFamily="34" charset="0"/>
              </a:rPr>
              <a:t>Especialidad en cuanto al crédito</a:t>
            </a:r>
            <a:r>
              <a:rPr lang="es-AR" sz="1900" dirty="0">
                <a:solidFill>
                  <a:srgbClr val="000000"/>
                </a:solidFill>
                <a:effectLst/>
                <a:ea typeface="Calibri" panose="020F0502020204030204" pitchFamily="34" charset="0"/>
              </a:rPr>
              <a:t>. El monto de la garantía o gravamen debe estimarse en dinero. La especialidad queda cumplida con la expresión del monto máximo del gravamen.</a:t>
            </a:r>
            <a:br>
              <a:rPr lang="es-AR" sz="1900" dirty="0">
                <a:effectLst/>
                <a:ea typeface="Calibri" panose="020F0502020204030204" pitchFamily="34" charset="0"/>
              </a:rPr>
            </a:br>
            <a:r>
              <a:rPr lang="es-AR" sz="1900" dirty="0">
                <a:solidFill>
                  <a:srgbClr val="000000"/>
                </a:solidFill>
                <a:effectLst/>
                <a:ea typeface="Calibri" panose="020F0502020204030204" pitchFamily="34" charset="0"/>
              </a:rPr>
              <a:t>El crédito puede estar individualizado en todos los elementos desde el origen o puede nacer posteriormente; mas en todos los casos, el gravamen constituye el máximo de la garantía real por todo concepto, de modo que cualquier suma excedente es quirografaria, sea por capital, intereses, costas, multas, u otros conceptos.</a:t>
            </a:r>
            <a:br>
              <a:rPr lang="es-AR" sz="1900" dirty="0">
                <a:effectLst/>
                <a:ea typeface="Calibri" panose="020F0502020204030204" pitchFamily="34" charset="0"/>
              </a:rPr>
            </a:br>
            <a:r>
              <a:rPr lang="es-AR" sz="1900" dirty="0">
                <a:solidFill>
                  <a:srgbClr val="000000"/>
                </a:solidFill>
                <a:effectLst/>
                <a:ea typeface="Calibri" panose="020F0502020204030204" pitchFamily="34" charset="0"/>
              </a:rPr>
              <a:t>El acto constitutivo debe prever el plazo al que la garantía se sujeta, que no puede exceder de diez años, contados desde ese acto. Vencido el plazo, la garantía subsiste en seguridad de los créditos nacidos durante su vigencia.”</a:t>
            </a:r>
          </a:p>
          <a:p>
            <a:pPr rtl="0"/>
            <a:endParaRPr lang="es-AR" sz="1900" dirty="0">
              <a:solidFill>
                <a:srgbClr val="000000"/>
              </a:solidFill>
              <a:effectLst/>
              <a:ea typeface="Calibri" panose="020F0502020204030204" pitchFamily="34" charset="0"/>
            </a:endParaRPr>
          </a:p>
          <a:p>
            <a:pPr rtl="0">
              <a:lnSpc>
                <a:spcPct val="110000"/>
              </a:lnSpc>
            </a:pPr>
            <a:r>
              <a:rPr lang="es-AR" sz="1900" dirty="0">
                <a:solidFill>
                  <a:srgbClr val="000000"/>
                </a:solidFill>
                <a:effectLst/>
                <a:ea typeface="Calibri" panose="020F0502020204030204" pitchFamily="34" charset="0"/>
              </a:rPr>
              <a:t>ARTICULO</a:t>
            </a:r>
            <a:r>
              <a:rPr lang="es-AR" sz="1900" b="0" dirty="0">
                <a:solidFill>
                  <a:srgbClr val="000000"/>
                </a:solidFill>
                <a:effectLst/>
                <a:ea typeface="Calibri" panose="020F0502020204030204" pitchFamily="34" charset="0"/>
              </a:rPr>
              <a:t> 2191</a:t>
            </a:r>
            <a:r>
              <a:rPr lang="es-AR" sz="1900" dirty="0">
                <a:solidFill>
                  <a:srgbClr val="000000"/>
                </a:solidFill>
                <a:effectLst/>
                <a:ea typeface="Calibri" panose="020F0502020204030204" pitchFamily="34" charset="0"/>
              </a:rPr>
              <a:t>.-”</a:t>
            </a:r>
            <a:r>
              <a:rPr lang="es-AR" sz="1900" b="1" dirty="0">
                <a:solidFill>
                  <a:srgbClr val="000000"/>
                </a:solidFill>
                <a:effectLst/>
                <a:ea typeface="Calibri" panose="020F0502020204030204" pitchFamily="34" charset="0"/>
              </a:rPr>
              <a:t>Indivisibilidad</a:t>
            </a:r>
            <a:r>
              <a:rPr lang="es-AR" sz="1900" dirty="0">
                <a:solidFill>
                  <a:srgbClr val="000000"/>
                </a:solidFill>
                <a:effectLst/>
                <a:ea typeface="Calibri" panose="020F0502020204030204" pitchFamily="34" charset="0"/>
              </a:rPr>
              <a:t>. Los derechos reales de garantía son indivisibles. La indivisibilidad consiste en que cada uno de los </a:t>
            </a:r>
            <a:r>
              <a:rPr lang="es-AR" sz="1900" dirty="0">
                <a:effectLst/>
              </a:rPr>
              <a:t>bienes afectados a una deuda y cada parte de ellos, están afectados al pago de toda la deuda y de cada una de sus partes.</a:t>
            </a:r>
            <a:br>
              <a:rPr lang="es-AR" sz="1900" dirty="0">
                <a:effectLst/>
                <a:ea typeface="Calibri" panose="020F0502020204030204" pitchFamily="34" charset="0"/>
              </a:rPr>
            </a:br>
            <a:r>
              <a:rPr lang="es-AR" sz="1900" dirty="0">
                <a:solidFill>
                  <a:srgbClr val="000000"/>
                </a:solidFill>
                <a:effectLst/>
                <a:ea typeface="Calibri" panose="020F0502020204030204" pitchFamily="34" charset="0"/>
              </a:rPr>
              <a:t>El acreedor cuya garantía comprenda varios bienes puede perseguirlos a todos conjuntamente, o sólo a uno o algunos de ellos, con prescindencia de a quién pertenezca o de la existencia de otras garantías.</a:t>
            </a:r>
            <a:br>
              <a:rPr lang="es-AR" sz="1900" dirty="0">
                <a:effectLst/>
                <a:ea typeface="Calibri" panose="020F0502020204030204" pitchFamily="34" charset="0"/>
              </a:rPr>
            </a:br>
            <a:r>
              <a:rPr lang="es-AR" sz="1900" dirty="0">
                <a:solidFill>
                  <a:srgbClr val="000000"/>
                </a:solidFill>
                <a:effectLst/>
                <a:ea typeface="Calibri" panose="020F0502020204030204" pitchFamily="34" charset="0"/>
              </a:rPr>
              <a:t>Puede convenirse la divisibilidad de la garantía respecto del crédito y de los bienes afectados. También puede disponerla el juez fundadamente, a solicitud de titular del bien, siempre que no se ocasione perjuicio al acreedor, o a petición de este último si hace a su propio interés.”</a:t>
            </a:r>
          </a:p>
          <a:p>
            <a:pPr rtl="0">
              <a:lnSpc>
                <a:spcPct val="110000"/>
              </a:lnSpc>
            </a:pPr>
            <a:endParaRPr lang="es-AR" sz="1900" dirty="0">
              <a:solidFill>
                <a:srgbClr val="000000"/>
              </a:solidFill>
              <a:effectLst/>
              <a:ea typeface="Calibri" panose="020F0502020204030204" pitchFamily="34" charset="0"/>
            </a:endParaRPr>
          </a:p>
          <a:p>
            <a:r>
              <a:rPr lang="es-AR" sz="1900" b="0" dirty="0">
                <a:solidFill>
                  <a:srgbClr val="000000"/>
                </a:solidFill>
                <a:effectLst/>
                <a:ea typeface="Calibri" panose="020F0502020204030204" pitchFamily="34" charset="0"/>
                <a:cs typeface="Times New Roman" panose="02020603050405020304" pitchFamily="18" charset="0"/>
              </a:rPr>
              <a:t>ARTICULO 2210</a:t>
            </a:r>
            <a:r>
              <a:rPr lang="es-AR" sz="1900" dirty="0">
                <a:solidFill>
                  <a:srgbClr val="000000"/>
                </a:solidFill>
                <a:effectLst/>
                <a:ea typeface="Calibri" panose="020F0502020204030204" pitchFamily="34" charset="0"/>
                <a:cs typeface="Times New Roman" panose="02020603050405020304" pitchFamily="18" charset="0"/>
              </a:rPr>
              <a:t>.-”</a:t>
            </a:r>
            <a:r>
              <a:rPr lang="es-AR" sz="1900" b="1" dirty="0">
                <a:solidFill>
                  <a:srgbClr val="000000"/>
                </a:solidFill>
                <a:effectLst/>
                <a:ea typeface="Calibri" panose="020F0502020204030204" pitchFamily="34" charset="0"/>
                <a:cs typeface="Times New Roman" panose="02020603050405020304" pitchFamily="18" charset="0"/>
              </a:rPr>
              <a:t>Duración de la inscripción. </a:t>
            </a:r>
            <a:r>
              <a:rPr lang="es-AR" sz="1900" dirty="0">
                <a:solidFill>
                  <a:srgbClr val="000000"/>
                </a:solidFill>
                <a:effectLst/>
                <a:ea typeface="Calibri" panose="020F0502020204030204" pitchFamily="34" charset="0"/>
                <a:cs typeface="Times New Roman" panose="02020603050405020304" pitchFamily="18" charset="0"/>
              </a:rPr>
              <a:t>Los efectos del registro de la hipoteca se conservan por el término de veinte años, si antes no se renueva.”</a:t>
            </a:r>
            <a:endParaRPr lang="es-AR" sz="1900" dirty="0">
              <a:effectLst/>
              <a:ea typeface="Calibri" panose="020F0502020204030204" pitchFamily="34" charset="0"/>
              <a:cs typeface="Times New Roman" panose="02020603050405020304" pitchFamily="18" charset="0"/>
            </a:endParaRPr>
          </a:p>
          <a:p>
            <a:pPr rtl="0"/>
            <a:endParaRPr lang="es-ES" sz="1900" noProof="1"/>
          </a:p>
        </p:txBody>
      </p:sp>
      <p:sp>
        <p:nvSpPr>
          <p:cNvPr id="4" name="Marcador de número de diapositiva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rtlCol="0"/>
          <a:lstStyle/>
          <a:p>
            <a:pPr rtl="0"/>
            <a:fld id="{19B51A1E-902D-48AF-9020-955120F399B6}" type="slidenum">
              <a:rPr lang="es-ES" smtClean="0"/>
              <a:pPr rtl="0"/>
              <a:t>5</a:t>
            </a:fld>
            <a:endParaRPr lang="es-ES" dirty="0"/>
          </a:p>
        </p:txBody>
      </p:sp>
    </p:spTree>
    <p:extLst>
      <p:ext uri="{BB962C8B-B14F-4D97-AF65-F5344CB8AC3E}">
        <p14:creationId xmlns:p14="http://schemas.microsoft.com/office/powerpoint/2010/main" val="261001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schemeClr>
            </a:gs>
            <a:gs pos="48000">
              <a:schemeClr val="accent1">
                <a:lumMod val="97000"/>
                <a:lumOff val="3000"/>
              </a:schemeClr>
            </a:gs>
            <a:gs pos="100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54ABB-4929-4810-950B-2DAEA0A5BAB4}"/>
              </a:ext>
            </a:extLst>
          </p:cNvPr>
          <p:cNvSpPr>
            <a:spLocks noGrp="1"/>
          </p:cNvSpPr>
          <p:nvPr>
            <p:ph type="title"/>
          </p:nvPr>
        </p:nvSpPr>
        <p:spPr>
          <a:xfrm>
            <a:off x="1894900" y="259382"/>
            <a:ext cx="8647323" cy="335530"/>
          </a:xfrm>
        </p:spPr>
        <p:txBody>
          <a:bodyPr rtlCol="0">
            <a:normAutofit fontScale="90000"/>
          </a:bodyPr>
          <a:lstStyle/>
          <a:p>
            <a:pPr marR="500380">
              <a:lnSpc>
                <a:spcPct val="150000"/>
              </a:lnSpc>
              <a:spcBef>
                <a:spcPts val="5"/>
              </a:spcBef>
              <a:spcAft>
                <a:spcPts val="800"/>
              </a:spcAft>
              <a:tabLst>
                <a:tab pos="1656715" algn="l"/>
                <a:tab pos="5220970" algn="l"/>
              </a:tabLst>
            </a:pPr>
            <a:r>
              <a:rPr lang="es-AR" sz="2200" dirty="0">
                <a:solidFill>
                  <a:srgbClr val="000000"/>
                </a:solidFill>
                <a:effectLst/>
                <a:latin typeface="+mn-lt"/>
                <a:ea typeface="Calibri" panose="020F0502020204030204" pitchFamily="34" charset="0"/>
                <a:cs typeface="Times New Roman" panose="02020603050405020304" pitchFamily="18" charset="0"/>
              </a:rPr>
              <a:t> </a:t>
            </a:r>
            <a:br>
              <a:rPr lang="es-AR" sz="2200" dirty="0">
                <a:effectLst/>
                <a:latin typeface="+mn-lt"/>
                <a:ea typeface="Calibri" panose="020F0502020204030204" pitchFamily="34" charset="0"/>
                <a:cs typeface="Times New Roman" panose="02020603050405020304" pitchFamily="18" charset="0"/>
              </a:rPr>
            </a:br>
            <a:r>
              <a:rPr lang="es-AR" sz="2200" dirty="0">
                <a:effectLst/>
                <a:latin typeface="+mn-lt"/>
                <a:ea typeface="Calibri" panose="020F0502020204030204" pitchFamily="34" charset="0"/>
                <a:cs typeface="Times New Roman" panose="02020603050405020304" pitchFamily="18" charset="0"/>
              </a:rPr>
              <a:t>La ley estableció las siguientes particularidades:</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4" name="Marcador de texto 3">
            <a:extLst>
              <a:ext uri="{FF2B5EF4-FFF2-40B4-BE49-F238E27FC236}">
                <a16:creationId xmlns:a16="http://schemas.microsoft.com/office/drawing/2014/main" id="{A112B089-A8F9-45B1-BE6E-EAC10163F082}"/>
              </a:ext>
            </a:extLst>
          </p:cNvPr>
          <p:cNvSpPr>
            <a:spLocks noGrp="1"/>
          </p:cNvSpPr>
          <p:nvPr>
            <p:ph type="body" idx="1"/>
          </p:nvPr>
        </p:nvSpPr>
        <p:spPr>
          <a:xfrm rot="10800000" flipV="1">
            <a:off x="1894900" y="4977009"/>
            <a:ext cx="9022815" cy="1880991"/>
          </a:xfrm>
        </p:spPr>
        <p:txBody>
          <a:bodyPr rtlCol="0"/>
          <a:lstStyle/>
          <a:p>
            <a:pPr marL="285750" indent="-285750">
              <a:buFont typeface="Arial" panose="020B0604020202020204" pitchFamily="34" charset="0"/>
              <a:buChar char="•"/>
            </a:pPr>
            <a:r>
              <a:rPr lang="es-AR" sz="1500" cap="none" dirty="0">
                <a:effectLst/>
                <a:latin typeface="+mn-lt"/>
                <a:ea typeface="Calibri" panose="020F0502020204030204" pitchFamily="34" charset="0"/>
                <a:cs typeface="Times New Roman" panose="02020603050405020304" pitchFamily="18" charset="0"/>
              </a:rPr>
              <a:t>Excluyó</a:t>
            </a:r>
            <a:r>
              <a:rPr lang="es-AR" sz="1500" cap="none" spc="-160"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a</a:t>
            </a:r>
            <a:r>
              <a:rPr lang="es-AR" sz="1500" cap="none" spc="-160"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estos</a:t>
            </a:r>
            <a:r>
              <a:rPr lang="es-AR" sz="1500" cap="none" spc="-15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créditos</a:t>
            </a:r>
            <a:r>
              <a:rPr lang="es-AR" sz="1500" cap="none" spc="-170"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de</a:t>
            </a:r>
            <a:r>
              <a:rPr lang="es-AR" sz="1500" cap="none" spc="-15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la</a:t>
            </a:r>
            <a:r>
              <a:rPr lang="es-AR" sz="1500" cap="none" spc="-160"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prohibición</a:t>
            </a:r>
            <a:r>
              <a:rPr lang="es-AR" sz="1500" cap="none" spc="-160"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de</a:t>
            </a:r>
            <a:r>
              <a:rPr lang="es-AR" sz="1500" cap="none" spc="-160"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indexar </a:t>
            </a:r>
            <a:r>
              <a:rPr lang="es-AR" sz="1500" cap="none" spc="-70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establecida en</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los</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arts.</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7º</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y</a:t>
            </a:r>
            <a:r>
              <a:rPr lang="es-AR" sz="1500" cap="none" spc="-10"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10</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de</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la</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ley</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23.928</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(art.</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20). </a:t>
            </a:r>
          </a:p>
          <a:p>
            <a:pPr marL="285750" indent="-285750">
              <a:buFont typeface="Arial" panose="020B0604020202020204" pitchFamily="34" charset="0"/>
              <a:buChar char="•"/>
            </a:pPr>
            <a:r>
              <a:rPr lang="es-AR" sz="1500" cap="none" dirty="0">
                <a:effectLst/>
                <a:latin typeface="+mn-lt"/>
                <a:ea typeface="Calibri" panose="020F0502020204030204" pitchFamily="34" charset="0"/>
                <a:cs typeface="Times New Roman" panose="02020603050405020304" pitchFamily="18" charset="0"/>
              </a:rPr>
              <a:t>Dispuso que las entidades financieras debían dar a los</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tomadores de préstamos para la vivienda UVI la opción de</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extender el número de cuotas originalmente previstas cuando</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el importe de la cuota a pagar supere en un diez por ciento</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(10%) el valor de la cuota que hubiere resultado de haberse</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aplicado</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a</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ese</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préstamo</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un</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ajuste</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de</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capital</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por</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el</a:t>
            </a:r>
            <a:r>
              <a:rPr lang="es-AR" sz="1500" cap="none" spc="-710"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coeficiente</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de</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variación</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de</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salarios</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(CVS),</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desde</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su</a:t>
            </a:r>
            <a:r>
              <a:rPr lang="es-AR" sz="1500" cap="none" spc="5" dirty="0">
                <a:effectLst/>
                <a:latin typeface="+mn-lt"/>
                <a:ea typeface="Calibri" panose="020F0502020204030204" pitchFamily="34" charset="0"/>
                <a:cs typeface="Times New Roman" panose="02020603050405020304" pitchFamily="18" charset="0"/>
              </a:rPr>
              <a:t> </a:t>
            </a:r>
            <a:r>
              <a:rPr lang="es-AR" sz="1500" cap="none" dirty="0">
                <a:effectLst/>
                <a:latin typeface="+mn-lt"/>
                <a:ea typeface="Calibri" panose="020F0502020204030204" pitchFamily="34" charset="0"/>
                <a:cs typeface="Times New Roman" panose="02020603050405020304" pitchFamily="18" charset="0"/>
              </a:rPr>
              <a:t>desembolso” pero muchos ya superaron esa instancia y no se ha previsto nada para los casos en que ya esa opción se utilizó y la cuota superó todos los parámetros esperables, esta es una clara pauta de que el contrato debe ser renegociado porque el indicador fracasó.</a:t>
            </a:r>
          </a:p>
          <a:p>
            <a:pPr marL="285750" indent="-285750">
              <a:buFont typeface="Arial" panose="020B0604020202020204" pitchFamily="34" charset="0"/>
              <a:buChar char="•"/>
            </a:pPr>
            <a:r>
              <a:rPr lang="es-AR" sz="1500" cap="none" dirty="0">
                <a:effectLst/>
                <a:latin typeface="+mn-lt"/>
                <a:ea typeface="Calibri" panose="020F0502020204030204" pitchFamily="34" charset="0"/>
                <a:cs typeface="Times New Roman" panose="02020603050405020304" pitchFamily="18" charset="0"/>
              </a:rPr>
              <a:t>La ley fue reglamentada mediante comunicación del BCRA. </a:t>
            </a:r>
          </a:p>
          <a:p>
            <a:pPr marL="285750" indent="-285750">
              <a:buFont typeface="Arial" panose="020B0604020202020204" pitchFamily="34" charset="0"/>
              <a:buChar char="•"/>
            </a:pPr>
            <a:r>
              <a:rPr lang="es-MX" sz="1500" cap="none" dirty="0">
                <a:effectLst/>
                <a:latin typeface="+mn-lt"/>
                <a:ea typeface="Calibri" panose="020F0502020204030204" pitchFamily="34" charset="0"/>
                <a:cs typeface="Times New Roman" panose="02020603050405020304" pitchFamily="18" charset="0"/>
              </a:rPr>
              <a:t> En abril del año 2016, el Banco Central de la República Argentina (BCRA) emitió la Comunicación 5945, que creó la denominada Unidad de Vivienda (UVI), como nueva modalidad de ahorro y préstamo a cubierto de la inflación, lo que originó que existieran en el mercado dos instrumentos distintos con la misma denominación. En setiembre de 2016 el BCRA   dictó la Comunicación 6069 que reglamentó dicha ley y agregó las </a:t>
            </a:r>
            <a:r>
              <a:rPr lang="es-MX" sz="1500" cap="none" dirty="0" err="1">
                <a:effectLst/>
                <a:latin typeface="+mn-lt"/>
                <a:ea typeface="Calibri" panose="020F0502020204030204" pitchFamily="34" charset="0"/>
                <a:cs typeface="Times New Roman" panose="02020603050405020304" pitchFamily="18" charset="0"/>
              </a:rPr>
              <a:t>UVAs</a:t>
            </a:r>
            <a:r>
              <a:rPr lang="es-MX" sz="1500" cap="none" dirty="0">
                <a:effectLst/>
                <a:latin typeface="+mn-lt"/>
                <a:ea typeface="Calibri" panose="020F0502020204030204" pitchFamily="34" charset="0"/>
                <a:cs typeface="Times New Roman" panose="02020603050405020304" pitchFamily="18" charset="0"/>
              </a:rPr>
              <a:t> como unidades de actualización.</a:t>
            </a:r>
            <a:endParaRPr lang="es-AR" sz="1500" cap="none" dirty="0">
              <a:effectLst/>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MX" sz="1500" cap="none" dirty="0">
                <a:effectLst/>
                <a:latin typeface="+mn-lt"/>
                <a:ea typeface="Calibri" panose="020F0502020204030204" pitchFamily="34" charset="0"/>
                <a:cs typeface="Times New Roman" panose="02020603050405020304" pitchFamily="18" charset="0"/>
              </a:rPr>
              <a:t>Al día siguiente de la publicación de la mencionada ley en el B.O, el 16 de setiembre de 2016 el Banco Central de la República Argentina dictó la comunicación A número 6069, que establecía un instrumento de actualización de créditos aplicando la Unidad de Valor Adquisitivo o la Unidad de Vivienda (otorgando así la posibilidad de que las deudas se actualizaran utilizando cualquiera de dichas unidades de valor) y los bancos comenzaron a ofrecer créditos con actualización mediante UVA.</a:t>
            </a:r>
            <a:endParaRPr lang="es-AR" sz="1500" cap="none" dirty="0">
              <a:effectLst/>
              <a:latin typeface="+mn-lt"/>
              <a:ea typeface="Calibri" panose="020F0502020204030204" pitchFamily="34" charset="0"/>
              <a:cs typeface="Times New Roman" panose="02020603050405020304" pitchFamily="18" charset="0"/>
            </a:endParaRPr>
          </a:p>
          <a:p>
            <a:pPr rtl="0"/>
            <a:endParaRPr lang="es-ES" dirty="0"/>
          </a:p>
        </p:txBody>
      </p:sp>
    </p:spTree>
    <p:extLst>
      <p:ext uri="{BB962C8B-B14F-4D97-AF65-F5344CB8AC3E}">
        <p14:creationId xmlns:p14="http://schemas.microsoft.com/office/powerpoint/2010/main" val="212117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AD2AE59-5630-4D5C-83A9-4CDEF4D7DCFB}"/>
              </a:ext>
            </a:extLst>
          </p:cNvPr>
          <p:cNvSpPr>
            <a:spLocks noGrp="1"/>
          </p:cNvSpPr>
          <p:nvPr>
            <p:ph type="title"/>
          </p:nvPr>
        </p:nvSpPr>
        <p:spPr>
          <a:xfrm>
            <a:off x="2932112" y="356755"/>
            <a:ext cx="8421688" cy="1325563"/>
          </a:xfrm>
        </p:spPr>
        <p:txBody>
          <a:bodyPr rtlCol="0"/>
          <a:lstStyle/>
          <a:p>
            <a:r>
              <a:rPr lang="es-AR" sz="2400" dirty="0">
                <a:effectLst/>
                <a:ea typeface="Calibri" panose="020F0502020204030204" pitchFamily="34" charset="0"/>
                <a:cs typeface="Times New Roman" panose="02020603050405020304" pitchFamily="18" charset="0"/>
              </a:rPr>
              <a:t>Los objetivos de la ley 27271 fueron: </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5" name="Marcador de texto 4">
            <a:extLst>
              <a:ext uri="{FF2B5EF4-FFF2-40B4-BE49-F238E27FC236}">
                <a16:creationId xmlns:a16="http://schemas.microsoft.com/office/drawing/2014/main" id="{F8657664-A458-4DDD-ACC2-1D87FCD6FCA9}"/>
              </a:ext>
            </a:extLst>
          </p:cNvPr>
          <p:cNvSpPr>
            <a:spLocks noGrp="1"/>
          </p:cNvSpPr>
          <p:nvPr>
            <p:ph type="body" idx="1"/>
          </p:nvPr>
        </p:nvSpPr>
        <p:spPr>
          <a:xfrm>
            <a:off x="2779081" y="1220761"/>
            <a:ext cx="8421688" cy="705634"/>
          </a:xfrm>
        </p:spPr>
        <p:txBody>
          <a:bodyPr rtlCol="0"/>
          <a:lstStyle/>
          <a:p>
            <a:pPr marL="342900" indent="-342900" rtl="0">
              <a:buFont typeface="+mj-lt"/>
              <a:buAutoNum type="alphaUcPeriod"/>
            </a:pPr>
            <a:r>
              <a:rPr lang="es-AR" sz="1800" dirty="0">
                <a:effectLst/>
                <a:latin typeface="+mn-lt"/>
                <a:ea typeface="Calibri" panose="020F0502020204030204" pitchFamily="34" charset="0"/>
              </a:rPr>
              <a:t>ESTIMULAR EL AHORRO EN MONEDA NACIONAL DE LARGO PLAZO </a:t>
            </a:r>
            <a:endParaRPr lang="es-ES" dirty="0">
              <a:latin typeface="+mn-lt"/>
            </a:endParaRPr>
          </a:p>
        </p:txBody>
      </p:sp>
      <p:sp>
        <p:nvSpPr>
          <p:cNvPr id="6" name="Marcador de contenido 5">
            <a:extLst>
              <a:ext uri="{FF2B5EF4-FFF2-40B4-BE49-F238E27FC236}">
                <a16:creationId xmlns:a16="http://schemas.microsoft.com/office/drawing/2014/main" id="{5A6B31B0-7B84-475D-961F-09C0191F91A2}"/>
              </a:ext>
            </a:extLst>
          </p:cNvPr>
          <p:cNvSpPr>
            <a:spLocks noGrp="1"/>
          </p:cNvSpPr>
          <p:nvPr>
            <p:ph sz="half" idx="2"/>
          </p:nvPr>
        </p:nvSpPr>
        <p:spPr>
          <a:xfrm>
            <a:off x="3087659" y="2115937"/>
            <a:ext cx="8645028" cy="968748"/>
          </a:xfrm>
        </p:spPr>
        <p:txBody>
          <a:bodyPr vert="horz" lIns="91440" tIns="45720" rIns="91440" bIns="45720" rtlCol="0" anchor="t">
            <a:normAutofit fontScale="92500" lnSpcReduction="20000"/>
          </a:bodyPr>
          <a:lstStyle/>
          <a:p>
            <a:pPr rtl="0"/>
            <a:r>
              <a:rPr lang="es-AR" sz="1800" dirty="0">
                <a:effectLst/>
                <a:ea typeface="Microsoft JhengHei UI" panose="020B0604030504040204" pitchFamily="34" charset="-120"/>
              </a:rPr>
              <a:t>(En lugar de ahorro es desinversión, los aportes de los tomadores se licúan mes a mes si tenemos en cuenta que quien paga una cuota de $50.000 al mes siguiente debe $500.000 más que el mes en que aportó los $50.000, esto significa que prácticamente no hay sistema de amortización que funcione)</a:t>
            </a:r>
            <a:endParaRPr lang="es-ES" noProof="1">
              <a:ea typeface="Microsoft JhengHei UI" panose="020B0604030504040204" pitchFamily="34" charset="-120"/>
            </a:endParaRPr>
          </a:p>
        </p:txBody>
      </p:sp>
      <p:sp>
        <p:nvSpPr>
          <p:cNvPr id="7" name="Marcador de texto 6">
            <a:extLst>
              <a:ext uri="{FF2B5EF4-FFF2-40B4-BE49-F238E27FC236}">
                <a16:creationId xmlns:a16="http://schemas.microsoft.com/office/drawing/2014/main" id="{578017FE-712E-4E95-B483-B700F1AA4B2A}"/>
              </a:ext>
            </a:extLst>
          </p:cNvPr>
          <p:cNvSpPr>
            <a:spLocks noGrp="1"/>
          </p:cNvSpPr>
          <p:nvPr>
            <p:ph type="body" sz="quarter" idx="3"/>
          </p:nvPr>
        </p:nvSpPr>
        <p:spPr>
          <a:xfrm>
            <a:off x="2779081" y="3163966"/>
            <a:ext cx="7256902" cy="384151"/>
          </a:xfrm>
        </p:spPr>
        <p:txBody>
          <a:bodyPr rtlCol="0"/>
          <a:lstStyle/>
          <a:p>
            <a:pPr rtl="0"/>
            <a:r>
              <a:rPr lang="es-AR" sz="1800" dirty="0">
                <a:effectLst/>
                <a:latin typeface="+mn-lt"/>
                <a:ea typeface="Calibri" panose="020F0502020204030204" pitchFamily="34" charset="0"/>
              </a:rPr>
              <a:t>B. DISMINUIR EL DEFICIT HABITACIONAL ESTRUCTURAL</a:t>
            </a:r>
            <a:endParaRPr lang="es-ES" dirty="0">
              <a:latin typeface="+mn-lt"/>
            </a:endParaRPr>
          </a:p>
        </p:txBody>
      </p:sp>
      <p:sp>
        <p:nvSpPr>
          <p:cNvPr id="11" name="Marcador de contenido 10">
            <a:extLst>
              <a:ext uri="{FF2B5EF4-FFF2-40B4-BE49-F238E27FC236}">
                <a16:creationId xmlns:a16="http://schemas.microsoft.com/office/drawing/2014/main" id="{D0E0ACA0-9139-4C37-920D-BF3C1FF461C1}"/>
              </a:ext>
            </a:extLst>
          </p:cNvPr>
          <p:cNvSpPr>
            <a:spLocks noGrp="1"/>
          </p:cNvSpPr>
          <p:nvPr>
            <p:ph sz="quarter" idx="4"/>
          </p:nvPr>
        </p:nvSpPr>
        <p:spPr>
          <a:xfrm>
            <a:off x="3047082" y="3789910"/>
            <a:ext cx="8645028" cy="1176901"/>
          </a:xfrm>
        </p:spPr>
        <p:txBody>
          <a:bodyPr rtlCol="0">
            <a:normAutofit fontScale="92500" lnSpcReduction="20000"/>
          </a:bodyPr>
          <a:lstStyle/>
          <a:p>
            <a:pPr rtl="0"/>
            <a:r>
              <a:rPr lang="es-AR" sz="1800" dirty="0">
                <a:effectLst/>
                <a:ea typeface="Calibri" panose="020F0502020204030204" pitchFamily="34" charset="0"/>
              </a:rPr>
              <a:t>(Los tomadores están vendiendo sus viviendas, perdiendo todo lo aportado estos años y alquilando nuevamente, quienes no vendan y vuelvan a ser inquilinos perderán sus viviendas en un plazo de 2 a 5 años aproximadamente, por lo que el objetivo de disminuir el déficit habitacional NO SE CUMPLIÓ)</a:t>
            </a:r>
            <a:endParaRPr lang="es-ES" noProof="1"/>
          </a:p>
        </p:txBody>
      </p:sp>
      <p:sp>
        <p:nvSpPr>
          <p:cNvPr id="14" name="Marcador de número de diapositiva 13">
            <a:extLst>
              <a:ext uri="{FF2B5EF4-FFF2-40B4-BE49-F238E27FC236}">
                <a16:creationId xmlns:a16="http://schemas.microsoft.com/office/drawing/2014/main" id="{42152A75-1CD2-44EC-9374-C83D4604A5DD}"/>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s-ES" smtClean="0"/>
              <a:pPr rtl="0"/>
              <a:t>7</a:t>
            </a:fld>
            <a:endParaRPr lang="es-ES" dirty="0"/>
          </a:p>
        </p:txBody>
      </p:sp>
      <p:sp>
        <p:nvSpPr>
          <p:cNvPr id="10" name="Marcador de texto 6">
            <a:extLst>
              <a:ext uri="{FF2B5EF4-FFF2-40B4-BE49-F238E27FC236}">
                <a16:creationId xmlns:a16="http://schemas.microsoft.com/office/drawing/2014/main" id="{F3C4B4CC-1746-4AF0-87D2-E733D691777E}"/>
              </a:ext>
            </a:extLst>
          </p:cNvPr>
          <p:cNvSpPr txBox="1">
            <a:spLocks/>
          </p:cNvSpPr>
          <p:nvPr/>
        </p:nvSpPr>
        <p:spPr>
          <a:xfrm>
            <a:off x="2779081" y="4854017"/>
            <a:ext cx="7256902" cy="38415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spc="150" baseline="0" dirty="0" smtClean="0">
                <a:solidFill>
                  <a:schemeClr val="tx1">
                    <a:lumMod val="75000"/>
                    <a:lumOff val="25000"/>
                  </a:schemeClr>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AR" sz="1800" dirty="0">
                <a:latin typeface="+mn-lt"/>
              </a:rPr>
              <a:t>C. </a:t>
            </a:r>
            <a:endParaRPr lang="es-ES" dirty="0">
              <a:latin typeface="+mn-lt"/>
            </a:endParaRPr>
          </a:p>
        </p:txBody>
      </p:sp>
      <p:sp>
        <p:nvSpPr>
          <p:cNvPr id="15" name="CuadroTexto 14">
            <a:extLst>
              <a:ext uri="{FF2B5EF4-FFF2-40B4-BE49-F238E27FC236}">
                <a16:creationId xmlns:a16="http://schemas.microsoft.com/office/drawing/2014/main" id="{F0794B9B-55F6-4FCA-A952-9BE5FA59870D}"/>
              </a:ext>
            </a:extLst>
          </p:cNvPr>
          <p:cNvSpPr txBox="1"/>
          <p:nvPr/>
        </p:nvSpPr>
        <p:spPr>
          <a:xfrm>
            <a:off x="3087659" y="4871781"/>
            <a:ext cx="7804532" cy="646331"/>
          </a:xfrm>
          <a:prstGeom prst="rect">
            <a:avLst/>
          </a:prstGeom>
          <a:noFill/>
        </p:spPr>
        <p:txBody>
          <a:bodyPr wrap="square">
            <a:spAutoFit/>
          </a:bodyPr>
          <a:lstStyle/>
          <a:p>
            <a:r>
              <a:rPr lang="es-AR" sz="1800" dirty="0">
                <a:solidFill>
                  <a:schemeClr val="tx1">
                    <a:lumMod val="75000"/>
                    <a:lumOff val="25000"/>
                  </a:schemeClr>
                </a:solidFill>
                <a:effectLst/>
                <a:ea typeface="Calibri" panose="020F0502020204030204" pitchFamily="34" charset="0"/>
              </a:rPr>
              <a:t>PROMOVER EL CRECIMIENTO ECONOMICO Y EL EMPLEO A TRAVES DE LA INVERSION EN VIVIENDAS</a:t>
            </a:r>
            <a:endParaRPr lang="es-AR" dirty="0">
              <a:solidFill>
                <a:schemeClr val="tx1">
                  <a:lumMod val="75000"/>
                  <a:lumOff val="25000"/>
                </a:schemeClr>
              </a:solidFill>
            </a:endParaRPr>
          </a:p>
        </p:txBody>
      </p:sp>
      <p:sp>
        <p:nvSpPr>
          <p:cNvPr id="16" name="Marcador de contenido 10">
            <a:extLst>
              <a:ext uri="{FF2B5EF4-FFF2-40B4-BE49-F238E27FC236}">
                <a16:creationId xmlns:a16="http://schemas.microsoft.com/office/drawing/2014/main" id="{EE0103D8-0257-4D48-B533-3C8234D304D6}"/>
              </a:ext>
            </a:extLst>
          </p:cNvPr>
          <p:cNvSpPr txBox="1">
            <a:spLocks/>
          </p:cNvSpPr>
          <p:nvPr/>
        </p:nvSpPr>
        <p:spPr>
          <a:xfrm>
            <a:off x="3087659" y="5518112"/>
            <a:ext cx="7804532" cy="64633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sz="1700" noProof="1"/>
          </a:p>
        </p:txBody>
      </p:sp>
    </p:spTree>
    <p:extLst>
      <p:ext uri="{BB962C8B-B14F-4D97-AF65-F5344CB8AC3E}">
        <p14:creationId xmlns:p14="http://schemas.microsoft.com/office/powerpoint/2010/main" val="415169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a:extLst>
              <a:ext uri="{FF2B5EF4-FFF2-40B4-BE49-F238E27FC236}">
                <a16:creationId xmlns:a16="http://schemas.microsoft.com/office/drawing/2014/main" id="{3F8051A7-D15F-4BE3-AD13-66901821E16C}"/>
              </a:ext>
            </a:extLst>
          </p:cNvPr>
          <p:cNvSpPr>
            <a:spLocks noGrp="1"/>
          </p:cNvSpPr>
          <p:nvPr>
            <p:ph type="sldNum" sz="quarter" idx="12"/>
          </p:nvPr>
        </p:nvSpPr>
        <p:spPr/>
        <p:txBody>
          <a:bodyPr/>
          <a:lstStyle/>
          <a:p>
            <a:pPr rtl="0"/>
            <a:fld id="{B5CEABB6-07DC-46E8-9B57-56EC44A396E5}" type="slidenum">
              <a:rPr lang="es-ES" noProof="0" smtClean="0"/>
              <a:t>8</a:t>
            </a:fld>
            <a:endParaRPr lang="es-ES" noProof="0"/>
          </a:p>
        </p:txBody>
      </p:sp>
      <p:sp>
        <p:nvSpPr>
          <p:cNvPr id="25" name="Título 3">
            <a:extLst>
              <a:ext uri="{FF2B5EF4-FFF2-40B4-BE49-F238E27FC236}">
                <a16:creationId xmlns:a16="http://schemas.microsoft.com/office/drawing/2014/main" id="{20A23E51-6A07-4EA1-8D67-864434F855EC}"/>
              </a:ext>
            </a:extLst>
          </p:cNvPr>
          <p:cNvSpPr>
            <a:spLocks noGrp="1"/>
          </p:cNvSpPr>
          <p:nvPr>
            <p:ph type="title"/>
          </p:nvPr>
        </p:nvSpPr>
        <p:spPr>
          <a:xfrm>
            <a:off x="1885156" y="433873"/>
            <a:ext cx="8421688" cy="1325563"/>
          </a:xfrm>
        </p:spPr>
        <p:txBody>
          <a:bodyPr rtlCol="0"/>
          <a:lstStyle/>
          <a:p>
            <a:r>
              <a:rPr lang="es-AR" sz="2000" dirty="0">
                <a:effectLst/>
                <a:latin typeface="+mn-lt"/>
                <a:ea typeface="Calibri" panose="020F0502020204030204" pitchFamily="34" charset="0"/>
                <a:cs typeface="Times New Roman" panose="02020603050405020304" pitchFamily="18" charset="0"/>
              </a:rPr>
              <a:t>ALGUNAS CONCLUSIONES </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26" name="Marcador de texto 4">
            <a:extLst>
              <a:ext uri="{FF2B5EF4-FFF2-40B4-BE49-F238E27FC236}">
                <a16:creationId xmlns:a16="http://schemas.microsoft.com/office/drawing/2014/main" id="{26BB6243-CA20-4292-A77A-FC13BAE282D9}"/>
              </a:ext>
            </a:extLst>
          </p:cNvPr>
          <p:cNvSpPr txBox="1">
            <a:spLocks/>
          </p:cNvSpPr>
          <p:nvPr/>
        </p:nvSpPr>
        <p:spPr>
          <a:xfrm>
            <a:off x="1560511" y="1759435"/>
            <a:ext cx="8916529" cy="4421027"/>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27" name="Marcador de texto 4">
            <a:extLst>
              <a:ext uri="{FF2B5EF4-FFF2-40B4-BE49-F238E27FC236}">
                <a16:creationId xmlns:a16="http://schemas.microsoft.com/office/drawing/2014/main" id="{394061A7-D155-498E-97C9-785B439644F6}"/>
              </a:ext>
            </a:extLst>
          </p:cNvPr>
          <p:cNvSpPr txBox="1">
            <a:spLocks/>
          </p:cNvSpPr>
          <p:nvPr/>
        </p:nvSpPr>
        <p:spPr>
          <a:xfrm>
            <a:off x="2779081" y="1220761"/>
            <a:ext cx="8421688" cy="705634"/>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dirty="0"/>
          </a:p>
        </p:txBody>
      </p:sp>
      <p:sp>
        <p:nvSpPr>
          <p:cNvPr id="29" name="CuadroTexto 28">
            <a:extLst>
              <a:ext uri="{FF2B5EF4-FFF2-40B4-BE49-F238E27FC236}">
                <a16:creationId xmlns:a16="http://schemas.microsoft.com/office/drawing/2014/main" id="{EC4356E7-AC31-46D7-A85A-E6C733D6C09A}"/>
              </a:ext>
            </a:extLst>
          </p:cNvPr>
          <p:cNvSpPr txBox="1"/>
          <p:nvPr/>
        </p:nvSpPr>
        <p:spPr>
          <a:xfrm>
            <a:off x="1885156" y="1355132"/>
            <a:ext cx="9616454" cy="4342279"/>
          </a:xfrm>
          <a:prstGeom prst="rect">
            <a:avLst/>
          </a:prstGeom>
          <a:noFill/>
        </p:spPr>
        <p:txBody>
          <a:bodyPr wrap="square">
            <a:spAutoFit/>
          </a:bodyPr>
          <a:lstStyle/>
          <a:p>
            <a:pPr>
              <a:lnSpc>
                <a:spcPct val="107000"/>
              </a:lnSpc>
              <a:spcAft>
                <a:spcPts val="800"/>
              </a:spcAft>
            </a:pPr>
            <a:r>
              <a:rPr lang="es-AR" dirty="0">
                <a:ea typeface="Calibri" panose="020F0502020204030204" pitchFamily="34" charset="0"/>
                <a:cs typeface="Times New Roman" panose="02020603050405020304" pitchFamily="18" charset="0"/>
              </a:rPr>
              <a:t>La ley que dispuso la actualización de créditos en Unidades de Vivienda estableció </a:t>
            </a:r>
            <a:r>
              <a:rPr lang="es-AR" sz="1800" dirty="0">
                <a:effectLst/>
                <a:ea typeface="Calibri" panose="020F0502020204030204" pitchFamily="34" charset="0"/>
                <a:cs typeface="Times New Roman" panose="02020603050405020304" pitchFamily="18" charset="0"/>
              </a:rPr>
              <a:t>una excepción a la prohibición de indexar con el argumento de promover el acceso a la vivienda (NO EL NEGOCIO INMOBILIARIO).</a:t>
            </a:r>
          </a:p>
          <a:p>
            <a:pPr>
              <a:lnSpc>
                <a:spcPct val="107000"/>
              </a:lnSpc>
              <a:spcAft>
                <a:spcPts val="800"/>
              </a:spcAft>
            </a:pPr>
            <a:endParaRPr lang="es-AR" sz="1800" dirty="0">
              <a:effectLst/>
              <a:ea typeface="Calibri" panose="020F0502020204030204" pitchFamily="34" charset="0"/>
              <a:cs typeface="Times New Roman" panose="02020603050405020304" pitchFamily="18" charset="0"/>
            </a:endParaRPr>
          </a:p>
          <a:p>
            <a:pPr>
              <a:lnSpc>
                <a:spcPct val="107000"/>
              </a:lnSpc>
              <a:spcAft>
                <a:spcPts val="800"/>
              </a:spcAft>
            </a:pPr>
            <a:r>
              <a:rPr lang="es-AR" sz="1800" dirty="0">
                <a:effectLst/>
                <a:ea typeface="Calibri" panose="020F0502020204030204" pitchFamily="34" charset="0"/>
                <a:cs typeface="Times New Roman" panose="02020603050405020304" pitchFamily="18" charset="0"/>
              </a:rPr>
              <a:t>El artículo 3 de la Carta Orgánica del BCRA establece: El banco tiene por finalidad promover…la estabilidad monetaria, la estabilidad financiera, el empleo y el desarrollo económico con equidad social. </a:t>
            </a:r>
          </a:p>
          <a:p>
            <a:pPr>
              <a:lnSpc>
                <a:spcPct val="107000"/>
              </a:lnSpc>
              <a:spcAft>
                <a:spcPts val="800"/>
              </a:spcAft>
            </a:pPr>
            <a:endParaRPr lang="es-AR" sz="1800" dirty="0">
              <a:effectLst/>
              <a:ea typeface="Calibri" panose="020F0502020204030204" pitchFamily="34" charset="0"/>
              <a:cs typeface="Times New Roman" panose="02020603050405020304" pitchFamily="18" charset="0"/>
            </a:endParaRPr>
          </a:p>
          <a:p>
            <a:pPr>
              <a:lnSpc>
                <a:spcPct val="107000"/>
              </a:lnSpc>
              <a:spcAft>
                <a:spcPts val="800"/>
              </a:spcAft>
            </a:pPr>
            <a:r>
              <a:rPr lang="es-AR" sz="1800" dirty="0">
                <a:effectLst/>
                <a:ea typeface="Calibri" panose="020F0502020204030204" pitchFamily="34" charset="0"/>
                <a:cs typeface="Times New Roman" panose="02020603050405020304" pitchFamily="18" charset="0"/>
              </a:rPr>
              <a:t>Se está avalando un sobreendeudamiento de los hipotecados, cuando pierdan su vivienda luego de un remate aún les quedará deuda. No hay ningún país del mundo que tenga un sistema que implica intereses y actualización que se han tornado usureros, que actualice doblemente capital e intereses. En definitiva, el Estado Argentino es el único que ha promovido y pretende seguir promoviendo la esclavitud y servidumbre financiera de los hipotecados.</a:t>
            </a:r>
          </a:p>
        </p:txBody>
      </p:sp>
    </p:spTree>
    <p:extLst>
      <p:ext uri="{BB962C8B-B14F-4D97-AF65-F5344CB8AC3E}">
        <p14:creationId xmlns:p14="http://schemas.microsoft.com/office/powerpoint/2010/main" val="840783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71188AF-1B8F-40DD-90B1-DC0F52BA46BA}"/>
              </a:ext>
            </a:extLst>
          </p:cNvPr>
          <p:cNvSpPr>
            <a:spLocks noGrp="1"/>
          </p:cNvSpPr>
          <p:nvPr>
            <p:ph type="title"/>
          </p:nvPr>
        </p:nvSpPr>
        <p:spPr>
          <a:xfrm>
            <a:off x="537791" y="0"/>
            <a:ext cx="10515600" cy="1325563"/>
          </a:xfrm>
        </p:spPr>
        <p:txBody>
          <a:bodyPr lIns="0" rtlCol="0"/>
          <a:lstStyle/>
          <a:p>
            <a:r>
              <a:rPr lang="es-AR" sz="2400" b="1" dirty="0">
                <a:effectLst/>
                <a:ea typeface="Calibri" panose="020F0502020204030204" pitchFamily="34" charset="0"/>
                <a:cs typeface="Times New Roman" panose="02020603050405020304" pitchFamily="18" charset="0"/>
              </a:rPr>
              <a:t>IMPREVISIÓN Y TEORÍA DEL ESFUERZO COMPARTIDO</a:t>
            </a:r>
            <a:br>
              <a:rPr lang="es-AR" sz="18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75" name="Marcador de texto 74">
            <a:extLst>
              <a:ext uri="{FF2B5EF4-FFF2-40B4-BE49-F238E27FC236}">
                <a16:creationId xmlns:a16="http://schemas.microsoft.com/office/drawing/2014/main" id="{5425916A-A2C0-45C3-9A48-E48DEB97F631}"/>
              </a:ext>
            </a:extLst>
          </p:cNvPr>
          <p:cNvSpPr>
            <a:spLocks noGrp="1"/>
          </p:cNvSpPr>
          <p:nvPr>
            <p:ph type="body" sz="quarter" idx="16"/>
          </p:nvPr>
        </p:nvSpPr>
        <p:spPr>
          <a:xfrm>
            <a:off x="372538" y="899755"/>
            <a:ext cx="11116417" cy="5359537"/>
          </a:xfrm>
        </p:spPr>
        <p:txBody>
          <a:bodyPr rtlCol="0"/>
          <a:lstStyle/>
          <a:p>
            <a:pPr indent="1255713">
              <a:lnSpc>
                <a:spcPct val="150000"/>
              </a:lnSpc>
            </a:pPr>
            <a:r>
              <a:rPr lang="es-AR" sz="1500" dirty="0">
                <a:effectLst/>
                <a:ea typeface="Calibri" panose="020F0502020204030204" pitchFamily="34" charset="0"/>
                <a:cs typeface="Times New Roman" panose="02020603050405020304" pitchFamily="18" charset="0"/>
              </a:rPr>
              <a:t>El art. 1091 del Cód. </a:t>
            </a:r>
            <a:r>
              <a:rPr lang="es-AR" sz="1500" dirty="0" err="1">
                <a:effectLst/>
                <a:ea typeface="Calibri" panose="020F0502020204030204" pitchFamily="34" charset="0"/>
                <a:cs typeface="Times New Roman" panose="02020603050405020304" pitchFamily="18" charset="0"/>
              </a:rPr>
              <a:t>Civ</a:t>
            </a:r>
            <a:r>
              <a:rPr lang="es-AR" sz="1500" dirty="0">
                <a:effectLst/>
                <a:ea typeface="Calibri" panose="020F0502020204030204" pitchFamily="34" charset="0"/>
                <a:cs typeface="Times New Roman" panose="02020603050405020304" pitchFamily="18" charset="0"/>
              </a:rPr>
              <a:t>. y </a:t>
            </a:r>
            <a:r>
              <a:rPr lang="es-AR" sz="1500" dirty="0" err="1">
                <a:effectLst/>
                <a:ea typeface="Calibri" panose="020F0502020204030204" pitchFamily="34" charset="0"/>
                <a:cs typeface="Times New Roman" panose="02020603050405020304" pitchFamily="18" charset="0"/>
              </a:rPr>
              <a:t>Com</a:t>
            </a:r>
            <a:r>
              <a:rPr lang="es-AR" sz="1500" dirty="0">
                <a:effectLst/>
                <a:ea typeface="Calibri" panose="020F0502020204030204" pitchFamily="34" charset="0"/>
                <a:cs typeface="Times New Roman" panose="02020603050405020304" pitchFamily="18" charset="0"/>
              </a:rPr>
              <a:t> titulado "Imprevisión", establece que "si en un contrato conmutativo de ejecución diferida o permanente, la prestación a cargo de una de las partes se torna excesivamente onerosa, por una alteración extraordinaria de las circunstancias existentes al tiempo de su celebración, sobrevenida por causas ajenas a las partes y al riesgo asumido por la que es afectada, esta tiene derecho a plantear extrajudicialmente, o pedir ante un juez, por acción o como excepción, la resolución total o parcial del contrato, o su adecuación. Igual regla se aplica al tercero a quien le han sido conferidos derechos, o asignadas obligaciones, resultantes del contrato; y al contrato aleatorio si la prestación se torna excesivamente onerosa por causas extrañas a su alea propia".-</a:t>
            </a:r>
          </a:p>
          <a:p>
            <a:pPr indent="1260475">
              <a:lnSpc>
                <a:spcPct val="150000"/>
              </a:lnSpc>
              <a:spcAft>
                <a:spcPts val="800"/>
              </a:spcAft>
            </a:pPr>
            <a:r>
              <a:rPr lang="es-AR" sz="1500" dirty="0">
                <a:effectLst/>
                <a:ea typeface="Calibri" panose="020F0502020204030204" pitchFamily="34" charset="0"/>
                <a:cs typeface="Times New Roman" panose="02020603050405020304" pitchFamily="18" charset="0"/>
              </a:rPr>
              <a:t>Es importante destacar y tener en cuenta la proyección que el Banco Central realizaba sobre estos créditos en el año 2017, en efecto, en la web oficial informaba:</a:t>
            </a:r>
            <a:r>
              <a:rPr lang="es-AR" sz="1500" dirty="0">
                <a:solidFill>
                  <a:srgbClr val="000000"/>
                </a:solidFill>
                <a:effectLst/>
                <a:ea typeface="Calibri" panose="020F0502020204030204" pitchFamily="34" charset="0"/>
                <a:cs typeface="Times New Roman" panose="02020603050405020304" pitchFamily="18" charset="0"/>
              </a:rPr>
              <a:t> “…</a:t>
            </a:r>
            <a:r>
              <a:rPr lang="es-AR" sz="1500" dirty="0">
                <a:effectLst/>
                <a:ea typeface="Calibri" panose="020F0502020204030204" pitchFamily="34" charset="0"/>
                <a:cs typeface="Times New Roman" panose="02020603050405020304" pitchFamily="18" charset="0"/>
              </a:rPr>
              <a:t>los nuevos préstamos con UVA, además de ampliar la capacidad de endeudamiento a los hogares, les permiten aprovechar mejor las posibilidades que otorga un alargamiento de plazos. De manera complementaria, otros elementos deberían incorporarse a la hora de analizar la conveniencia de sacar un crédito hipotecario. Entre ellos, la evolución del salario real y la marcha del precio de los alquileres, representando este último el costo de oportunidad de endeudarse. </a:t>
            </a:r>
            <a:r>
              <a:rPr lang="es-AR" sz="1500" b="1" dirty="0">
                <a:effectLst/>
                <a:ea typeface="Calibri" panose="020F0502020204030204" pitchFamily="34" charset="0"/>
                <a:cs typeface="Times New Roman" panose="02020603050405020304" pitchFamily="18" charset="0"/>
              </a:rPr>
              <a:t>Francisco J. </a:t>
            </a:r>
            <a:r>
              <a:rPr lang="es-AR" sz="1500" b="1" dirty="0" err="1">
                <a:effectLst/>
                <a:ea typeface="Calibri" panose="020F0502020204030204" pitchFamily="34" charset="0"/>
                <a:cs typeface="Times New Roman" panose="02020603050405020304" pitchFamily="18" charset="0"/>
              </a:rPr>
              <a:t>Dabusti</a:t>
            </a:r>
            <a:r>
              <a:rPr lang="es-AR" sz="1500" dirty="0">
                <a:effectLst/>
                <a:ea typeface="Calibri" panose="020F0502020204030204" pitchFamily="34" charset="0"/>
                <a:cs typeface="Times New Roman" panose="02020603050405020304" pitchFamily="18" charset="0"/>
              </a:rPr>
              <a:t>”</a:t>
            </a:r>
          </a:p>
          <a:p>
            <a:pPr indent="1260475">
              <a:lnSpc>
                <a:spcPct val="150000"/>
              </a:lnSpc>
              <a:spcAft>
                <a:spcPts val="800"/>
              </a:spcAft>
            </a:pPr>
            <a:r>
              <a:rPr lang="es-AR" sz="1500" dirty="0">
                <a:effectLst/>
                <a:ea typeface="Calibri" panose="020F0502020204030204" pitchFamily="34" charset="0"/>
                <a:cs typeface="Times New Roman" panose="02020603050405020304" pitchFamily="18" charset="0"/>
              </a:rPr>
              <a:t>La problemática del sobreendeudamiento de los consumidores constituye un tema presente en la agenda global, existiendo valiosos aportes doctrinarios a nivel nacional, como también a nivel comparado en donde se registran incluso avances legislativos.</a:t>
            </a:r>
          </a:p>
          <a:p>
            <a:r>
              <a:rPr lang="es-AR" sz="1800" dirty="0">
                <a:effectLst/>
                <a:latin typeface="Tahoma" panose="020B0604030504040204" pitchFamily="34" charset="0"/>
                <a:ea typeface="Calibri" panose="020F0502020204030204" pitchFamily="34" charset="0"/>
                <a:cs typeface="Times New Roman" panose="02020603050405020304" pitchFamily="18" charset="0"/>
              </a:rPr>
              <a:t>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r>
              <a:rPr lang="es-AR" sz="1800" dirty="0">
                <a:effectLst/>
                <a:latin typeface="Tahoma" panose="020B0604030504040204" pitchFamily="34" charset="0"/>
                <a:ea typeface="Calibri" panose="020F0502020204030204" pitchFamily="34" charset="0"/>
                <a:cs typeface="Times New Roman" panose="02020603050405020304" pitchFamily="18" charset="0"/>
              </a:rPr>
              <a:t>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dirty="0">
              <a:effectLst/>
              <a:ea typeface="Calibri" panose="020F0502020204030204" pitchFamily="34" charset="0"/>
              <a:cs typeface="Times New Roman" panose="02020603050405020304" pitchFamily="18" charset="0"/>
            </a:endParaRPr>
          </a:p>
          <a:p>
            <a:pPr rtl="0"/>
            <a:endParaRPr lang="es-ES" sz="2000" dirty="0"/>
          </a:p>
        </p:txBody>
      </p:sp>
      <p:sp>
        <p:nvSpPr>
          <p:cNvPr id="5" name="Marcador de número de diapositiva 4">
            <a:extLst>
              <a:ext uri="{FF2B5EF4-FFF2-40B4-BE49-F238E27FC236}">
                <a16:creationId xmlns:a16="http://schemas.microsoft.com/office/drawing/2014/main" id="{7088B044-C125-4F21-B6E1-ECBEB9762151}"/>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s-ES" smtClean="0"/>
              <a:pPr rtl="0"/>
              <a:t>9</a:t>
            </a:fld>
            <a:endParaRPr lang="es-ES" dirty="0"/>
          </a:p>
        </p:txBody>
      </p:sp>
      <p:cxnSp>
        <p:nvCxnSpPr>
          <p:cNvPr id="10" name="Conector recto 9">
            <a:extLst>
              <a:ext uri="{FF2B5EF4-FFF2-40B4-BE49-F238E27FC236}">
                <a16:creationId xmlns:a16="http://schemas.microsoft.com/office/drawing/2014/main" id="{B98F823A-E7BB-4668-930B-C119B7771E74}"/>
              </a:ext>
              <a:ext uri="{C183D7F6-B498-43B3-948B-1728B52AA6E4}">
                <adec:decorative xmlns:adec="http://schemas.microsoft.com/office/drawing/2017/decorative" val="1"/>
              </a:ext>
            </a:extLst>
          </p:cNvPr>
          <p:cNvCxnSpPr>
            <a:cxnSpLocks/>
          </p:cNvCxnSpPr>
          <p:nvPr/>
        </p:nvCxnSpPr>
        <p:spPr>
          <a:xfrm>
            <a:off x="10178143" y="0"/>
            <a:ext cx="2013857" cy="141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173C4F3-0B20-4720-9910-82CE4DCE4DBF}"/>
              </a:ext>
              <a:ext uri="{C183D7F6-B498-43B3-948B-1728B52AA6E4}">
                <adec:decorative xmlns:adec="http://schemas.microsoft.com/office/drawing/2017/decorative" val="1"/>
              </a:ext>
            </a:extLst>
          </p:cNvPr>
          <p:cNvCxnSpPr>
            <a:cxnSpLocks/>
          </p:cNvCxnSpPr>
          <p:nvPr/>
        </p:nvCxnSpPr>
        <p:spPr>
          <a:xfrm>
            <a:off x="8752114" y="0"/>
            <a:ext cx="3439886" cy="576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871986"/>
      </p:ext>
    </p:extLst>
  </p:cSld>
  <p:clrMapOvr>
    <a:masterClrMapping/>
  </p:clrMapOvr>
</p:sld>
</file>

<file path=ppt/theme/theme1.xml><?xml version="1.0" encoding="utf-8"?>
<a:theme xmlns:a="http://schemas.openxmlformats.org/drawingml/2006/main" name="Una sola línea">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9044_TF56180624_Win32" id="{CCF276C0-2FDF-463F-B45D-4EDBA039C896}" vid="{7446774B-3392-4AFF-ADF4-7FE1E36E528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97B18F-50BC-4F30-8373-93489E845F83}">
  <ds:schemaRefs>
    <ds:schemaRef ds:uri="http://schemas.microsoft.com/office/2006/documentManagement/types"/>
    <ds:schemaRef ds:uri="http://purl.org/dc/elements/1.1/"/>
    <ds:schemaRef ds:uri="http://schemas.microsoft.com/sharepoint/v3"/>
    <ds:schemaRef ds:uri="http://purl.org/dc/terms/"/>
    <ds:schemaRef ds:uri="http://schemas.microsoft.com/office/infopath/2007/PartnerControls"/>
    <ds:schemaRef ds:uri="71af3243-3dd4-4a8d-8c0d-dd76da1f02a5"/>
    <ds:schemaRef ds:uri="http://schemas.openxmlformats.org/package/2006/metadata/core-properties"/>
    <ds:schemaRef ds:uri="230e9df3-be65-4c73-a93b-d1236ebd677e"/>
    <ds:schemaRef ds:uri="http://purl.org/dc/dcmitype/"/>
    <ds:schemaRef ds:uri="16c05727-aa75-4e4a-9b5f-8a80a116589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4CF2EF3-001F-4BE9-81B3-86ECBBF94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BC90D6-94CF-42F7-AAC4-9CF6824C54D5}">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Presentación de ventas minimalista tenue</Template>
  <TotalTime>443</TotalTime>
  <Words>1711</Words>
  <Application>Microsoft Office PowerPoint</Application>
  <PresentationFormat>Panorámica</PresentationFormat>
  <Paragraphs>89</Paragraphs>
  <Slides>17</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Microsoft JhengHei UI</vt:lpstr>
      <vt:lpstr>Arial</vt:lpstr>
      <vt:lpstr>Calibri</vt:lpstr>
      <vt:lpstr>Tahoma</vt:lpstr>
      <vt:lpstr>Tenorite</vt:lpstr>
      <vt:lpstr>Times New Roman</vt:lpstr>
      <vt:lpstr>Una sola línea</vt:lpstr>
      <vt:lpstr>Créditos uva</vt:lpstr>
      <vt:lpstr>FUNCIONAMIENTO DE LOS CRÉDITOS SUJETOS A ACTUALIZACIÓN MEDIANTE EL SISTEMA UVA </vt:lpstr>
      <vt:lpstr>LA OBLIGACIÓN DE VALOR </vt:lpstr>
      <vt:lpstr>HIPOTECA  </vt:lpstr>
      <vt:lpstr>Presentación de PowerPoint</vt:lpstr>
      <vt:lpstr>  La ley estableció las siguientes particularidades: </vt:lpstr>
      <vt:lpstr>Los objetivos de la ley 27271 fueron:  </vt:lpstr>
      <vt:lpstr>ALGUNAS CONCLUSIONES  </vt:lpstr>
      <vt:lpstr>IMPREVISIÓN Y TEORÍA DEL ESFUERZO COMPARTIDO </vt:lpstr>
      <vt:lpstr>JURISPRUDENCIA: fallo “Azulay” </vt:lpstr>
      <vt:lpstr>“POMPHILE”</vt:lpstr>
      <vt:lpstr>ANÁLISIS DE LAS TASAS DE INTERÉS QUE SE APLICAN A LOS CRÉDITOS.  DRA. LUZ D´ANGELO </vt:lpstr>
      <vt:lpstr>evolución UVA en el tiempo </vt:lpstr>
      <vt:lpstr>Evolución uvi</vt:lpstr>
      <vt:lpstr>Evolución cvs (coeficiente de variación salarial)</vt:lpstr>
      <vt:lpstr>evolución metro cuadrado de construcción</vt:lpstr>
      <vt:lpstr>MUCHAS GRACIAS  MARIELA GONZÁLEZ LUZ DÁNGELO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Créditos uva</dc:title>
  <dc:creator>Casa</dc:creator>
  <cp:lastModifiedBy>Usuario</cp:lastModifiedBy>
  <cp:revision>7</cp:revision>
  <dcterms:created xsi:type="dcterms:W3CDTF">2022-06-27T14:30:20Z</dcterms:created>
  <dcterms:modified xsi:type="dcterms:W3CDTF">2022-06-30T13:51:48Z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