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0" r:id="rId4"/>
    <p:sldId id="264" r:id="rId5"/>
    <p:sldId id="263" r:id="rId6"/>
    <p:sldId id="262" r:id="rId7"/>
    <p:sldId id="265" r:id="rId8"/>
    <p:sldId id="266" r:id="rId9"/>
    <p:sldId id="270" r:id="rId10"/>
    <p:sldId id="269" r:id="rId11"/>
    <p:sldId id="268" r:id="rId1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7C5CF8D-2DE5-478A-A616-93C22F27E7CB}" type="datetimeFigureOut">
              <a:rPr lang="es-AR" smtClean="0"/>
              <a:t>02/05/2023</a:t>
            </a:fld>
            <a:endParaRPr lang="es-AR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B68464-31C8-4548-8AF1-25B15D218CB3}" type="slidenum">
              <a:rPr lang="es-AR" smtClean="0"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CF8D-2DE5-478A-A616-93C22F27E7CB}" type="datetimeFigureOut">
              <a:rPr lang="es-AR" smtClean="0"/>
              <a:t>02/05/2023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8464-31C8-4548-8AF1-25B15D218CB3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7C5CF8D-2DE5-478A-A616-93C22F27E7CB}" type="datetimeFigureOut">
              <a:rPr lang="es-AR" smtClean="0"/>
              <a:t>02/05/2023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AR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8B68464-31C8-4548-8AF1-25B15D218CB3}" type="slidenum">
              <a:rPr lang="es-AR" smtClean="0"/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CF8D-2DE5-478A-A616-93C22F27E7CB}" type="datetimeFigureOut">
              <a:rPr lang="es-AR" smtClean="0"/>
              <a:t>02/05/2023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8B68464-31C8-4548-8AF1-25B15D218CB3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CF8D-2DE5-478A-A616-93C22F27E7CB}" type="datetimeFigureOut">
              <a:rPr lang="es-AR" smtClean="0"/>
              <a:t>02/05/2023</a:t>
            </a:fld>
            <a:endParaRPr lang="es-AR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8B68464-31C8-4548-8AF1-25B15D218CB3}" type="slidenum">
              <a:rPr lang="es-AR" smtClean="0"/>
              <a:t>‹Nº›</a:t>
            </a:fld>
            <a:endParaRPr lang="es-AR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7C5CF8D-2DE5-478A-A616-93C22F27E7CB}" type="datetimeFigureOut">
              <a:rPr lang="es-AR" smtClean="0"/>
              <a:t>02/05/2023</a:t>
            </a:fld>
            <a:endParaRPr lang="es-AR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8B68464-31C8-4548-8AF1-25B15D218CB3}" type="slidenum">
              <a:rPr lang="es-AR" smtClean="0"/>
              <a:t>‹Nº›</a:t>
            </a:fld>
            <a:endParaRPr lang="es-AR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7C5CF8D-2DE5-478A-A616-93C22F27E7CB}" type="datetimeFigureOut">
              <a:rPr lang="es-AR" smtClean="0"/>
              <a:t>02/05/2023</a:t>
            </a:fld>
            <a:endParaRPr lang="es-AR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8B68464-31C8-4548-8AF1-25B15D218CB3}" type="slidenum">
              <a:rPr lang="es-AR" smtClean="0"/>
              <a:t>‹Nº›</a:t>
            </a:fld>
            <a:endParaRPr lang="es-AR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AR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CF8D-2DE5-478A-A616-93C22F27E7CB}" type="datetimeFigureOut">
              <a:rPr lang="es-AR" smtClean="0"/>
              <a:t>02/05/2023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8B68464-31C8-4548-8AF1-25B15D218CB3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CF8D-2DE5-478A-A616-93C22F27E7CB}" type="datetimeFigureOut">
              <a:rPr lang="es-AR" smtClean="0"/>
              <a:t>02/05/2023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B68464-31C8-4548-8AF1-25B15D218CB3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CF8D-2DE5-478A-A616-93C22F27E7CB}" type="datetimeFigureOut">
              <a:rPr lang="es-AR" smtClean="0"/>
              <a:t>02/05/2023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8B68464-31C8-4548-8AF1-25B15D218CB3}" type="slidenum">
              <a:rPr lang="es-AR" smtClean="0"/>
              <a:t>‹Nº›</a:t>
            </a:fld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7C5CF8D-2DE5-478A-A616-93C22F27E7CB}" type="datetimeFigureOut">
              <a:rPr lang="es-AR" smtClean="0"/>
              <a:t>02/05/2023</a:t>
            </a:fld>
            <a:endParaRPr lang="es-AR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8B68464-31C8-4548-8AF1-25B15D218CB3}" type="slidenum">
              <a:rPr lang="es-AR" smtClean="0"/>
              <a:t>‹Nº›</a:t>
            </a:fld>
            <a:endParaRPr lang="es-AR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7C5CF8D-2DE5-478A-A616-93C22F27E7CB}" type="datetimeFigureOut">
              <a:rPr lang="es-AR" smtClean="0"/>
              <a:t>02/05/2023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8B68464-31C8-4548-8AF1-25B15D218CB3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servicios.infoleg.gob.ar/infolegInternet/verNorma.do;jsessionid=EEDA8F0E2C4083418A1ED98CCAA1C572?id=34395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28596" y="0"/>
            <a:ext cx="6786610" cy="2643182"/>
          </a:xfrm>
        </p:spPr>
        <p:txBody>
          <a:bodyPr>
            <a:normAutofit fontScale="90000"/>
          </a:bodyPr>
          <a:lstStyle/>
          <a:p>
            <a:r>
              <a:rPr lang="es-AR" b="1" dirty="0" smtClean="0"/>
              <a:t>Actualidad de la responsabilidad del estado por actividad </a:t>
            </a:r>
            <a:r>
              <a:rPr lang="es-AR" b="1" dirty="0" smtClean="0"/>
              <a:t>legislativa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AR" sz="2500" b="1" dirty="0" smtClean="0"/>
              <a:t>ANDREA LARA </a:t>
            </a:r>
            <a:endParaRPr lang="es-AR" sz="2500" b="1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641672" y="4000504"/>
            <a:ext cx="836645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Tw Cen MT Condensed Extra Bold" pitchFamily="34" charset="0"/>
                <a:cs typeface="Aharoni" pitchFamily="2" charset="-79"/>
              </a:rPr>
              <a:t>Un vistazo sobre la actualidad legislativa comparada.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Tw Cen MT Condensed Extra Bold" pitchFamily="34" charset="0"/>
                <a:cs typeface="Aharoni" pitchFamily="2" charset="-79"/>
              </a:rPr>
              <a:t>La jurisprudencia en nuestro país y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Tw Cen MT Condensed Extra Bold" pitchFamily="34" charset="0"/>
                <a:cs typeface="Aharoni" pitchFamily="2" charset="-79"/>
              </a:rPr>
              <a:t>los efectos internacionales de la actividad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Tw Cen MT Condensed Extra Bold" pitchFamily="34" charset="0"/>
                <a:cs typeface="Aharoni" pitchFamily="2" charset="-79"/>
              </a:rPr>
              <a:t>legislativa del estado analizada a partir de casos recientes</a:t>
            </a:r>
            <a:r>
              <a:rPr kumimoji="0" lang="es-ES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</a:schemeClr>
                </a:solidFill>
                <a:effectLst/>
                <a:latin typeface="Tw Cen MT Condensed Extra Bold" pitchFamily="34" charset="0"/>
                <a:cs typeface="Aharoni" pitchFamily="2" charset="-79"/>
              </a:rPr>
              <a:t>.</a:t>
            </a:r>
            <a:endParaRPr kumimoji="0" lang="es-ES" sz="2800" b="0" i="0" u="none" strike="noStrike" cap="none" normalizeH="0" baseline="0" dirty="0" smtClean="0">
              <a:ln>
                <a:noFill/>
              </a:ln>
              <a:solidFill>
                <a:schemeClr val="tx1">
                  <a:lumMod val="85000"/>
                </a:schemeClr>
              </a:solidFill>
              <a:effectLst/>
              <a:latin typeface="Tw Cen MT Condensed Extra Bold" pitchFamily="34" charset="0"/>
              <a:cs typeface="Aharoni" pitchFamily="2" charset="-79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w Cen MT Condensed Extra Bold" pitchFamily="34" charset="0"/>
                <a:cs typeface="Aharoni" pitchFamily="2" charset="-79"/>
              </a:rPr>
              <a:t> </a:t>
            </a:r>
            <a:endParaRPr kumimoji="0" lang="es-E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w Cen MT Condensed Extra Bold" pitchFamily="34" charset="0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0" y="214290"/>
            <a:ext cx="9144000" cy="5429288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dirty="0" smtClean="0"/>
              <a:t/>
            </a:r>
            <a:br>
              <a:rPr lang="es-AR" b="1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sz="4900" b="1" dirty="0" err="1" smtClean="0"/>
              <a:t>ix</a:t>
            </a:r>
            <a:r>
              <a:rPr lang="es-AR" sz="4900" b="1" dirty="0" smtClean="0"/>
              <a:t>.-</a:t>
            </a:r>
            <a:r>
              <a:rPr lang="es-ES" sz="4900" b="1" dirty="0" smtClean="0"/>
              <a:t> Proyecciones internacionales</a:t>
            </a:r>
            <a:r>
              <a:rPr lang="es-ES" sz="4900" dirty="0" smtClean="0"/>
              <a:t/>
            </a:r>
            <a:br>
              <a:rPr lang="es-ES" sz="4900" dirty="0" smtClean="0"/>
            </a:br>
            <a:r>
              <a:rPr lang="es-AR" sz="4900" b="1" dirty="0" smtClean="0"/>
              <a:t>de </a:t>
            </a:r>
            <a:r>
              <a:rPr lang="es-AR" sz="4900" b="1" dirty="0" smtClean="0"/>
              <a:t>la actividad legislativa del estado</a:t>
            </a:r>
            <a:br>
              <a:rPr lang="es-AR" sz="4900" b="1" dirty="0" smtClean="0"/>
            </a:br>
            <a:r>
              <a:rPr lang="es-ES" sz="4900" b="1" dirty="0" smtClean="0"/>
              <a:t>que </a:t>
            </a:r>
            <a:r>
              <a:rPr lang="es-ES" sz="4900" b="1" dirty="0" smtClean="0"/>
              <a:t>ocasiona daños</a:t>
            </a:r>
            <a:r>
              <a:rPr lang="es-ES" sz="4900" b="1" dirty="0" smtClean="0"/>
              <a:t>.</a:t>
            </a:r>
            <a:r>
              <a:rPr lang="es-AR" sz="4900" b="1" dirty="0" smtClean="0"/>
              <a:t/>
            </a:r>
            <a:br>
              <a:rPr lang="es-AR" sz="4900" b="1" dirty="0" smtClean="0"/>
            </a:br>
            <a:r>
              <a:rPr lang="es-AR" b="1" dirty="0" smtClean="0"/>
              <a:t/>
            </a:r>
            <a:br>
              <a:rPr lang="es-AR" b="1" dirty="0" smtClean="0"/>
            </a:br>
            <a:r>
              <a:rPr lang="es-AR" dirty="0" smtClean="0"/>
              <a:t/>
            </a:r>
            <a:br>
              <a:rPr lang="es-AR" dirty="0" smtClean="0"/>
            </a:br>
            <a:endParaRPr lang="es-AR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endParaRPr lang="es-AR" dirty="0" smtClean="0"/>
          </a:p>
          <a:p>
            <a:r>
              <a:rPr lang="es-AR" sz="4500" b="1" dirty="0" smtClean="0"/>
              <a:t>ANDREA </a:t>
            </a:r>
            <a:r>
              <a:rPr lang="es-AR" sz="4500" b="1" dirty="0" smtClean="0"/>
              <a:t>LARA 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285720" y="500042"/>
            <a:ext cx="8553480" cy="5286412"/>
          </a:xfrm>
        </p:spPr>
        <p:txBody>
          <a:bodyPr>
            <a:normAutofit/>
          </a:bodyPr>
          <a:lstStyle/>
          <a:p>
            <a:pPr algn="just"/>
            <a:r>
              <a:rPr lang="es-AR" b="1" dirty="0" smtClean="0"/>
              <a:t>x.-Anexos.</a:t>
            </a:r>
            <a:r>
              <a:rPr lang="es-AR" sz="2700" dirty="0" smtClean="0"/>
              <a:t/>
            </a:r>
            <a:br>
              <a:rPr lang="es-AR" sz="2700" dirty="0" smtClean="0"/>
            </a:br>
            <a:r>
              <a:rPr lang="es-AR" sz="2200" dirty="0" smtClean="0"/>
              <a:t>a</a:t>
            </a:r>
            <a:r>
              <a:rPr lang="es-AR" sz="2200" b="1" dirty="0" smtClean="0"/>
              <a:t>.-</a:t>
            </a:r>
            <a:r>
              <a:rPr lang="es-ES" sz="2200" b="1" dirty="0" smtClean="0"/>
              <a:t> Fallo “</a:t>
            </a:r>
            <a:r>
              <a:rPr lang="es-ES" sz="2200" b="1" dirty="0" err="1" smtClean="0"/>
              <a:t>Ortolani</a:t>
            </a:r>
            <a:r>
              <a:rPr lang="es-ES" sz="2200" b="1" dirty="0" smtClean="0"/>
              <a:t>”, Cámara Nacional de Apelaciones en lo Contencioso Administrativo Federal - Sala V. 2014.</a:t>
            </a:r>
            <a:br>
              <a:rPr lang="es-ES" sz="2200" b="1" dirty="0" smtClean="0"/>
            </a:br>
            <a:r>
              <a:rPr lang="es-ES" sz="2200" b="1" dirty="0" smtClean="0"/>
              <a:t/>
            </a:r>
            <a:br>
              <a:rPr lang="es-ES" sz="2200" b="1" dirty="0" smtClean="0"/>
            </a:br>
            <a:r>
              <a:rPr lang="es-ES" sz="2200" b="1" dirty="0" smtClean="0"/>
              <a:t>b.-</a:t>
            </a:r>
            <a:r>
              <a:rPr lang="vi-VN" sz="2200" b="1" dirty="0" smtClean="0"/>
              <a:t>.</a:t>
            </a:r>
            <a:r>
              <a:rPr lang="vi-VN" sz="2200" b="1" dirty="0" smtClean="0"/>
              <a:t> </a:t>
            </a:r>
            <a:r>
              <a:rPr lang="es-AR" sz="2200" b="1" dirty="0" err="1" smtClean="0"/>
              <a:t>Petersen</a:t>
            </a:r>
            <a:r>
              <a:rPr lang="es-AR" sz="2200" b="1" dirty="0" smtClean="0"/>
              <a:t> energía inversora </a:t>
            </a:r>
            <a:r>
              <a:rPr lang="es-AR" sz="2200" b="1" dirty="0" err="1" smtClean="0"/>
              <a:t>s.a.u</a:t>
            </a:r>
            <a:r>
              <a:rPr lang="vi-VN" sz="2200" b="1" dirty="0" smtClean="0"/>
              <a:t>,</a:t>
            </a:r>
            <a:r>
              <a:rPr lang="es-AR" sz="2200" b="1" dirty="0" smtClean="0"/>
              <a:t> and </a:t>
            </a:r>
            <a:r>
              <a:rPr lang="es-AR" sz="2200" b="1" dirty="0" err="1" smtClean="0"/>
              <a:t>petersen</a:t>
            </a:r>
            <a:r>
              <a:rPr lang="es-AR" sz="2200" b="1" dirty="0" smtClean="0"/>
              <a:t> energía</a:t>
            </a:r>
            <a:r>
              <a:rPr lang="vi-VN" sz="2200" b="1" dirty="0" smtClean="0"/>
              <a:t> </a:t>
            </a:r>
            <a:r>
              <a:rPr lang="es-AR" sz="2200" b="1" dirty="0" smtClean="0"/>
              <a:t> c/ república argentina e </a:t>
            </a:r>
            <a:r>
              <a:rPr lang="es-AR" sz="2200" b="1" dirty="0" err="1" smtClean="0"/>
              <a:t>ypf</a:t>
            </a:r>
            <a:r>
              <a:rPr lang="es-AR" sz="2200" b="1" dirty="0" smtClean="0"/>
              <a:t> </a:t>
            </a:r>
            <a:r>
              <a:rPr lang="es-AR" sz="2200" b="1" dirty="0" err="1" smtClean="0"/>
              <a:t>s.a</a:t>
            </a:r>
            <a:r>
              <a:rPr lang="es-AR" sz="2200" dirty="0" smtClean="0"/>
              <a:t/>
            </a:r>
            <a:br>
              <a:rPr lang="es-AR" sz="2200" dirty="0" smtClean="0"/>
            </a:br>
            <a:r>
              <a:rPr lang="en-US" sz="2200" b="1" dirty="0" smtClean="0"/>
              <a:t> CORTE DE DISTRITO  de Nueva York (UNITED STATES DISTRICT COURT SOUTHERN DISTRICT OF NEW YORK.</a:t>
            </a:r>
            <a:r>
              <a:rPr lang="es-AR" sz="2200" b="1" dirty="0" smtClean="0"/>
              <a:t/>
            </a:r>
            <a:br>
              <a:rPr lang="es-AR" sz="2200" b="1" dirty="0" smtClean="0"/>
            </a:br>
            <a:r>
              <a:rPr lang="es-AR" sz="2200" b="1" dirty="0" smtClean="0"/>
              <a:t/>
            </a:r>
            <a:br>
              <a:rPr lang="es-AR" sz="2200" b="1" dirty="0" smtClean="0"/>
            </a:br>
            <a:r>
              <a:rPr lang="es-AR" sz="2200" b="1" dirty="0" smtClean="0"/>
              <a:t>c.- LEY DE VACUNAS DESTINADAS A GENERAR INMUNIDAD ADQUIRIDA CONTRA EL COVID-19, Nº 27573.</a:t>
            </a:r>
            <a:br>
              <a:rPr lang="es-AR" sz="2200" b="1" dirty="0" smtClean="0"/>
            </a:br>
            <a:r>
              <a:rPr lang="es-AR" sz="2200" b="1" dirty="0" smtClean="0">
                <a:hlinkClick r:id="rId2"/>
              </a:rPr>
              <a:t>http://servicios.infoleg.gob.ar/infolegInternet/verNorma.do;jsessionid=EEDA8F0E2C4083418A1ED98CCAA1C572?id=34395</a:t>
            </a:r>
            <a:r>
              <a:rPr lang="es-AR" sz="2200" dirty="0" smtClean="0"/>
              <a:t/>
            </a:r>
            <a:br>
              <a:rPr lang="es-AR" sz="2200" dirty="0" smtClean="0"/>
            </a:br>
            <a:r>
              <a:rPr lang="es-AR" sz="2200" dirty="0" smtClean="0"/>
              <a:t> </a:t>
            </a:r>
            <a:endParaRPr lang="es-AR" sz="2200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endParaRPr lang="es-AR" dirty="0" smtClean="0"/>
          </a:p>
          <a:p>
            <a:r>
              <a:rPr lang="es-AR" sz="4500" b="1" dirty="0" smtClean="0"/>
              <a:t>ANDREA </a:t>
            </a:r>
            <a:r>
              <a:rPr lang="es-AR" sz="4500" b="1" dirty="0" smtClean="0"/>
              <a:t>LARA 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85786" y="1071546"/>
            <a:ext cx="7358114" cy="2428892"/>
          </a:xfrm>
        </p:spPr>
        <p:txBody>
          <a:bodyPr>
            <a:noAutofit/>
          </a:bodyPr>
          <a:lstStyle/>
          <a:p>
            <a:pPr algn="ctr"/>
            <a:r>
              <a:rPr lang="es-ES" b="1" dirty="0" smtClean="0"/>
              <a:t>I.-Origen </a:t>
            </a:r>
            <a:r>
              <a:rPr lang="es-ES" b="1" dirty="0" smtClean="0"/>
              <a:t>y fundamento constitucional.  </a:t>
            </a: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>Antecedentes.</a:t>
            </a:r>
            <a:endParaRPr lang="es-AR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endParaRPr lang="es-AR" dirty="0" smtClean="0"/>
          </a:p>
          <a:p>
            <a:r>
              <a:rPr lang="es-AR" sz="4500" b="1" dirty="0" smtClean="0"/>
              <a:t>ANDREA </a:t>
            </a:r>
            <a:r>
              <a:rPr lang="es-AR" sz="4500" b="1" dirty="0" smtClean="0"/>
              <a:t>LARA 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285720" y="1142984"/>
            <a:ext cx="8553480" cy="2428892"/>
          </a:xfrm>
        </p:spPr>
        <p:txBody>
          <a:bodyPr>
            <a:normAutofit/>
          </a:bodyPr>
          <a:lstStyle/>
          <a:p>
            <a:pPr algn="ctr"/>
            <a:r>
              <a:rPr lang="es-ES" b="1" dirty="0" err="1" smtClean="0"/>
              <a:t>ii</a:t>
            </a:r>
            <a:r>
              <a:rPr lang="es-ES" b="1" dirty="0" smtClean="0"/>
              <a:t>.-Ámbito </a:t>
            </a:r>
            <a:r>
              <a:rPr lang="es-ES" b="1" dirty="0" smtClean="0"/>
              <a:t>de </a:t>
            </a:r>
            <a:r>
              <a:rPr lang="es-ES" b="1" dirty="0" smtClean="0"/>
              <a:t>aplicación.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es-AR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endParaRPr lang="es-AR" dirty="0" smtClean="0"/>
          </a:p>
          <a:p>
            <a:r>
              <a:rPr lang="es-AR" sz="4500" b="1" dirty="0" smtClean="0"/>
              <a:t>ANDREA </a:t>
            </a:r>
            <a:r>
              <a:rPr lang="es-AR" sz="4500" b="1" dirty="0" smtClean="0"/>
              <a:t>LARA 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214282" y="1428736"/>
            <a:ext cx="8553480" cy="3071834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sz="4900" b="1" dirty="0" err="1" smtClean="0"/>
              <a:t>iii</a:t>
            </a:r>
            <a:r>
              <a:rPr lang="es-ES" sz="4900" b="1" dirty="0" smtClean="0"/>
              <a:t>.-</a:t>
            </a:r>
            <a:r>
              <a:rPr lang="es-AR" sz="4900" b="1" dirty="0" smtClean="0"/>
              <a:t>Carácter </a:t>
            </a:r>
            <a:r>
              <a:rPr lang="es-AR" sz="4900" b="1" dirty="0" smtClean="0"/>
              <a:t>excepcional de la responsabilidad por actividad </a:t>
            </a:r>
            <a:r>
              <a:rPr lang="es-AR" sz="4900" b="1" dirty="0" smtClean="0"/>
              <a:t>legislativa.</a:t>
            </a:r>
            <a:r>
              <a:rPr lang="es-AR" b="1" dirty="0" smtClean="0"/>
              <a:t/>
            </a:r>
            <a:br>
              <a:rPr lang="es-AR" b="1" dirty="0" smtClean="0"/>
            </a:br>
            <a:endParaRPr lang="es-AR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endParaRPr lang="es-AR" dirty="0" smtClean="0"/>
          </a:p>
          <a:p>
            <a:r>
              <a:rPr lang="es-AR" sz="4500" b="1" dirty="0" smtClean="0"/>
              <a:t>ANDREA </a:t>
            </a:r>
            <a:r>
              <a:rPr lang="es-AR" sz="4500" b="1" dirty="0" smtClean="0"/>
              <a:t>LARA 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285720" y="785794"/>
            <a:ext cx="8553480" cy="3643338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sz="4900" b="1" dirty="0" err="1" smtClean="0"/>
              <a:t>iv</a:t>
            </a:r>
            <a:r>
              <a:rPr lang="es-ES" sz="4900" b="1" dirty="0" smtClean="0"/>
              <a:t>.-</a:t>
            </a:r>
            <a:r>
              <a:rPr lang="es-AR" sz="4900" b="1" dirty="0" smtClean="0"/>
              <a:t> </a:t>
            </a:r>
            <a:r>
              <a:rPr lang="es-AR" sz="4900" b="1" dirty="0" smtClean="0"/>
              <a:t>Presupuestos de la </a:t>
            </a:r>
            <a:r>
              <a:rPr lang="es-AR" sz="4900" b="1" dirty="0" smtClean="0"/>
              <a:t>responsabilidad </a:t>
            </a:r>
            <a:r>
              <a:rPr lang="es-AR" sz="4900" b="1" dirty="0" smtClean="0"/>
              <a:t>por actividad legislativa.</a:t>
            </a:r>
            <a:r>
              <a:rPr lang="es-AR" sz="4900" dirty="0" smtClean="0"/>
              <a:t/>
            </a:r>
            <a:br>
              <a:rPr lang="es-AR" sz="4900" dirty="0" smtClean="0"/>
            </a:br>
            <a:endParaRPr lang="es-AR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endParaRPr lang="es-AR" dirty="0" smtClean="0"/>
          </a:p>
          <a:p>
            <a:r>
              <a:rPr lang="es-AR" sz="4500" b="1" dirty="0" smtClean="0"/>
              <a:t>ANDREA </a:t>
            </a:r>
            <a:r>
              <a:rPr lang="es-AR" sz="4500" b="1" dirty="0" smtClean="0"/>
              <a:t>LARA 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285720" y="1071546"/>
            <a:ext cx="8553480" cy="2428892"/>
          </a:xfrm>
        </p:spPr>
        <p:txBody>
          <a:bodyPr>
            <a:normAutofit/>
          </a:bodyPr>
          <a:lstStyle/>
          <a:p>
            <a:pPr algn="ctr"/>
            <a:r>
              <a:rPr lang="es-ES" b="1" dirty="0" smtClean="0"/>
              <a:t>v.-</a:t>
            </a:r>
            <a:r>
              <a:rPr lang="es-AR" dirty="0" smtClean="0"/>
              <a:t> </a:t>
            </a:r>
            <a:r>
              <a:rPr lang="es-AR" b="1" dirty="0" smtClean="0"/>
              <a:t>La cuestión del sacrificio especial</a:t>
            </a:r>
            <a:r>
              <a:rPr lang="es-AR" b="1" dirty="0" smtClean="0"/>
              <a:t>.</a:t>
            </a:r>
            <a:r>
              <a:rPr lang="es-ES" dirty="0" smtClean="0"/>
              <a:t/>
            </a:r>
            <a:br>
              <a:rPr lang="es-ES" dirty="0" smtClean="0"/>
            </a:br>
            <a:endParaRPr lang="es-AR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endParaRPr lang="es-AR" dirty="0" smtClean="0"/>
          </a:p>
          <a:p>
            <a:r>
              <a:rPr lang="es-AR" sz="4500" b="1" dirty="0" smtClean="0"/>
              <a:t>ANDREA </a:t>
            </a:r>
            <a:r>
              <a:rPr lang="es-AR" sz="4500" b="1" dirty="0" smtClean="0"/>
              <a:t>LARA 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285720" y="1071546"/>
            <a:ext cx="8553480" cy="2428892"/>
          </a:xfrm>
        </p:spPr>
        <p:txBody>
          <a:bodyPr>
            <a:normAutofit/>
          </a:bodyPr>
          <a:lstStyle/>
          <a:p>
            <a:pPr algn="ctr"/>
            <a:r>
              <a:rPr lang="es-ES" b="1" dirty="0" smtClean="0"/>
              <a:t>Vi.-Alcance </a:t>
            </a:r>
            <a:r>
              <a:rPr lang="es-ES" b="1" dirty="0" smtClean="0"/>
              <a:t>de la </a:t>
            </a:r>
            <a:r>
              <a:rPr lang="es-ES" b="1" dirty="0" smtClean="0"/>
              <a:t>reparación.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es-AR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endParaRPr lang="es-AR" dirty="0" smtClean="0"/>
          </a:p>
          <a:p>
            <a:r>
              <a:rPr lang="es-AR" sz="4500" b="1" dirty="0" smtClean="0"/>
              <a:t>ANDREA </a:t>
            </a:r>
            <a:r>
              <a:rPr lang="es-AR" sz="4500" b="1" dirty="0" smtClean="0"/>
              <a:t>LARA 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285720" y="1071546"/>
            <a:ext cx="8553480" cy="2428892"/>
          </a:xfrm>
        </p:spPr>
        <p:txBody>
          <a:bodyPr>
            <a:normAutofit/>
          </a:bodyPr>
          <a:lstStyle/>
          <a:p>
            <a:pPr algn="ctr"/>
            <a:r>
              <a:rPr lang="es-AR" b="1" dirty="0" err="1" smtClean="0"/>
              <a:t>vii</a:t>
            </a:r>
            <a:r>
              <a:rPr lang="es-AR" b="1" dirty="0" smtClean="0"/>
              <a:t>.-La </a:t>
            </a:r>
            <a:r>
              <a:rPr lang="es-AR" b="1" dirty="0" smtClean="0"/>
              <a:t>cuestión del cambio </a:t>
            </a:r>
            <a:r>
              <a:rPr lang="es-AR" b="1" dirty="0" smtClean="0"/>
              <a:t>normativo.</a:t>
            </a:r>
            <a:r>
              <a:rPr lang="es-AR" dirty="0" smtClean="0"/>
              <a:t/>
            </a:r>
            <a:br>
              <a:rPr lang="es-AR" dirty="0" smtClean="0"/>
            </a:br>
            <a:endParaRPr lang="es-AR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endParaRPr lang="es-AR" dirty="0" smtClean="0"/>
          </a:p>
          <a:p>
            <a:r>
              <a:rPr lang="es-AR" sz="4500" b="1" dirty="0" smtClean="0"/>
              <a:t>ANDREA </a:t>
            </a:r>
            <a:r>
              <a:rPr lang="es-AR" sz="4500" b="1" dirty="0" smtClean="0"/>
              <a:t>LARA</a:t>
            </a:r>
            <a:r>
              <a:rPr lang="es-AR" sz="4500" dirty="0" smtClean="0"/>
              <a:t> 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285720" y="1071546"/>
            <a:ext cx="8553480" cy="2428892"/>
          </a:xfrm>
        </p:spPr>
        <p:txBody>
          <a:bodyPr>
            <a:normAutofit/>
          </a:bodyPr>
          <a:lstStyle/>
          <a:p>
            <a:pPr algn="ctr"/>
            <a:r>
              <a:rPr lang="es-AR" b="1" dirty="0" err="1" smtClean="0"/>
              <a:t>viii</a:t>
            </a:r>
            <a:r>
              <a:rPr lang="es-AR" b="1" dirty="0" smtClean="0"/>
              <a:t>.- La </a:t>
            </a:r>
            <a:r>
              <a:rPr lang="es-AR" b="1" dirty="0" smtClean="0"/>
              <a:t>cuestión </a:t>
            </a:r>
            <a:r>
              <a:rPr lang="es-AR" b="1" dirty="0" smtClean="0"/>
              <a:t>d</a:t>
            </a:r>
            <a:r>
              <a:rPr lang="es-ES" b="1" dirty="0" smtClean="0"/>
              <a:t>e </a:t>
            </a:r>
            <a:r>
              <a:rPr lang="es-ES" b="1" dirty="0" smtClean="0"/>
              <a:t>la ley </a:t>
            </a:r>
            <a:r>
              <a:rPr lang="es-ES" b="1" dirty="0" smtClean="0"/>
              <a:t>inconstitucional.</a:t>
            </a:r>
            <a:r>
              <a:rPr lang="es-ES" dirty="0" smtClean="0"/>
              <a:t/>
            </a:r>
            <a:br>
              <a:rPr lang="es-ES" dirty="0" smtClean="0"/>
            </a:br>
            <a:endParaRPr lang="es-AR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endParaRPr lang="es-AR" dirty="0" smtClean="0"/>
          </a:p>
          <a:p>
            <a:r>
              <a:rPr lang="es-AR" sz="4500" b="1" dirty="0" smtClean="0"/>
              <a:t>ANDREA </a:t>
            </a:r>
            <a:r>
              <a:rPr lang="es-AR" sz="4500" b="1" dirty="0" smtClean="0"/>
              <a:t>LARA 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Words>105</Words>
  <Application>Microsoft Office PowerPoint</Application>
  <PresentationFormat>Presentación en pantalla (4:3)</PresentationFormat>
  <Paragraphs>37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Intermedio</vt:lpstr>
      <vt:lpstr>Actualidad de la responsabilidad del estado por actividad legislativa</vt:lpstr>
      <vt:lpstr>I.-Origen y fundamento constitucional.   Antecedentes.</vt:lpstr>
      <vt:lpstr>ii.-Ámbito de aplicación.  </vt:lpstr>
      <vt:lpstr>  iii.-Carácter excepcional de la responsabilidad por actividad legislativa. </vt:lpstr>
      <vt:lpstr>    iv.- Presupuestos de la responsabilidad por actividad legislativa. </vt:lpstr>
      <vt:lpstr>v.- La cuestión del sacrificio especial. </vt:lpstr>
      <vt:lpstr>Vi.-Alcance de la reparación.  </vt:lpstr>
      <vt:lpstr>vii.-La cuestión del cambio normativo. </vt:lpstr>
      <vt:lpstr>viii.- La cuestión de la ley inconstitucional. </vt:lpstr>
      <vt:lpstr>           ix.- Proyecciones internacionales de la actividad legislativa del estado que ocasiona daños.   </vt:lpstr>
      <vt:lpstr>x.-Anexos. a.- Fallo “Ortolani”, Cámara Nacional de Apelaciones en lo Contencioso Administrativo Federal - Sala V. 2014.  b.-. Petersen energía inversora s.a.u, and petersen energía  c/ república argentina e ypf s.a  CORTE DE DISTRITO  de Nueva York (UNITED STATES DISTRICT COURT SOUTHERN DISTRICT OF NEW YORK.  c.- LEY DE VACUNAS DESTINADAS A GENERAR INMUNIDAD ADQUIRIDA CONTRA EL COVID-19, Nº 27573. http://servicios.infoleg.gob.ar/infolegInternet/verNorma.do;jsessionid=EEDA8F0E2C4083418A1ED98CCAA1C572?id=34395  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Actualidad de la responsabilidad del estado por actividad legislativa</dc:title>
  <dc:creator>Usuario</dc:creator>
  <cp:lastModifiedBy>Usuario</cp:lastModifiedBy>
  <cp:revision>11</cp:revision>
  <dcterms:created xsi:type="dcterms:W3CDTF">2023-05-03T00:31:34Z</dcterms:created>
  <dcterms:modified xsi:type="dcterms:W3CDTF">2023-05-03T01:25:36Z</dcterms:modified>
</cp:coreProperties>
</file>