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0" r:id="rId1"/>
  </p:sldMasterIdLst>
  <p:sldIdLst>
    <p:sldId id="256" r:id="rId2"/>
    <p:sldId id="259" r:id="rId3"/>
    <p:sldId id="260" r:id="rId4"/>
    <p:sldId id="301" r:id="rId5"/>
    <p:sldId id="261" r:id="rId6"/>
    <p:sldId id="307" r:id="rId7"/>
    <p:sldId id="262" r:id="rId8"/>
    <p:sldId id="284" r:id="rId9"/>
    <p:sldId id="263" r:id="rId10"/>
    <p:sldId id="293" r:id="rId11"/>
    <p:sldId id="294" r:id="rId12"/>
    <p:sldId id="285" r:id="rId13"/>
    <p:sldId id="302" r:id="rId14"/>
    <p:sldId id="264" r:id="rId15"/>
    <p:sldId id="295" r:id="rId16"/>
    <p:sldId id="296" r:id="rId17"/>
    <p:sldId id="304" r:id="rId18"/>
    <p:sldId id="265" r:id="rId19"/>
    <p:sldId id="266" r:id="rId20"/>
    <p:sldId id="303" r:id="rId21"/>
    <p:sldId id="268" r:id="rId22"/>
    <p:sldId id="305" r:id="rId23"/>
    <p:sldId id="270" r:id="rId24"/>
    <p:sldId id="272" r:id="rId25"/>
    <p:sldId id="273" r:id="rId26"/>
    <p:sldId id="286" r:id="rId27"/>
    <p:sldId id="275" r:id="rId28"/>
    <p:sldId id="276" r:id="rId29"/>
    <p:sldId id="267" r:id="rId30"/>
    <p:sldId id="306" r:id="rId31"/>
    <p:sldId id="274" r:id="rId32"/>
    <p:sldId id="277" r:id="rId33"/>
    <p:sldId id="278" r:id="rId34"/>
    <p:sldId id="279" r:id="rId35"/>
    <p:sldId id="280" r:id="rId36"/>
    <p:sldId id="298" r:id="rId37"/>
    <p:sldId id="297" r:id="rId38"/>
    <p:sldId id="299" r:id="rId39"/>
    <p:sldId id="281" r:id="rId40"/>
    <p:sldId id="300" r:id="rId41"/>
    <p:sldId id="287" r:id="rId42"/>
    <p:sldId id="282" r:id="rId43"/>
    <p:sldId id="283" r:id="rId44"/>
    <p:sldId id="291" r:id="rId45"/>
    <p:sldId id="292"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51" autoAdjust="0"/>
    <p:restoredTop sz="94660"/>
  </p:normalViewPr>
  <p:slideViewPr>
    <p:cSldViewPr snapToGrid="0">
      <p:cViewPr varScale="1">
        <p:scale>
          <a:sx n="70" d="100"/>
          <a:sy n="70" d="100"/>
        </p:scale>
        <p:origin x="55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AR"/>
        </a:p>
      </c:txPr>
    </c:title>
    <c:autoTitleDeleted val="0"/>
    <c:plotArea>
      <c:layout/>
      <c:pieChart>
        <c:varyColors val="1"/>
        <c:ser>
          <c:idx val="0"/>
          <c:order val="0"/>
          <c:tx>
            <c:strRef>
              <c:f>Hoja1!$B$1</c:f>
              <c:strCache>
                <c:ptCount val="1"/>
                <c:pt idx="0">
                  <c:v>proporción C/I</c:v>
                </c:pt>
              </c:strCache>
            </c:strRef>
          </c:tx>
          <c:dPt>
            <c:idx val="0"/>
            <c:bubble3D val="0"/>
            <c:spPr>
              <a:gradFill rotWithShape="1">
                <a:gsLst>
                  <a:gs pos="0">
                    <a:schemeClr val="accent2">
                      <a:tint val="98000"/>
                      <a:lumMod val="114000"/>
                    </a:schemeClr>
                  </a:gs>
                  <a:gs pos="100000">
                    <a:schemeClr val="accent2">
                      <a:shade val="90000"/>
                      <a:lumMod val="84000"/>
                    </a:schemeClr>
                  </a:gs>
                </a:gsLst>
                <a:lin ang="5400000" scaled="0"/>
              </a:gradFill>
              <a:ln>
                <a:noFill/>
              </a:ln>
              <a:effectLst>
                <a:outerShdw blurRad="38100" dist="25400" dir="5400000" rotWithShape="0">
                  <a:srgbClr val="000000">
                    <a:alpha val="45000"/>
                  </a:srgbClr>
                </a:outerShdw>
              </a:effectLst>
            </c:spPr>
            <c:extLst>
              <c:ext xmlns:c16="http://schemas.microsoft.com/office/drawing/2014/chart" uri="{C3380CC4-5D6E-409C-BE32-E72D297353CC}">
                <c16:uniqueId val="{00000001-7EFF-458C-AE99-EFD9F042CA11}"/>
              </c:ext>
            </c:extLst>
          </c:dPt>
          <c:dPt>
            <c:idx val="1"/>
            <c:bubble3D val="0"/>
            <c:spPr>
              <a:gradFill rotWithShape="1">
                <a:gsLst>
                  <a:gs pos="0">
                    <a:schemeClr val="accent4">
                      <a:tint val="98000"/>
                      <a:lumMod val="114000"/>
                    </a:schemeClr>
                  </a:gs>
                  <a:gs pos="100000">
                    <a:schemeClr val="accent4">
                      <a:shade val="90000"/>
                      <a:lumMod val="84000"/>
                    </a:schemeClr>
                  </a:gs>
                </a:gsLst>
                <a:lin ang="5400000" scaled="0"/>
              </a:gradFill>
              <a:ln>
                <a:noFill/>
              </a:ln>
              <a:effectLst>
                <a:outerShdw blurRad="38100" dist="25400" dir="5400000" rotWithShape="0">
                  <a:srgbClr val="000000">
                    <a:alpha val="45000"/>
                  </a:srgbClr>
                </a:outerShdw>
              </a:effectLst>
            </c:spPr>
            <c:extLst>
              <c:ext xmlns:c16="http://schemas.microsoft.com/office/drawing/2014/chart" uri="{C3380CC4-5D6E-409C-BE32-E72D297353CC}">
                <c16:uniqueId val="{00000001-A2E1-40DE-88AE-BF278468C336}"/>
              </c:ext>
            </c:extLst>
          </c:dPt>
          <c:dLbls>
            <c:dLbl>
              <c:idx val="1"/>
              <c:tx>
                <c:rich>
                  <a:bodyPr/>
                  <a:lstStyle/>
                  <a:p>
                    <a:fld id="{D1A8276F-CE52-40D9-B1ED-AE1DF32A3E4F}" type="CATEGORYNAME">
                      <a:rPr lang="en-US" smtClean="0"/>
                      <a:pPr/>
                      <a:t>[NOMBRE DE CATEGORÍA]</a:t>
                    </a:fld>
                    <a:endParaRPr lang="es-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2E1-40DE-88AE-BF278468C336}"/>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2">
                        <a:lumMod val="75000"/>
                      </a:schemeClr>
                    </a:solidFill>
                    <a:latin typeface="+mn-lt"/>
                    <a:ea typeface="+mn-ea"/>
                    <a:cs typeface="+mn-cs"/>
                  </a:defRPr>
                </a:pPr>
                <a:endParaRPr lang="es-A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Hoja1!$A$2:$A$3</c:f>
              <c:strCache>
                <c:ptCount val="2"/>
                <c:pt idx="0">
                  <c:v>capital</c:v>
                </c:pt>
                <c:pt idx="1">
                  <c:v>intereses</c:v>
                </c:pt>
              </c:strCache>
            </c:strRef>
          </c:cat>
          <c:val>
            <c:numRef>
              <c:f>Hoja1!$B$2:$B$3</c:f>
              <c:numCache>
                <c:formatCode>General</c:formatCode>
                <c:ptCount val="2"/>
                <c:pt idx="0">
                  <c:v>100</c:v>
                </c:pt>
                <c:pt idx="1">
                  <c:v>150</c:v>
                </c:pt>
              </c:numCache>
            </c:numRef>
          </c:val>
          <c:extLst>
            <c:ext xmlns:c16="http://schemas.microsoft.com/office/drawing/2014/chart" uri="{C3380CC4-5D6E-409C-BE32-E72D297353CC}">
              <c16:uniqueId val="{00000000-A2E1-40DE-88AE-BF278468C336}"/>
            </c:ext>
          </c:extLst>
        </c:ser>
        <c:dLbls>
          <c:showLegendKey val="0"/>
          <c:showVal val="0"/>
          <c:showCatName val="0"/>
          <c:showSerName val="0"/>
          <c:showPercent val="0"/>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AR"/>
        </a:p>
      </c:txPr>
    </c:legend>
    <c:plotVisOnly val="1"/>
    <c:dispBlanksAs val="gap"/>
    <c:showDLblsOverMax val="0"/>
  </c:chart>
  <c:spPr>
    <a:noFill/>
    <a:ln>
      <a:noFill/>
    </a:ln>
    <a:effectLst/>
  </c:spPr>
  <c:txPr>
    <a:bodyPr/>
    <a:lstStyle/>
    <a:p>
      <a:pPr>
        <a:defRPr/>
      </a:pPr>
      <a:endParaRPr lang="es-A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gradFill>
          <a:gsLst>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AR"/>
        </a:p>
      </c:txPr>
    </c:title>
    <c:autoTitleDeleted val="0"/>
    <c:plotArea>
      <c:layout/>
      <c:pieChart>
        <c:varyColors val="1"/>
        <c:ser>
          <c:idx val="0"/>
          <c:order val="0"/>
          <c:tx>
            <c:strRef>
              <c:f>Hoja1!$B$1</c:f>
              <c:strCache>
                <c:ptCount val="1"/>
                <c:pt idx="0">
                  <c:v>proporción c/i</c:v>
                </c:pt>
              </c:strCache>
            </c:strRef>
          </c:tx>
          <c:dPt>
            <c:idx val="0"/>
            <c:bubble3D val="0"/>
            <c:spPr>
              <a:gradFill rotWithShape="1">
                <a:gsLst>
                  <a:gs pos="0">
                    <a:schemeClr val="accent2">
                      <a:tint val="98000"/>
                      <a:lumMod val="114000"/>
                    </a:schemeClr>
                  </a:gs>
                  <a:gs pos="100000">
                    <a:schemeClr val="accent2">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1-4CF5-480A-BE0A-794D80FB2E1F}"/>
              </c:ext>
            </c:extLst>
          </c:dPt>
          <c:dPt>
            <c:idx val="1"/>
            <c:bubble3D val="0"/>
            <c:spPr>
              <a:gradFill rotWithShape="1">
                <a:gsLst>
                  <a:gs pos="0">
                    <a:schemeClr val="accent4">
                      <a:tint val="98000"/>
                      <a:lumMod val="114000"/>
                    </a:schemeClr>
                  </a:gs>
                  <a:gs pos="100000">
                    <a:schemeClr val="accent4">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3-4CF5-480A-BE0A-794D80FB2E1F}"/>
              </c:ext>
            </c:extLst>
          </c:dPt>
          <c:dPt>
            <c:idx val="2"/>
            <c:bubble3D val="0"/>
            <c:spPr>
              <a:gradFill rotWithShape="1">
                <a:gsLst>
                  <a:gs pos="0">
                    <a:schemeClr val="accent6">
                      <a:tint val="98000"/>
                      <a:lumMod val="114000"/>
                    </a:schemeClr>
                  </a:gs>
                  <a:gs pos="100000">
                    <a:schemeClr val="accent6">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5-4CF5-480A-BE0A-794D80FB2E1F}"/>
              </c:ext>
            </c:extLst>
          </c:dPt>
          <c:dPt>
            <c:idx val="3"/>
            <c:bubble3D val="0"/>
            <c:spPr>
              <a:gradFill rotWithShape="1">
                <a:gsLst>
                  <a:gs pos="0">
                    <a:schemeClr val="accent2">
                      <a:lumMod val="60000"/>
                      <a:tint val="98000"/>
                      <a:lumMod val="114000"/>
                    </a:schemeClr>
                  </a:gs>
                  <a:gs pos="100000">
                    <a:schemeClr val="accent2">
                      <a:lumMod val="6000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7-4CF5-480A-BE0A-794D80FB2E1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AR"/>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2"/>
                <c:pt idx="0">
                  <c:v>capital</c:v>
                </c:pt>
                <c:pt idx="1">
                  <c:v>intereses</c:v>
                </c:pt>
              </c:strCache>
            </c:strRef>
          </c:cat>
          <c:val>
            <c:numRef>
              <c:f>Hoja1!$B$2:$B$5</c:f>
              <c:numCache>
                <c:formatCode>General</c:formatCode>
                <c:ptCount val="4"/>
                <c:pt idx="0">
                  <c:v>100</c:v>
                </c:pt>
                <c:pt idx="1">
                  <c:v>1150</c:v>
                </c:pt>
              </c:numCache>
            </c:numRef>
          </c:val>
          <c:extLst>
            <c:ext xmlns:c16="http://schemas.microsoft.com/office/drawing/2014/chart" uri="{C3380CC4-5D6E-409C-BE32-E72D297353CC}">
              <c16:uniqueId val="{00000008-4CF5-480A-BE0A-794D80FB2E1F}"/>
            </c:ext>
          </c:extLst>
        </c:ser>
        <c:dLbls>
          <c:dLblPos val="inEnd"/>
          <c:showLegendKey val="0"/>
          <c:showVal val="0"/>
          <c:showCatName val="1"/>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AR"/>
        </a:p>
      </c:txPr>
    </c:legend>
    <c:plotVisOnly val="1"/>
    <c:dispBlanksAs val="gap"/>
    <c:showDLblsOverMax val="0"/>
  </c:chart>
  <c:spPr>
    <a:noFill/>
    <a:ln>
      <a:noFill/>
    </a:ln>
    <a:effectLst/>
  </c:spPr>
  <c:txPr>
    <a:bodyPr/>
    <a:lstStyle/>
    <a:p>
      <a:pPr>
        <a:defRPr/>
      </a:pPr>
      <a:endParaRPr lang="es-AR"/>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9E941F-9C39-4D66-9D75-E999A64E503D}"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s-ES"/>
        </a:p>
      </dgm:t>
    </dgm:pt>
    <dgm:pt modelId="{EFD7DD87-9D99-487C-8D05-5E5A7595EF08}">
      <dgm:prSet phldrT="[Texto]"/>
      <dgm:spPr/>
      <dgm:t>
        <a:bodyPr/>
        <a:lstStyle/>
        <a:p>
          <a:r>
            <a:rPr lang="es-ES" dirty="0" smtClean="0"/>
            <a:t>Régimen </a:t>
          </a:r>
          <a:r>
            <a:rPr lang="es-ES" dirty="0" err="1" smtClean="0"/>
            <a:t>consumeril</a:t>
          </a:r>
          <a:endParaRPr lang="es-ES" dirty="0"/>
        </a:p>
      </dgm:t>
    </dgm:pt>
    <dgm:pt modelId="{C0EC0EBC-0907-436C-B5E0-04C2025E7026}" type="parTrans" cxnId="{3A8EB8DE-81FC-4591-AFF4-181A41EF540A}">
      <dgm:prSet/>
      <dgm:spPr/>
      <dgm:t>
        <a:bodyPr/>
        <a:lstStyle/>
        <a:p>
          <a:endParaRPr lang="es-ES"/>
        </a:p>
      </dgm:t>
    </dgm:pt>
    <dgm:pt modelId="{A2858711-B6AB-4CDF-9873-77501365B5E5}" type="sibTrans" cxnId="{3A8EB8DE-81FC-4591-AFF4-181A41EF540A}">
      <dgm:prSet/>
      <dgm:spPr/>
      <dgm:t>
        <a:bodyPr/>
        <a:lstStyle/>
        <a:p>
          <a:endParaRPr lang="es-ES"/>
        </a:p>
      </dgm:t>
    </dgm:pt>
    <dgm:pt modelId="{2C0821FF-30F4-48B3-AB0F-94CDB8116195}">
      <dgm:prSet phldrT="[Texto]"/>
      <dgm:spPr/>
      <dgm:t>
        <a:bodyPr/>
        <a:lstStyle/>
        <a:p>
          <a:r>
            <a:rPr lang="es-ES" dirty="0" smtClean="0"/>
            <a:t>Régimen cambiario</a:t>
          </a:r>
          <a:endParaRPr lang="es-ES" dirty="0"/>
        </a:p>
      </dgm:t>
    </dgm:pt>
    <dgm:pt modelId="{D765BA08-B775-4385-ABE8-75CAF84D8FD4}" type="parTrans" cxnId="{8B16C3B3-0086-4C16-A4AD-40B49FA2F7E6}">
      <dgm:prSet/>
      <dgm:spPr/>
      <dgm:t>
        <a:bodyPr/>
        <a:lstStyle/>
        <a:p>
          <a:endParaRPr lang="es-ES"/>
        </a:p>
      </dgm:t>
    </dgm:pt>
    <dgm:pt modelId="{0244D4E3-B63E-4F37-A87F-42D891DF684A}" type="sibTrans" cxnId="{8B16C3B3-0086-4C16-A4AD-40B49FA2F7E6}">
      <dgm:prSet/>
      <dgm:spPr/>
      <dgm:t>
        <a:bodyPr/>
        <a:lstStyle/>
        <a:p>
          <a:endParaRPr lang="es-ES"/>
        </a:p>
      </dgm:t>
    </dgm:pt>
    <dgm:pt modelId="{BCE17C0B-60D0-4993-AACA-8D34827E4FF4}" type="pres">
      <dgm:prSet presAssocID="{FB9E941F-9C39-4D66-9D75-E999A64E503D}" presName="cycle" presStyleCnt="0">
        <dgm:presLayoutVars>
          <dgm:dir/>
          <dgm:resizeHandles val="exact"/>
        </dgm:presLayoutVars>
      </dgm:prSet>
      <dgm:spPr/>
      <dgm:t>
        <a:bodyPr/>
        <a:lstStyle/>
        <a:p>
          <a:endParaRPr lang="es-ES"/>
        </a:p>
      </dgm:t>
    </dgm:pt>
    <dgm:pt modelId="{21314D79-3543-4CB4-913F-C89D5259A089}" type="pres">
      <dgm:prSet presAssocID="{EFD7DD87-9D99-487C-8D05-5E5A7595EF08}" presName="arrow" presStyleLbl="node1" presStyleIdx="0" presStyleCnt="2" custRadScaleRad="52666" custRadScaleInc="-23">
        <dgm:presLayoutVars>
          <dgm:bulletEnabled val="1"/>
        </dgm:presLayoutVars>
      </dgm:prSet>
      <dgm:spPr/>
      <dgm:t>
        <a:bodyPr/>
        <a:lstStyle/>
        <a:p>
          <a:endParaRPr lang="es-ES"/>
        </a:p>
      </dgm:t>
    </dgm:pt>
    <dgm:pt modelId="{207FD9F3-9E0A-43B8-A860-133B14988AB4}" type="pres">
      <dgm:prSet presAssocID="{2C0821FF-30F4-48B3-AB0F-94CDB8116195}" presName="arrow" presStyleLbl="node1" presStyleIdx="1" presStyleCnt="2" custScaleY="100089" custRadScaleRad="32214" custRadScaleInc="38">
        <dgm:presLayoutVars>
          <dgm:bulletEnabled val="1"/>
        </dgm:presLayoutVars>
      </dgm:prSet>
      <dgm:spPr/>
      <dgm:t>
        <a:bodyPr/>
        <a:lstStyle/>
        <a:p>
          <a:endParaRPr lang="es-ES"/>
        </a:p>
      </dgm:t>
    </dgm:pt>
  </dgm:ptLst>
  <dgm:cxnLst>
    <dgm:cxn modelId="{8B16C3B3-0086-4C16-A4AD-40B49FA2F7E6}" srcId="{FB9E941F-9C39-4D66-9D75-E999A64E503D}" destId="{2C0821FF-30F4-48B3-AB0F-94CDB8116195}" srcOrd="1" destOrd="0" parTransId="{D765BA08-B775-4385-ABE8-75CAF84D8FD4}" sibTransId="{0244D4E3-B63E-4F37-A87F-42D891DF684A}"/>
    <dgm:cxn modelId="{CBC0F3BA-FD9F-4301-9134-CCA0B8BECD3C}" type="presOf" srcId="{2C0821FF-30F4-48B3-AB0F-94CDB8116195}" destId="{207FD9F3-9E0A-43B8-A860-133B14988AB4}" srcOrd="0" destOrd="0" presId="urn:microsoft.com/office/officeart/2005/8/layout/arrow1"/>
    <dgm:cxn modelId="{AECB2623-4CA7-4A70-B816-9EC506361429}" type="presOf" srcId="{FB9E941F-9C39-4D66-9D75-E999A64E503D}" destId="{BCE17C0B-60D0-4993-AACA-8D34827E4FF4}" srcOrd="0" destOrd="0" presId="urn:microsoft.com/office/officeart/2005/8/layout/arrow1"/>
    <dgm:cxn modelId="{3A8EB8DE-81FC-4591-AFF4-181A41EF540A}" srcId="{FB9E941F-9C39-4D66-9D75-E999A64E503D}" destId="{EFD7DD87-9D99-487C-8D05-5E5A7595EF08}" srcOrd="0" destOrd="0" parTransId="{C0EC0EBC-0907-436C-B5E0-04C2025E7026}" sibTransId="{A2858711-B6AB-4CDF-9873-77501365B5E5}"/>
    <dgm:cxn modelId="{AAB37A20-31E7-4FC2-8B4F-FE8441C7A9C9}" type="presOf" srcId="{EFD7DD87-9D99-487C-8D05-5E5A7595EF08}" destId="{21314D79-3543-4CB4-913F-C89D5259A089}" srcOrd="0" destOrd="0" presId="urn:microsoft.com/office/officeart/2005/8/layout/arrow1"/>
    <dgm:cxn modelId="{87496A1F-09BC-45EE-B22F-725EBDFA9B91}" type="presParOf" srcId="{BCE17C0B-60D0-4993-AACA-8D34827E4FF4}" destId="{21314D79-3543-4CB4-913F-C89D5259A089}" srcOrd="0" destOrd="0" presId="urn:microsoft.com/office/officeart/2005/8/layout/arrow1"/>
    <dgm:cxn modelId="{F36C75D6-3298-4424-B121-C99722030E0C}" type="presParOf" srcId="{BCE17C0B-60D0-4993-AACA-8D34827E4FF4}" destId="{207FD9F3-9E0A-43B8-A860-133B14988AB4}"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82F1D8C-3871-40C2-875B-FDB7B44091D4}" type="doc">
      <dgm:prSet loTypeId="urn:microsoft.com/office/officeart/2005/8/layout/hChevron3" loCatId="process" qsTypeId="urn:microsoft.com/office/officeart/2005/8/quickstyle/simple1" qsCatId="simple" csTypeId="urn:microsoft.com/office/officeart/2005/8/colors/accent1_2" csCatId="accent1" phldr="1"/>
      <dgm:spPr/>
    </dgm:pt>
    <dgm:pt modelId="{CBFBE52E-DB07-4BA8-BEDB-85018863FBC1}">
      <dgm:prSet phldrT="[Texto]"/>
      <dgm:spPr/>
      <dgm:t>
        <a:bodyPr/>
        <a:lstStyle/>
        <a:p>
          <a:r>
            <a:rPr lang="es-ES" dirty="0" smtClean="0"/>
            <a:t>Capital</a:t>
          </a:r>
        </a:p>
        <a:p>
          <a:r>
            <a:rPr lang="es-ES" dirty="0" smtClean="0"/>
            <a:t>500</a:t>
          </a:r>
          <a:endParaRPr lang="es-ES" dirty="0"/>
        </a:p>
      </dgm:t>
    </dgm:pt>
    <dgm:pt modelId="{805669AD-1EAC-4110-9E0A-8A307ABC7D06}" type="parTrans" cxnId="{1148E07A-A068-4A30-8D91-D69B34B20282}">
      <dgm:prSet/>
      <dgm:spPr/>
      <dgm:t>
        <a:bodyPr/>
        <a:lstStyle/>
        <a:p>
          <a:endParaRPr lang="es-ES"/>
        </a:p>
      </dgm:t>
    </dgm:pt>
    <dgm:pt modelId="{F4D9CC3F-0344-48D4-AAEC-43768B5DC7B5}" type="sibTrans" cxnId="{1148E07A-A068-4A30-8D91-D69B34B20282}">
      <dgm:prSet/>
      <dgm:spPr/>
      <dgm:t>
        <a:bodyPr/>
        <a:lstStyle/>
        <a:p>
          <a:endParaRPr lang="es-ES"/>
        </a:p>
      </dgm:t>
    </dgm:pt>
    <dgm:pt modelId="{F9478501-66B9-4DDF-A304-D52347E00762}" type="pres">
      <dgm:prSet presAssocID="{782F1D8C-3871-40C2-875B-FDB7B44091D4}" presName="Name0" presStyleCnt="0">
        <dgm:presLayoutVars>
          <dgm:dir/>
          <dgm:resizeHandles val="exact"/>
        </dgm:presLayoutVars>
      </dgm:prSet>
      <dgm:spPr/>
    </dgm:pt>
    <dgm:pt modelId="{7E52FCF1-72AA-47AE-99CC-B968ECE04C7C}" type="pres">
      <dgm:prSet presAssocID="{CBFBE52E-DB07-4BA8-BEDB-85018863FBC1}" presName="parTxOnly" presStyleLbl="node1" presStyleIdx="0" presStyleCnt="1" custLinFactNeighborX="4046">
        <dgm:presLayoutVars>
          <dgm:bulletEnabled val="1"/>
        </dgm:presLayoutVars>
      </dgm:prSet>
      <dgm:spPr/>
      <dgm:t>
        <a:bodyPr/>
        <a:lstStyle/>
        <a:p>
          <a:endParaRPr lang="es-ES"/>
        </a:p>
      </dgm:t>
    </dgm:pt>
  </dgm:ptLst>
  <dgm:cxnLst>
    <dgm:cxn modelId="{D5480EFC-8E18-4053-9FE5-83ADE507BEE9}" type="presOf" srcId="{782F1D8C-3871-40C2-875B-FDB7B44091D4}" destId="{F9478501-66B9-4DDF-A304-D52347E00762}" srcOrd="0" destOrd="0" presId="urn:microsoft.com/office/officeart/2005/8/layout/hChevron3"/>
    <dgm:cxn modelId="{26BA593D-51EE-41FC-86A8-FB0B60A6D318}" type="presOf" srcId="{CBFBE52E-DB07-4BA8-BEDB-85018863FBC1}" destId="{7E52FCF1-72AA-47AE-99CC-B968ECE04C7C}" srcOrd="0" destOrd="0" presId="urn:microsoft.com/office/officeart/2005/8/layout/hChevron3"/>
    <dgm:cxn modelId="{1148E07A-A068-4A30-8D91-D69B34B20282}" srcId="{782F1D8C-3871-40C2-875B-FDB7B44091D4}" destId="{CBFBE52E-DB07-4BA8-BEDB-85018863FBC1}" srcOrd="0" destOrd="0" parTransId="{805669AD-1EAC-4110-9E0A-8A307ABC7D06}" sibTransId="{F4D9CC3F-0344-48D4-AAEC-43768B5DC7B5}"/>
    <dgm:cxn modelId="{CCDC6B9D-14CB-44F9-BF0E-40FA5C4A7043}" type="presParOf" srcId="{F9478501-66B9-4DDF-A304-D52347E00762}" destId="{7E52FCF1-72AA-47AE-99CC-B968ECE04C7C}" srcOrd="0"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23E1C7-1EAB-4050-AE69-648436262E8A}" type="doc">
      <dgm:prSet loTypeId="urn:microsoft.com/office/officeart/2005/8/layout/hProcess9" loCatId="process" qsTypeId="urn:microsoft.com/office/officeart/2005/8/quickstyle/simple1" qsCatId="simple" csTypeId="urn:microsoft.com/office/officeart/2005/8/colors/accent4_3" csCatId="accent4" phldr="1"/>
      <dgm:spPr/>
    </dgm:pt>
    <dgm:pt modelId="{4D7331EF-4A9D-47C1-8127-A6C78003B22F}">
      <dgm:prSet phldrT="[Texto]"/>
      <dgm:spPr/>
      <dgm:t>
        <a:bodyPr/>
        <a:lstStyle/>
        <a:p>
          <a:r>
            <a:rPr lang="es-ES" dirty="0" smtClean="0"/>
            <a:t>PROCESO MONITORIO SIMPLIFICADO</a:t>
          </a:r>
          <a:endParaRPr lang="es-ES" dirty="0"/>
        </a:p>
      </dgm:t>
    </dgm:pt>
    <dgm:pt modelId="{1AA12899-7E56-4B2B-841A-7C4EBF86BAC4}" type="parTrans" cxnId="{38894176-8E66-46E5-8E87-48AA730B34CD}">
      <dgm:prSet/>
      <dgm:spPr/>
      <dgm:t>
        <a:bodyPr/>
        <a:lstStyle/>
        <a:p>
          <a:endParaRPr lang="es-ES"/>
        </a:p>
      </dgm:t>
    </dgm:pt>
    <dgm:pt modelId="{6E15099D-C10B-41C4-89E0-4EE8B791422B}" type="sibTrans" cxnId="{38894176-8E66-46E5-8E87-48AA730B34CD}">
      <dgm:prSet/>
      <dgm:spPr/>
      <dgm:t>
        <a:bodyPr/>
        <a:lstStyle/>
        <a:p>
          <a:endParaRPr lang="es-ES"/>
        </a:p>
      </dgm:t>
    </dgm:pt>
    <dgm:pt modelId="{41638694-8915-467D-864A-5B0D1B277C64}">
      <dgm:prSet phldrT="[Texto]"/>
      <dgm:spPr/>
      <dgm:t>
        <a:bodyPr/>
        <a:lstStyle/>
        <a:p>
          <a:r>
            <a:rPr lang="es-ES" dirty="0" smtClean="0"/>
            <a:t>REDUCE LOS COSTOS DE TRANSACCIÓN</a:t>
          </a:r>
          <a:endParaRPr lang="es-ES" dirty="0"/>
        </a:p>
      </dgm:t>
    </dgm:pt>
    <dgm:pt modelId="{A3090985-13C2-446D-9426-CE921337C25A}" type="parTrans" cxnId="{EE32CBD9-5BA7-4542-BD58-F917549C685C}">
      <dgm:prSet/>
      <dgm:spPr/>
      <dgm:t>
        <a:bodyPr/>
        <a:lstStyle/>
        <a:p>
          <a:endParaRPr lang="es-ES"/>
        </a:p>
      </dgm:t>
    </dgm:pt>
    <dgm:pt modelId="{AE0EAB09-4896-41ED-9519-445309F60E9A}" type="sibTrans" cxnId="{EE32CBD9-5BA7-4542-BD58-F917549C685C}">
      <dgm:prSet/>
      <dgm:spPr/>
      <dgm:t>
        <a:bodyPr/>
        <a:lstStyle/>
        <a:p>
          <a:endParaRPr lang="es-ES"/>
        </a:p>
      </dgm:t>
    </dgm:pt>
    <dgm:pt modelId="{E677DE77-664B-4B4F-AC0D-95EF9BD98D6B}">
      <dgm:prSet phldrT="[Texto]"/>
      <dgm:spPr/>
      <dgm:t>
        <a:bodyPr/>
        <a:lstStyle/>
        <a:p>
          <a:r>
            <a:rPr lang="es-ES" dirty="0" smtClean="0"/>
            <a:t>REDUCE LA TASA DE INTERÉS</a:t>
          </a:r>
          <a:endParaRPr lang="es-ES" dirty="0"/>
        </a:p>
      </dgm:t>
    </dgm:pt>
    <dgm:pt modelId="{36A1D1EE-D453-445D-B5F2-34604BBAC0A4}" type="parTrans" cxnId="{A64A8B2B-3C18-4FA8-B884-925781DE944A}">
      <dgm:prSet/>
      <dgm:spPr/>
      <dgm:t>
        <a:bodyPr/>
        <a:lstStyle/>
        <a:p>
          <a:endParaRPr lang="es-ES"/>
        </a:p>
      </dgm:t>
    </dgm:pt>
    <dgm:pt modelId="{D771D56F-9775-4D22-8E74-12EA786EDAB9}" type="sibTrans" cxnId="{A64A8B2B-3C18-4FA8-B884-925781DE944A}">
      <dgm:prSet/>
      <dgm:spPr/>
      <dgm:t>
        <a:bodyPr/>
        <a:lstStyle/>
        <a:p>
          <a:endParaRPr lang="es-ES"/>
        </a:p>
      </dgm:t>
    </dgm:pt>
    <dgm:pt modelId="{C3DA98AB-CD41-4D23-A8FB-B2B046F94AD2}" type="pres">
      <dgm:prSet presAssocID="{5A23E1C7-1EAB-4050-AE69-648436262E8A}" presName="CompostProcess" presStyleCnt="0">
        <dgm:presLayoutVars>
          <dgm:dir/>
          <dgm:resizeHandles val="exact"/>
        </dgm:presLayoutVars>
      </dgm:prSet>
      <dgm:spPr/>
    </dgm:pt>
    <dgm:pt modelId="{14A21A06-C8F5-4DF7-9C32-DE2BEF28666D}" type="pres">
      <dgm:prSet presAssocID="{5A23E1C7-1EAB-4050-AE69-648436262E8A}" presName="arrow" presStyleLbl="bgShp" presStyleIdx="0" presStyleCnt="1" custLinFactNeighborX="0"/>
      <dgm:spPr/>
    </dgm:pt>
    <dgm:pt modelId="{73D033D2-B0EB-487A-9037-B39F6777D2AE}" type="pres">
      <dgm:prSet presAssocID="{5A23E1C7-1EAB-4050-AE69-648436262E8A}" presName="linearProcess" presStyleCnt="0"/>
      <dgm:spPr/>
    </dgm:pt>
    <dgm:pt modelId="{E46E504A-91EE-4849-9FF9-F6668BCEB13B}" type="pres">
      <dgm:prSet presAssocID="{4D7331EF-4A9D-47C1-8127-A6C78003B22F}" presName="textNode" presStyleLbl="node1" presStyleIdx="0" presStyleCnt="3">
        <dgm:presLayoutVars>
          <dgm:bulletEnabled val="1"/>
        </dgm:presLayoutVars>
      </dgm:prSet>
      <dgm:spPr/>
      <dgm:t>
        <a:bodyPr/>
        <a:lstStyle/>
        <a:p>
          <a:endParaRPr lang="es-ES"/>
        </a:p>
      </dgm:t>
    </dgm:pt>
    <dgm:pt modelId="{BA99DA5A-0D3D-45F4-8F73-3680CF1649F0}" type="pres">
      <dgm:prSet presAssocID="{6E15099D-C10B-41C4-89E0-4EE8B791422B}" presName="sibTrans" presStyleCnt="0"/>
      <dgm:spPr/>
    </dgm:pt>
    <dgm:pt modelId="{0732C41A-6715-40ED-BFD0-9DF14BE68C75}" type="pres">
      <dgm:prSet presAssocID="{41638694-8915-467D-864A-5B0D1B277C64}" presName="textNode" presStyleLbl="node1" presStyleIdx="1" presStyleCnt="3">
        <dgm:presLayoutVars>
          <dgm:bulletEnabled val="1"/>
        </dgm:presLayoutVars>
      </dgm:prSet>
      <dgm:spPr/>
      <dgm:t>
        <a:bodyPr/>
        <a:lstStyle/>
        <a:p>
          <a:endParaRPr lang="es-ES"/>
        </a:p>
      </dgm:t>
    </dgm:pt>
    <dgm:pt modelId="{46B5C0E4-62AA-41D3-B24D-9835E082904F}" type="pres">
      <dgm:prSet presAssocID="{AE0EAB09-4896-41ED-9519-445309F60E9A}" presName="sibTrans" presStyleCnt="0"/>
      <dgm:spPr/>
    </dgm:pt>
    <dgm:pt modelId="{E4665DE7-98E1-4296-BB55-681B8A239FBA}" type="pres">
      <dgm:prSet presAssocID="{E677DE77-664B-4B4F-AC0D-95EF9BD98D6B}" presName="textNode" presStyleLbl="node1" presStyleIdx="2" presStyleCnt="3">
        <dgm:presLayoutVars>
          <dgm:bulletEnabled val="1"/>
        </dgm:presLayoutVars>
      </dgm:prSet>
      <dgm:spPr/>
      <dgm:t>
        <a:bodyPr/>
        <a:lstStyle/>
        <a:p>
          <a:endParaRPr lang="es-ES"/>
        </a:p>
      </dgm:t>
    </dgm:pt>
  </dgm:ptLst>
  <dgm:cxnLst>
    <dgm:cxn modelId="{EE5F1B33-008A-4BA7-9F0F-2119C37B2F00}" type="presOf" srcId="{41638694-8915-467D-864A-5B0D1B277C64}" destId="{0732C41A-6715-40ED-BFD0-9DF14BE68C75}" srcOrd="0" destOrd="0" presId="urn:microsoft.com/office/officeart/2005/8/layout/hProcess9"/>
    <dgm:cxn modelId="{D716343A-3DDA-494A-BF16-E3A63B771C88}" type="presOf" srcId="{4D7331EF-4A9D-47C1-8127-A6C78003B22F}" destId="{E46E504A-91EE-4849-9FF9-F6668BCEB13B}" srcOrd="0" destOrd="0" presId="urn:microsoft.com/office/officeart/2005/8/layout/hProcess9"/>
    <dgm:cxn modelId="{38894176-8E66-46E5-8E87-48AA730B34CD}" srcId="{5A23E1C7-1EAB-4050-AE69-648436262E8A}" destId="{4D7331EF-4A9D-47C1-8127-A6C78003B22F}" srcOrd="0" destOrd="0" parTransId="{1AA12899-7E56-4B2B-841A-7C4EBF86BAC4}" sibTransId="{6E15099D-C10B-41C4-89E0-4EE8B791422B}"/>
    <dgm:cxn modelId="{EE32CBD9-5BA7-4542-BD58-F917549C685C}" srcId="{5A23E1C7-1EAB-4050-AE69-648436262E8A}" destId="{41638694-8915-467D-864A-5B0D1B277C64}" srcOrd="1" destOrd="0" parTransId="{A3090985-13C2-446D-9426-CE921337C25A}" sibTransId="{AE0EAB09-4896-41ED-9519-445309F60E9A}"/>
    <dgm:cxn modelId="{A64A8B2B-3C18-4FA8-B884-925781DE944A}" srcId="{5A23E1C7-1EAB-4050-AE69-648436262E8A}" destId="{E677DE77-664B-4B4F-AC0D-95EF9BD98D6B}" srcOrd="2" destOrd="0" parTransId="{36A1D1EE-D453-445D-B5F2-34604BBAC0A4}" sibTransId="{D771D56F-9775-4D22-8E74-12EA786EDAB9}"/>
    <dgm:cxn modelId="{5627B008-AF42-48BD-A2D9-4105D29026C0}" type="presOf" srcId="{5A23E1C7-1EAB-4050-AE69-648436262E8A}" destId="{C3DA98AB-CD41-4D23-A8FB-B2B046F94AD2}" srcOrd="0" destOrd="0" presId="urn:microsoft.com/office/officeart/2005/8/layout/hProcess9"/>
    <dgm:cxn modelId="{7D2234D4-5F18-462D-BAC1-4711FA960937}" type="presOf" srcId="{E677DE77-664B-4B4F-AC0D-95EF9BD98D6B}" destId="{E4665DE7-98E1-4296-BB55-681B8A239FBA}" srcOrd="0" destOrd="0" presId="urn:microsoft.com/office/officeart/2005/8/layout/hProcess9"/>
    <dgm:cxn modelId="{67A2D76C-7F90-46F7-B92B-34B3F432C479}" type="presParOf" srcId="{C3DA98AB-CD41-4D23-A8FB-B2B046F94AD2}" destId="{14A21A06-C8F5-4DF7-9C32-DE2BEF28666D}" srcOrd="0" destOrd="0" presId="urn:microsoft.com/office/officeart/2005/8/layout/hProcess9"/>
    <dgm:cxn modelId="{62488E99-7CA2-4DE6-9BDC-AA35139DFDD4}" type="presParOf" srcId="{C3DA98AB-CD41-4D23-A8FB-B2B046F94AD2}" destId="{73D033D2-B0EB-487A-9037-B39F6777D2AE}" srcOrd="1" destOrd="0" presId="urn:microsoft.com/office/officeart/2005/8/layout/hProcess9"/>
    <dgm:cxn modelId="{C646A6C8-FC17-4F10-BAF8-A1CEC5C7560B}" type="presParOf" srcId="{73D033D2-B0EB-487A-9037-B39F6777D2AE}" destId="{E46E504A-91EE-4849-9FF9-F6668BCEB13B}" srcOrd="0" destOrd="0" presId="urn:microsoft.com/office/officeart/2005/8/layout/hProcess9"/>
    <dgm:cxn modelId="{EE25263E-DBF6-448C-B649-4D1F9E950421}" type="presParOf" srcId="{73D033D2-B0EB-487A-9037-B39F6777D2AE}" destId="{BA99DA5A-0D3D-45F4-8F73-3680CF1649F0}" srcOrd="1" destOrd="0" presId="urn:microsoft.com/office/officeart/2005/8/layout/hProcess9"/>
    <dgm:cxn modelId="{2425A322-A91F-460B-8592-B49BDFAC23DE}" type="presParOf" srcId="{73D033D2-B0EB-487A-9037-B39F6777D2AE}" destId="{0732C41A-6715-40ED-BFD0-9DF14BE68C75}" srcOrd="2" destOrd="0" presId="urn:microsoft.com/office/officeart/2005/8/layout/hProcess9"/>
    <dgm:cxn modelId="{DE0B2FE8-84F8-482D-B954-B9E2FA1D5556}" type="presParOf" srcId="{73D033D2-B0EB-487A-9037-B39F6777D2AE}" destId="{46B5C0E4-62AA-41D3-B24D-9835E082904F}" srcOrd="3" destOrd="0" presId="urn:microsoft.com/office/officeart/2005/8/layout/hProcess9"/>
    <dgm:cxn modelId="{6D0D38B5-605D-4D6A-A81A-A813E8E75A05}" type="presParOf" srcId="{73D033D2-B0EB-487A-9037-B39F6777D2AE}" destId="{E4665DE7-98E1-4296-BB55-681B8A239FB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F6BB12-402E-4652-8299-845E5BB35775}" type="doc">
      <dgm:prSet loTypeId="urn:microsoft.com/office/officeart/2005/8/layout/arrow5" loCatId="relationship" qsTypeId="urn:microsoft.com/office/officeart/2005/8/quickstyle/simple1" qsCatId="simple" csTypeId="urn:microsoft.com/office/officeart/2005/8/colors/colorful3" csCatId="colorful" phldr="1"/>
      <dgm:spPr/>
      <dgm:t>
        <a:bodyPr/>
        <a:lstStyle/>
        <a:p>
          <a:endParaRPr lang="es-ES"/>
        </a:p>
      </dgm:t>
    </dgm:pt>
    <dgm:pt modelId="{111CEB14-E87F-41DF-97D2-A7DAC62C8DCE}">
      <dgm:prSet phldrT="[Texto]"/>
      <dgm:spPr/>
      <dgm:t>
        <a:bodyPr/>
        <a:lstStyle/>
        <a:p>
          <a:r>
            <a:rPr lang="es-ES" dirty="0" smtClean="0"/>
            <a:t>¿Mercado?</a:t>
          </a:r>
          <a:endParaRPr lang="es-ES" dirty="0"/>
        </a:p>
      </dgm:t>
    </dgm:pt>
    <dgm:pt modelId="{564A8F23-CC1F-4FD6-A960-C5DCE362AEAA}" type="parTrans" cxnId="{00607FB0-2538-4D7D-9B0E-2DFA0816BD7C}">
      <dgm:prSet/>
      <dgm:spPr/>
      <dgm:t>
        <a:bodyPr/>
        <a:lstStyle/>
        <a:p>
          <a:endParaRPr lang="es-ES"/>
        </a:p>
      </dgm:t>
    </dgm:pt>
    <dgm:pt modelId="{224C9FAE-403D-44A2-8C4D-A5955EC9F110}" type="sibTrans" cxnId="{00607FB0-2538-4D7D-9B0E-2DFA0816BD7C}">
      <dgm:prSet/>
      <dgm:spPr/>
      <dgm:t>
        <a:bodyPr/>
        <a:lstStyle/>
        <a:p>
          <a:endParaRPr lang="es-ES"/>
        </a:p>
      </dgm:t>
    </dgm:pt>
    <dgm:pt modelId="{ECF52740-B063-4424-ABAE-5401C9F67071}">
      <dgm:prSet phldrT="[Texto]"/>
      <dgm:spPr/>
      <dgm:t>
        <a:bodyPr/>
        <a:lstStyle/>
        <a:p>
          <a:r>
            <a:rPr lang="es-ES" dirty="0" smtClean="0"/>
            <a:t>¿Falta de regulaciones?</a:t>
          </a:r>
          <a:endParaRPr lang="es-ES" dirty="0"/>
        </a:p>
      </dgm:t>
    </dgm:pt>
    <dgm:pt modelId="{7EB5720E-94BA-4B00-B16F-12DE71399143}" type="parTrans" cxnId="{E20B4E01-F3D4-4CB9-AA1F-A16146C309DF}">
      <dgm:prSet/>
      <dgm:spPr/>
      <dgm:t>
        <a:bodyPr/>
        <a:lstStyle/>
        <a:p>
          <a:endParaRPr lang="es-ES"/>
        </a:p>
      </dgm:t>
    </dgm:pt>
    <dgm:pt modelId="{56394414-136A-41C2-A3AB-260783F36FF6}" type="sibTrans" cxnId="{E20B4E01-F3D4-4CB9-AA1F-A16146C309DF}">
      <dgm:prSet/>
      <dgm:spPr/>
      <dgm:t>
        <a:bodyPr/>
        <a:lstStyle/>
        <a:p>
          <a:endParaRPr lang="es-ES"/>
        </a:p>
      </dgm:t>
    </dgm:pt>
    <dgm:pt modelId="{1E50EF27-C4E7-4269-9CD0-689B044D0493}" type="pres">
      <dgm:prSet presAssocID="{BFF6BB12-402E-4652-8299-845E5BB35775}" presName="diagram" presStyleCnt="0">
        <dgm:presLayoutVars>
          <dgm:dir/>
          <dgm:resizeHandles val="exact"/>
        </dgm:presLayoutVars>
      </dgm:prSet>
      <dgm:spPr/>
      <dgm:t>
        <a:bodyPr/>
        <a:lstStyle/>
        <a:p>
          <a:endParaRPr lang="es-ES"/>
        </a:p>
      </dgm:t>
    </dgm:pt>
    <dgm:pt modelId="{2D66DABF-0785-4C07-AD49-744E7D4D58BF}" type="pres">
      <dgm:prSet presAssocID="{111CEB14-E87F-41DF-97D2-A7DAC62C8DCE}" presName="arrow" presStyleLbl="node1" presStyleIdx="0" presStyleCnt="2" custRadScaleRad="95974">
        <dgm:presLayoutVars>
          <dgm:bulletEnabled val="1"/>
        </dgm:presLayoutVars>
      </dgm:prSet>
      <dgm:spPr/>
      <dgm:t>
        <a:bodyPr/>
        <a:lstStyle/>
        <a:p>
          <a:endParaRPr lang="es-ES"/>
        </a:p>
      </dgm:t>
    </dgm:pt>
    <dgm:pt modelId="{235372F1-BA7F-42BF-8258-531AA422604F}" type="pres">
      <dgm:prSet presAssocID="{ECF52740-B063-4424-ABAE-5401C9F67071}" presName="arrow" presStyleLbl="node1" presStyleIdx="1" presStyleCnt="2">
        <dgm:presLayoutVars>
          <dgm:bulletEnabled val="1"/>
        </dgm:presLayoutVars>
      </dgm:prSet>
      <dgm:spPr/>
      <dgm:t>
        <a:bodyPr/>
        <a:lstStyle/>
        <a:p>
          <a:endParaRPr lang="es-ES"/>
        </a:p>
      </dgm:t>
    </dgm:pt>
  </dgm:ptLst>
  <dgm:cxnLst>
    <dgm:cxn modelId="{00607FB0-2538-4D7D-9B0E-2DFA0816BD7C}" srcId="{BFF6BB12-402E-4652-8299-845E5BB35775}" destId="{111CEB14-E87F-41DF-97D2-A7DAC62C8DCE}" srcOrd="0" destOrd="0" parTransId="{564A8F23-CC1F-4FD6-A960-C5DCE362AEAA}" sibTransId="{224C9FAE-403D-44A2-8C4D-A5955EC9F110}"/>
    <dgm:cxn modelId="{E20B4E01-F3D4-4CB9-AA1F-A16146C309DF}" srcId="{BFF6BB12-402E-4652-8299-845E5BB35775}" destId="{ECF52740-B063-4424-ABAE-5401C9F67071}" srcOrd="1" destOrd="0" parTransId="{7EB5720E-94BA-4B00-B16F-12DE71399143}" sibTransId="{56394414-136A-41C2-A3AB-260783F36FF6}"/>
    <dgm:cxn modelId="{54D39988-CEA2-4506-998E-7EB78A30554E}" type="presOf" srcId="{BFF6BB12-402E-4652-8299-845E5BB35775}" destId="{1E50EF27-C4E7-4269-9CD0-689B044D0493}" srcOrd="0" destOrd="0" presId="urn:microsoft.com/office/officeart/2005/8/layout/arrow5"/>
    <dgm:cxn modelId="{61C0ABE8-E475-4347-95DB-3739A8DA7A77}" type="presOf" srcId="{ECF52740-B063-4424-ABAE-5401C9F67071}" destId="{235372F1-BA7F-42BF-8258-531AA422604F}" srcOrd="0" destOrd="0" presId="urn:microsoft.com/office/officeart/2005/8/layout/arrow5"/>
    <dgm:cxn modelId="{64CDF665-4412-492E-99B0-FA14557DD006}" type="presOf" srcId="{111CEB14-E87F-41DF-97D2-A7DAC62C8DCE}" destId="{2D66DABF-0785-4C07-AD49-744E7D4D58BF}" srcOrd="0" destOrd="0" presId="urn:microsoft.com/office/officeart/2005/8/layout/arrow5"/>
    <dgm:cxn modelId="{1ED6DD8E-E233-4F00-8867-1C3D344BE957}" type="presParOf" srcId="{1E50EF27-C4E7-4269-9CD0-689B044D0493}" destId="{2D66DABF-0785-4C07-AD49-744E7D4D58BF}" srcOrd="0" destOrd="0" presId="urn:microsoft.com/office/officeart/2005/8/layout/arrow5"/>
    <dgm:cxn modelId="{DBD77B6F-80DB-4533-AC63-B7CD6FC29D53}" type="presParOf" srcId="{1E50EF27-C4E7-4269-9CD0-689B044D0493}" destId="{235372F1-BA7F-42BF-8258-531AA422604F}"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600EFE-18B0-4D41-890B-C1917983DFFA}"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s-ES"/>
        </a:p>
      </dgm:t>
    </dgm:pt>
    <dgm:pt modelId="{1C240B36-0FF2-4857-A9C9-A15A9A70FE2A}" type="asst">
      <dgm:prSet phldrT="[Texto]"/>
      <dgm:spPr/>
      <dgm:t>
        <a:bodyPr/>
        <a:lstStyle/>
        <a:p>
          <a:r>
            <a:rPr lang="es-ES" dirty="0" smtClean="0"/>
            <a:t>Disminución de la  Oferta de créditos</a:t>
          </a:r>
          <a:endParaRPr lang="es-ES" dirty="0"/>
        </a:p>
      </dgm:t>
    </dgm:pt>
    <dgm:pt modelId="{39BDC120-6B6C-4F32-9369-D73C4790D8DB}" type="parTrans" cxnId="{42C5896F-2466-4FB7-A77A-94B984FB3E40}">
      <dgm:prSet/>
      <dgm:spPr/>
      <dgm:t>
        <a:bodyPr/>
        <a:lstStyle/>
        <a:p>
          <a:endParaRPr lang="es-ES"/>
        </a:p>
      </dgm:t>
    </dgm:pt>
    <dgm:pt modelId="{E6D4A1A3-2479-48C7-9E1D-6CFF9D739E31}" type="sibTrans" cxnId="{42C5896F-2466-4FB7-A77A-94B984FB3E40}">
      <dgm:prSet/>
      <dgm:spPr/>
      <dgm:t>
        <a:bodyPr/>
        <a:lstStyle/>
        <a:p>
          <a:endParaRPr lang="es-ES"/>
        </a:p>
      </dgm:t>
    </dgm:pt>
    <dgm:pt modelId="{FD658094-820E-4F34-A40C-F790891F54DC}">
      <dgm:prSet phldrT="[Texto]"/>
      <dgm:spPr/>
      <dgm:t>
        <a:bodyPr/>
        <a:lstStyle/>
        <a:p>
          <a:r>
            <a:rPr lang="es-ES" dirty="0" smtClean="0"/>
            <a:t>Aparición (aumento) mercado informal</a:t>
          </a:r>
          <a:endParaRPr lang="es-ES" dirty="0"/>
        </a:p>
      </dgm:t>
    </dgm:pt>
    <dgm:pt modelId="{EB76D492-C74F-48D5-8753-0568071F84DF}" type="parTrans" cxnId="{0240EE5C-EABB-4F4C-8725-3C067088D9B1}">
      <dgm:prSet/>
      <dgm:spPr/>
      <dgm:t>
        <a:bodyPr/>
        <a:lstStyle/>
        <a:p>
          <a:endParaRPr lang="es-ES"/>
        </a:p>
      </dgm:t>
    </dgm:pt>
    <dgm:pt modelId="{9BCD0577-9A9C-40B2-8886-E88E26B69616}" type="sibTrans" cxnId="{0240EE5C-EABB-4F4C-8725-3C067088D9B1}">
      <dgm:prSet/>
      <dgm:spPr/>
      <dgm:t>
        <a:bodyPr/>
        <a:lstStyle/>
        <a:p>
          <a:endParaRPr lang="es-ES"/>
        </a:p>
      </dgm:t>
    </dgm:pt>
    <dgm:pt modelId="{48C86CC8-9C73-480C-BDA0-A0A27BC3B9BC}">
      <dgm:prSet phldrT="[Texto]"/>
      <dgm:spPr/>
      <dgm:t>
        <a:bodyPr/>
        <a:lstStyle/>
        <a:p>
          <a:r>
            <a:rPr lang="es-ES" dirty="0" smtClean="0"/>
            <a:t>Eliminación del pagaré de consumo</a:t>
          </a:r>
        </a:p>
      </dgm:t>
    </dgm:pt>
    <dgm:pt modelId="{CB04531F-54EC-4E97-9114-8E250C5E2724}" type="parTrans" cxnId="{35CA3720-DA0B-4FA7-9C38-091ADBF150E3}">
      <dgm:prSet/>
      <dgm:spPr/>
      <dgm:t>
        <a:bodyPr/>
        <a:lstStyle/>
        <a:p>
          <a:endParaRPr lang="es-ES"/>
        </a:p>
      </dgm:t>
    </dgm:pt>
    <dgm:pt modelId="{7A498368-F938-454D-B0CD-C99422DF89A8}" type="sibTrans" cxnId="{35CA3720-DA0B-4FA7-9C38-091ADBF150E3}">
      <dgm:prSet/>
      <dgm:spPr/>
      <dgm:t>
        <a:bodyPr/>
        <a:lstStyle/>
        <a:p>
          <a:endParaRPr lang="es-ES"/>
        </a:p>
      </dgm:t>
    </dgm:pt>
    <dgm:pt modelId="{B893EFA0-0877-49AF-8A73-E6B8B18F4845}" type="asst">
      <dgm:prSet phldrT="[Texto]"/>
      <dgm:spPr/>
      <dgm:t>
        <a:bodyPr/>
        <a:lstStyle/>
        <a:p>
          <a:r>
            <a:rPr lang="es-ES" dirty="0" smtClean="0"/>
            <a:t>Escasez</a:t>
          </a:r>
          <a:endParaRPr lang="es-ES" dirty="0"/>
        </a:p>
      </dgm:t>
    </dgm:pt>
    <dgm:pt modelId="{EEEAFF43-C8AF-4275-8E6E-5E8F7A30E83C}" type="parTrans" cxnId="{AE863B9E-E15F-4347-82EC-88E86A759FB9}">
      <dgm:prSet/>
      <dgm:spPr/>
      <dgm:t>
        <a:bodyPr/>
        <a:lstStyle/>
        <a:p>
          <a:endParaRPr lang="es-ES"/>
        </a:p>
      </dgm:t>
    </dgm:pt>
    <dgm:pt modelId="{E6D5B09B-0B53-491B-991A-468CDEAAAA0E}" type="sibTrans" cxnId="{AE863B9E-E15F-4347-82EC-88E86A759FB9}">
      <dgm:prSet/>
      <dgm:spPr/>
      <dgm:t>
        <a:bodyPr/>
        <a:lstStyle/>
        <a:p>
          <a:endParaRPr lang="es-ES"/>
        </a:p>
      </dgm:t>
    </dgm:pt>
    <dgm:pt modelId="{2CCF0ABF-1A31-45DB-A384-519A67F63219}">
      <dgm:prSet phldrT="[Texto]"/>
      <dgm:spPr/>
      <dgm:t>
        <a:bodyPr/>
        <a:lstStyle/>
        <a:p>
          <a:r>
            <a:rPr lang="es-ES" dirty="0" smtClean="0"/>
            <a:t>Mayor desprotección del consumidor</a:t>
          </a:r>
          <a:endParaRPr lang="es-ES" dirty="0"/>
        </a:p>
      </dgm:t>
    </dgm:pt>
    <dgm:pt modelId="{8C77B447-5744-428E-942F-31884297BF3C}" type="parTrans" cxnId="{6F1B9250-EAA4-4A65-AB92-2A204B473036}">
      <dgm:prSet/>
      <dgm:spPr/>
      <dgm:t>
        <a:bodyPr/>
        <a:lstStyle/>
        <a:p>
          <a:endParaRPr lang="es-ES"/>
        </a:p>
      </dgm:t>
    </dgm:pt>
    <dgm:pt modelId="{5101B740-1A25-425E-BDFF-66998D5424BA}" type="sibTrans" cxnId="{6F1B9250-EAA4-4A65-AB92-2A204B473036}">
      <dgm:prSet/>
      <dgm:spPr/>
      <dgm:t>
        <a:bodyPr/>
        <a:lstStyle/>
        <a:p>
          <a:endParaRPr lang="es-ES"/>
        </a:p>
      </dgm:t>
    </dgm:pt>
    <dgm:pt modelId="{D6BAED65-21EA-464F-ABAD-716D1200EB0F}" type="pres">
      <dgm:prSet presAssocID="{46600EFE-18B0-4D41-890B-C1917983DFFA}" presName="hierChild1" presStyleCnt="0">
        <dgm:presLayoutVars>
          <dgm:orgChart val="1"/>
          <dgm:chPref val="1"/>
          <dgm:dir/>
          <dgm:animOne val="branch"/>
          <dgm:animLvl val="lvl"/>
          <dgm:resizeHandles/>
        </dgm:presLayoutVars>
      </dgm:prSet>
      <dgm:spPr/>
      <dgm:t>
        <a:bodyPr/>
        <a:lstStyle/>
        <a:p>
          <a:endParaRPr lang="es-ES"/>
        </a:p>
      </dgm:t>
    </dgm:pt>
    <dgm:pt modelId="{593FA06F-6CF8-4A5D-B033-145AF43BC9D2}" type="pres">
      <dgm:prSet presAssocID="{48C86CC8-9C73-480C-BDA0-A0A27BC3B9BC}" presName="hierRoot1" presStyleCnt="0">
        <dgm:presLayoutVars>
          <dgm:hierBranch val="init"/>
        </dgm:presLayoutVars>
      </dgm:prSet>
      <dgm:spPr/>
    </dgm:pt>
    <dgm:pt modelId="{5D06236A-E90C-4989-B2D0-85425F72918D}" type="pres">
      <dgm:prSet presAssocID="{48C86CC8-9C73-480C-BDA0-A0A27BC3B9BC}" presName="rootComposite1" presStyleCnt="0"/>
      <dgm:spPr/>
    </dgm:pt>
    <dgm:pt modelId="{32183773-8AD5-4EC1-8C72-35B5AF7593AB}" type="pres">
      <dgm:prSet presAssocID="{48C86CC8-9C73-480C-BDA0-A0A27BC3B9BC}" presName="rootText1" presStyleLbl="node0" presStyleIdx="0" presStyleCnt="1">
        <dgm:presLayoutVars>
          <dgm:chPref val="3"/>
        </dgm:presLayoutVars>
      </dgm:prSet>
      <dgm:spPr/>
      <dgm:t>
        <a:bodyPr/>
        <a:lstStyle/>
        <a:p>
          <a:endParaRPr lang="es-ES"/>
        </a:p>
      </dgm:t>
    </dgm:pt>
    <dgm:pt modelId="{50CFB005-02B1-4C00-B8F7-C3073F587D7F}" type="pres">
      <dgm:prSet presAssocID="{48C86CC8-9C73-480C-BDA0-A0A27BC3B9BC}" presName="rootConnector1" presStyleLbl="node1" presStyleIdx="0" presStyleCnt="0"/>
      <dgm:spPr/>
      <dgm:t>
        <a:bodyPr/>
        <a:lstStyle/>
        <a:p>
          <a:endParaRPr lang="es-ES"/>
        </a:p>
      </dgm:t>
    </dgm:pt>
    <dgm:pt modelId="{741A56BD-8A52-4A92-91E3-2805A568E81F}" type="pres">
      <dgm:prSet presAssocID="{48C86CC8-9C73-480C-BDA0-A0A27BC3B9BC}" presName="hierChild2" presStyleCnt="0"/>
      <dgm:spPr/>
    </dgm:pt>
    <dgm:pt modelId="{64BCC72B-9FEF-4C01-BDF6-E8D74A8DBF49}" type="pres">
      <dgm:prSet presAssocID="{EB76D492-C74F-48D5-8753-0568071F84DF}" presName="Name64" presStyleLbl="parChTrans1D2" presStyleIdx="0" presStyleCnt="3"/>
      <dgm:spPr/>
      <dgm:t>
        <a:bodyPr/>
        <a:lstStyle/>
        <a:p>
          <a:endParaRPr lang="es-ES"/>
        </a:p>
      </dgm:t>
    </dgm:pt>
    <dgm:pt modelId="{68013567-4F52-4881-8D5B-9F6F33AABA84}" type="pres">
      <dgm:prSet presAssocID="{FD658094-820E-4F34-A40C-F790891F54DC}" presName="hierRoot2" presStyleCnt="0">
        <dgm:presLayoutVars>
          <dgm:hierBranch val="init"/>
        </dgm:presLayoutVars>
      </dgm:prSet>
      <dgm:spPr/>
    </dgm:pt>
    <dgm:pt modelId="{19678C1D-4EBA-41C0-8BC9-32C29C27C1BA}" type="pres">
      <dgm:prSet presAssocID="{FD658094-820E-4F34-A40C-F790891F54DC}" presName="rootComposite" presStyleCnt="0"/>
      <dgm:spPr/>
    </dgm:pt>
    <dgm:pt modelId="{9673B310-6573-4498-9404-38C7708D72C0}" type="pres">
      <dgm:prSet presAssocID="{FD658094-820E-4F34-A40C-F790891F54DC}" presName="rootText" presStyleLbl="node2" presStyleIdx="0" presStyleCnt="1">
        <dgm:presLayoutVars>
          <dgm:chPref val="3"/>
        </dgm:presLayoutVars>
      </dgm:prSet>
      <dgm:spPr/>
      <dgm:t>
        <a:bodyPr/>
        <a:lstStyle/>
        <a:p>
          <a:endParaRPr lang="es-ES"/>
        </a:p>
      </dgm:t>
    </dgm:pt>
    <dgm:pt modelId="{84F47091-61BD-46CD-9844-A6C1B3388D65}" type="pres">
      <dgm:prSet presAssocID="{FD658094-820E-4F34-A40C-F790891F54DC}" presName="rootConnector" presStyleLbl="node2" presStyleIdx="0" presStyleCnt="1"/>
      <dgm:spPr/>
      <dgm:t>
        <a:bodyPr/>
        <a:lstStyle/>
        <a:p>
          <a:endParaRPr lang="es-ES"/>
        </a:p>
      </dgm:t>
    </dgm:pt>
    <dgm:pt modelId="{E21C06C1-6670-4D13-9BA3-6CF91D93F105}" type="pres">
      <dgm:prSet presAssocID="{FD658094-820E-4F34-A40C-F790891F54DC}" presName="hierChild4" presStyleCnt="0"/>
      <dgm:spPr/>
    </dgm:pt>
    <dgm:pt modelId="{6EE20809-2632-4D1E-85EE-3E47CB8E9497}" type="pres">
      <dgm:prSet presAssocID="{8C77B447-5744-428E-942F-31884297BF3C}" presName="Name64" presStyleLbl="parChTrans1D3" presStyleIdx="0" presStyleCnt="1"/>
      <dgm:spPr/>
      <dgm:t>
        <a:bodyPr/>
        <a:lstStyle/>
        <a:p>
          <a:endParaRPr lang="es-ES"/>
        </a:p>
      </dgm:t>
    </dgm:pt>
    <dgm:pt modelId="{9B0508E8-34E6-4718-AA1F-4D62B0B0E5CF}" type="pres">
      <dgm:prSet presAssocID="{2CCF0ABF-1A31-45DB-A384-519A67F63219}" presName="hierRoot2" presStyleCnt="0">
        <dgm:presLayoutVars>
          <dgm:hierBranch val="init"/>
        </dgm:presLayoutVars>
      </dgm:prSet>
      <dgm:spPr/>
    </dgm:pt>
    <dgm:pt modelId="{9076C9B1-E845-40B4-823C-5F0886E43BBF}" type="pres">
      <dgm:prSet presAssocID="{2CCF0ABF-1A31-45DB-A384-519A67F63219}" presName="rootComposite" presStyleCnt="0"/>
      <dgm:spPr/>
    </dgm:pt>
    <dgm:pt modelId="{51CBC4E7-5301-4EA0-8BC2-C11C19036FB2}" type="pres">
      <dgm:prSet presAssocID="{2CCF0ABF-1A31-45DB-A384-519A67F63219}" presName="rootText" presStyleLbl="node3" presStyleIdx="0" presStyleCnt="1">
        <dgm:presLayoutVars>
          <dgm:chPref val="3"/>
        </dgm:presLayoutVars>
      </dgm:prSet>
      <dgm:spPr/>
      <dgm:t>
        <a:bodyPr/>
        <a:lstStyle/>
        <a:p>
          <a:endParaRPr lang="es-ES"/>
        </a:p>
      </dgm:t>
    </dgm:pt>
    <dgm:pt modelId="{CCC226D1-1276-47A7-9EC9-59709ACEF6A5}" type="pres">
      <dgm:prSet presAssocID="{2CCF0ABF-1A31-45DB-A384-519A67F63219}" presName="rootConnector" presStyleLbl="node3" presStyleIdx="0" presStyleCnt="1"/>
      <dgm:spPr/>
      <dgm:t>
        <a:bodyPr/>
        <a:lstStyle/>
        <a:p>
          <a:endParaRPr lang="es-ES"/>
        </a:p>
      </dgm:t>
    </dgm:pt>
    <dgm:pt modelId="{FC99B50B-79D0-4294-86E4-4E5097D3F83F}" type="pres">
      <dgm:prSet presAssocID="{2CCF0ABF-1A31-45DB-A384-519A67F63219}" presName="hierChild4" presStyleCnt="0"/>
      <dgm:spPr/>
    </dgm:pt>
    <dgm:pt modelId="{6E0EE31E-D789-4DAB-8A85-001A7231A49D}" type="pres">
      <dgm:prSet presAssocID="{2CCF0ABF-1A31-45DB-A384-519A67F63219}" presName="hierChild5" presStyleCnt="0"/>
      <dgm:spPr/>
    </dgm:pt>
    <dgm:pt modelId="{C33C5E07-0B02-4452-92ED-33F26493B124}" type="pres">
      <dgm:prSet presAssocID="{FD658094-820E-4F34-A40C-F790891F54DC}" presName="hierChild5" presStyleCnt="0"/>
      <dgm:spPr/>
    </dgm:pt>
    <dgm:pt modelId="{36EC55A1-C4D5-42FE-90B1-710D3DEF4372}" type="pres">
      <dgm:prSet presAssocID="{48C86CC8-9C73-480C-BDA0-A0A27BC3B9BC}" presName="hierChild3" presStyleCnt="0"/>
      <dgm:spPr/>
    </dgm:pt>
    <dgm:pt modelId="{C445A67E-80B6-4195-9FDD-E9F68B8401E7}" type="pres">
      <dgm:prSet presAssocID="{39BDC120-6B6C-4F32-9369-D73C4790D8DB}" presName="Name115" presStyleLbl="parChTrans1D2" presStyleIdx="1" presStyleCnt="3"/>
      <dgm:spPr/>
      <dgm:t>
        <a:bodyPr/>
        <a:lstStyle/>
        <a:p>
          <a:endParaRPr lang="es-ES"/>
        </a:p>
      </dgm:t>
    </dgm:pt>
    <dgm:pt modelId="{F4F46016-3430-4E27-B32F-57A22F8230D9}" type="pres">
      <dgm:prSet presAssocID="{1C240B36-0FF2-4857-A9C9-A15A9A70FE2A}" presName="hierRoot3" presStyleCnt="0">
        <dgm:presLayoutVars>
          <dgm:hierBranch val="init"/>
        </dgm:presLayoutVars>
      </dgm:prSet>
      <dgm:spPr/>
    </dgm:pt>
    <dgm:pt modelId="{772ADF2D-B844-4D10-8408-76CA5A328CE9}" type="pres">
      <dgm:prSet presAssocID="{1C240B36-0FF2-4857-A9C9-A15A9A70FE2A}" presName="rootComposite3" presStyleCnt="0"/>
      <dgm:spPr/>
    </dgm:pt>
    <dgm:pt modelId="{7C9986C7-3DAF-447F-B7B5-E35D56C0BBA0}" type="pres">
      <dgm:prSet presAssocID="{1C240B36-0FF2-4857-A9C9-A15A9A70FE2A}" presName="rootText3" presStyleLbl="asst1" presStyleIdx="0" presStyleCnt="2">
        <dgm:presLayoutVars>
          <dgm:chPref val="3"/>
        </dgm:presLayoutVars>
      </dgm:prSet>
      <dgm:spPr/>
      <dgm:t>
        <a:bodyPr/>
        <a:lstStyle/>
        <a:p>
          <a:endParaRPr lang="es-ES"/>
        </a:p>
      </dgm:t>
    </dgm:pt>
    <dgm:pt modelId="{5D1B1CC6-B0A5-4A4B-8D46-4A6E1E108A5B}" type="pres">
      <dgm:prSet presAssocID="{1C240B36-0FF2-4857-A9C9-A15A9A70FE2A}" presName="rootConnector3" presStyleLbl="asst1" presStyleIdx="0" presStyleCnt="2"/>
      <dgm:spPr/>
      <dgm:t>
        <a:bodyPr/>
        <a:lstStyle/>
        <a:p>
          <a:endParaRPr lang="es-ES"/>
        </a:p>
      </dgm:t>
    </dgm:pt>
    <dgm:pt modelId="{5AE75F56-B161-4DBA-A895-9C246E9BF927}" type="pres">
      <dgm:prSet presAssocID="{1C240B36-0FF2-4857-A9C9-A15A9A70FE2A}" presName="hierChild6" presStyleCnt="0"/>
      <dgm:spPr/>
    </dgm:pt>
    <dgm:pt modelId="{B4B50F14-FDE0-49C3-8B33-BCC836CB00F3}" type="pres">
      <dgm:prSet presAssocID="{1C240B36-0FF2-4857-A9C9-A15A9A70FE2A}" presName="hierChild7" presStyleCnt="0"/>
      <dgm:spPr/>
    </dgm:pt>
    <dgm:pt modelId="{6AC7CBF5-64B1-499D-BD15-BDC37854B3DA}" type="pres">
      <dgm:prSet presAssocID="{EEEAFF43-C8AF-4275-8E6E-5E8F7A30E83C}" presName="Name115" presStyleLbl="parChTrans1D2" presStyleIdx="2" presStyleCnt="3"/>
      <dgm:spPr/>
      <dgm:t>
        <a:bodyPr/>
        <a:lstStyle/>
        <a:p>
          <a:endParaRPr lang="es-ES"/>
        </a:p>
      </dgm:t>
    </dgm:pt>
    <dgm:pt modelId="{2A61D0A0-9155-4B43-A4FE-7E74176D6571}" type="pres">
      <dgm:prSet presAssocID="{B893EFA0-0877-49AF-8A73-E6B8B18F4845}" presName="hierRoot3" presStyleCnt="0">
        <dgm:presLayoutVars>
          <dgm:hierBranch val="init"/>
        </dgm:presLayoutVars>
      </dgm:prSet>
      <dgm:spPr/>
    </dgm:pt>
    <dgm:pt modelId="{8116F34D-792A-473B-84FC-735CE21D075D}" type="pres">
      <dgm:prSet presAssocID="{B893EFA0-0877-49AF-8A73-E6B8B18F4845}" presName="rootComposite3" presStyleCnt="0"/>
      <dgm:spPr/>
    </dgm:pt>
    <dgm:pt modelId="{B19A3E5F-5CBE-4D32-B364-A4C2FDAF39F7}" type="pres">
      <dgm:prSet presAssocID="{B893EFA0-0877-49AF-8A73-E6B8B18F4845}" presName="rootText3" presStyleLbl="asst1" presStyleIdx="1" presStyleCnt="2">
        <dgm:presLayoutVars>
          <dgm:chPref val="3"/>
        </dgm:presLayoutVars>
      </dgm:prSet>
      <dgm:spPr/>
      <dgm:t>
        <a:bodyPr/>
        <a:lstStyle/>
        <a:p>
          <a:endParaRPr lang="es-ES"/>
        </a:p>
      </dgm:t>
    </dgm:pt>
    <dgm:pt modelId="{C4E2936A-9B81-4611-8DE7-733574001A04}" type="pres">
      <dgm:prSet presAssocID="{B893EFA0-0877-49AF-8A73-E6B8B18F4845}" presName="rootConnector3" presStyleLbl="asst1" presStyleIdx="1" presStyleCnt="2"/>
      <dgm:spPr/>
      <dgm:t>
        <a:bodyPr/>
        <a:lstStyle/>
        <a:p>
          <a:endParaRPr lang="es-ES"/>
        </a:p>
      </dgm:t>
    </dgm:pt>
    <dgm:pt modelId="{E9116A6F-10E7-469F-A187-49004768773A}" type="pres">
      <dgm:prSet presAssocID="{B893EFA0-0877-49AF-8A73-E6B8B18F4845}" presName="hierChild6" presStyleCnt="0"/>
      <dgm:spPr/>
    </dgm:pt>
    <dgm:pt modelId="{76CE3FED-3097-4B94-A578-F74B10517D07}" type="pres">
      <dgm:prSet presAssocID="{B893EFA0-0877-49AF-8A73-E6B8B18F4845}" presName="hierChild7" presStyleCnt="0"/>
      <dgm:spPr/>
    </dgm:pt>
  </dgm:ptLst>
  <dgm:cxnLst>
    <dgm:cxn modelId="{2B357E1A-A4E3-41EF-8BA4-B2C2257B260F}" type="presOf" srcId="{39BDC120-6B6C-4F32-9369-D73C4790D8DB}" destId="{C445A67E-80B6-4195-9FDD-E9F68B8401E7}" srcOrd="0" destOrd="0" presId="urn:microsoft.com/office/officeart/2009/3/layout/HorizontalOrganizationChart"/>
    <dgm:cxn modelId="{5C75AD0E-0386-49B4-BEC9-FD0DAD592F98}" type="presOf" srcId="{FD658094-820E-4F34-A40C-F790891F54DC}" destId="{9673B310-6573-4498-9404-38C7708D72C0}" srcOrd="0" destOrd="0" presId="urn:microsoft.com/office/officeart/2009/3/layout/HorizontalOrganizationChart"/>
    <dgm:cxn modelId="{6F3005AD-F0B9-462B-A4B0-FDF60D99B0FD}" type="presOf" srcId="{46600EFE-18B0-4D41-890B-C1917983DFFA}" destId="{D6BAED65-21EA-464F-ABAD-716D1200EB0F}" srcOrd="0" destOrd="0" presId="urn:microsoft.com/office/officeart/2009/3/layout/HorizontalOrganizationChart"/>
    <dgm:cxn modelId="{FAE04CFD-2BCD-4F80-BA61-32BDE0A4D148}" type="presOf" srcId="{48C86CC8-9C73-480C-BDA0-A0A27BC3B9BC}" destId="{32183773-8AD5-4EC1-8C72-35B5AF7593AB}" srcOrd="0" destOrd="0" presId="urn:microsoft.com/office/officeart/2009/3/layout/HorizontalOrganizationChart"/>
    <dgm:cxn modelId="{D0B1D84E-44DA-4B03-95EF-B6B826D0F2F7}" type="presOf" srcId="{1C240B36-0FF2-4857-A9C9-A15A9A70FE2A}" destId="{5D1B1CC6-B0A5-4A4B-8D46-4A6E1E108A5B}" srcOrd="1" destOrd="0" presId="urn:microsoft.com/office/officeart/2009/3/layout/HorizontalOrganizationChart"/>
    <dgm:cxn modelId="{AB399CC3-DCFB-4496-BA89-B0CC4F69F710}" type="presOf" srcId="{EEEAFF43-C8AF-4275-8E6E-5E8F7A30E83C}" destId="{6AC7CBF5-64B1-499D-BD15-BDC37854B3DA}" srcOrd="0" destOrd="0" presId="urn:microsoft.com/office/officeart/2009/3/layout/HorizontalOrganizationChart"/>
    <dgm:cxn modelId="{6F1B9250-EAA4-4A65-AB92-2A204B473036}" srcId="{FD658094-820E-4F34-A40C-F790891F54DC}" destId="{2CCF0ABF-1A31-45DB-A384-519A67F63219}" srcOrd="0" destOrd="0" parTransId="{8C77B447-5744-428E-942F-31884297BF3C}" sibTransId="{5101B740-1A25-425E-BDFF-66998D5424BA}"/>
    <dgm:cxn modelId="{315F1CAA-C8A5-41D0-86FA-5695C3D6E1E3}" type="presOf" srcId="{48C86CC8-9C73-480C-BDA0-A0A27BC3B9BC}" destId="{50CFB005-02B1-4C00-B8F7-C3073F587D7F}" srcOrd="1" destOrd="0" presId="urn:microsoft.com/office/officeart/2009/3/layout/HorizontalOrganizationChart"/>
    <dgm:cxn modelId="{44210C57-B56E-4BF8-9789-368C8E76D016}" type="presOf" srcId="{1C240B36-0FF2-4857-A9C9-A15A9A70FE2A}" destId="{7C9986C7-3DAF-447F-B7B5-E35D56C0BBA0}" srcOrd="0" destOrd="0" presId="urn:microsoft.com/office/officeart/2009/3/layout/HorizontalOrganizationChart"/>
    <dgm:cxn modelId="{6639BDE7-4FBE-4B78-A180-F687B6E51ABF}" type="presOf" srcId="{B893EFA0-0877-49AF-8A73-E6B8B18F4845}" destId="{B19A3E5F-5CBE-4D32-B364-A4C2FDAF39F7}" srcOrd="0" destOrd="0" presId="urn:microsoft.com/office/officeart/2009/3/layout/HorizontalOrganizationChart"/>
    <dgm:cxn modelId="{DB6C7701-2367-4088-801C-26E5E8E3F0D0}" type="presOf" srcId="{8C77B447-5744-428E-942F-31884297BF3C}" destId="{6EE20809-2632-4D1E-85EE-3E47CB8E9497}" srcOrd="0" destOrd="0" presId="urn:microsoft.com/office/officeart/2009/3/layout/HorizontalOrganizationChart"/>
    <dgm:cxn modelId="{35CA3720-DA0B-4FA7-9C38-091ADBF150E3}" srcId="{46600EFE-18B0-4D41-890B-C1917983DFFA}" destId="{48C86CC8-9C73-480C-BDA0-A0A27BC3B9BC}" srcOrd="0" destOrd="0" parTransId="{CB04531F-54EC-4E97-9114-8E250C5E2724}" sibTransId="{7A498368-F938-454D-B0CD-C99422DF89A8}"/>
    <dgm:cxn modelId="{AE863B9E-E15F-4347-82EC-88E86A759FB9}" srcId="{48C86CC8-9C73-480C-BDA0-A0A27BC3B9BC}" destId="{B893EFA0-0877-49AF-8A73-E6B8B18F4845}" srcOrd="1" destOrd="0" parTransId="{EEEAFF43-C8AF-4275-8E6E-5E8F7A30E83C}" sibTransId="{E6D5B09B-0B53-491B-991A-468CDEAAAA0E}"/>
    <dgm:cxn modelId="{8FA091F0-B8D8-426D-A9EA-F825DD4400CE}" type="presOf" srcId="{FD658094-820E-4F34-A40C-F790891F54DC}" destId="{84F47091-61BD-46CD-9844-A6C1B3388D65}" srcOrd="1" destOrd="0" presId="urn:microsoft.com/office/officeart/2009/3/layout/HorizontalOrganizationChart"/>
    <dgm:cxn modelId="{0240EE5C-EABB-4F4C-8725-3C067088D9B1}" srcId="{48C86CC8-9C73-480C-BDA0-A0A27BC3B9BC}" destId="{FD658094-820E-4F34-A40C-F790891F54DC}" srcOrd="2" destOrd="0" parTransId="{EB76D492-C74F-48D5-8753-0568071F84DF}" sibTransId="{9BCD0577-9A9C-40B2-8886-E88E26B69616}"/>
    <dgm:cxn modelId="{42C5896F-2466-4FB7-A77A-94B984FB3E40}" srcId="{48C86CC8-9C73-480C-BDA0-A0A27BC3B9BC}" destId="{1C240B36-0FF2-4857-A9C9-A15A9A70FE2A}" srcOrd="0" destOrd="0" parTransId="{39BDC120-6B6C-4F32-9369-D73C4790D8DB}" sibTransId="{E6D4A1A3-2479-48C7-9E1D-6CFF9D739E31}"/>
    <dgm:cxn modelId="{310FF698-FB06-4CBE-877C-2D788793F525}" type="presOf" srcId="{EB76D492-C74F-48D5-8753-0568071F84DF}" destId="{64BCC72B-9FEF-4C01-BDF6-E8D74A8DBF49}" srcOrd="0" destOrd="0" presId="urn:microsoft.com/office/officeart/2009/3/layout/HorizontalOrganizationChart"/>
    <dgm:cxn modelId="{00D21518-A8CD-43D8-A27E-4A5CD8F1D1DC}" type="presOf" srcId="{2CCF0ABF-1A31-45DB-A384-519A67F63219}" destId="{51CBC4E7-5301-4EA0-8BC2-C11C19036FB2}" srcOrd="0" destOrd="0" presId="urn:microsoft.com/office/officeart/2009/3/layout/HorizontalOrganizationChart"/>
    <dgm:cxn modelId="{27C6D26C-FCA4-4ECE-82C4-365BC71031CC}" type="presOf" srcId="{2CCF0ABF-1A31-45DB-A384-519A67F63219}" destId="{CCC226D1-1276-47A7-9EC9-59709ACEF6A5}" srcOrd="1" destOrd="0" presId="urn:microsoft.com/office/officeart/2009/3/layout/HorizontalOrganizationChart"/>
    <dgm:cxn modelId="{872A360F-9FE5-405B-BADE-A6154D9C2CF7}" type="presOf" srcId="{B893EFA0-0877-49AF-8A73-E6B8B18F4845}" destId="{C4E2936A-9B81-4611-8DE7-733574001A04}" srcOrd="1" destOrd="0" presId="urn:microsoft.com/office/officeart/2009/3/layout/HorizontalOrganizationChart"/>
    <dgm:cxn modelId="{6D918231-6622-43C5-B323-D38FD6C3E1BF}" type="presParOf" srcId="{D6BAED65-21EA-464F-ABAD-716D1200EB0F}" destId="{593FA06F-6CF8-4A5D-B033-145AF43BC9D2}" srcOrd="0" destOrd="0" presId="urn:microsoft.com/office/officeart/2009/3/layout/HorizontalOrganizationChart"/>
    <dgm:cxn modelId="{1021946A-E8A3-48BF-AABA-149B52725DFF}" type="presParOf" srcId="{593FA06F-6CF8-4A5D-B033-145AF43BC9D2}" destId="{5D06236A-E90C-4989-B2D0-85425F72918D}" srcOrd="0" destOrd="0" presId="urn:microsoft.com/office/officeart/2009/3/layout/HorizontalOrganizationChart"/>
    <dgm:cxn modelId="{1FD3090D-B557-4E1E-A589-86C300FFB465}" type="presParOf" srcId="{5D06236A-E90C-4989-B2D0-85425F72918D}" destId="{32183773-8AD5-4EC1-8C72-35B5AF7593AB}" srcOrd="0" destOrd="0" presId="urn:microsoft.com/office/officeart/2009/3/layout/HorizontalOrganizationChart"/>
    <dgm:cxn modelId="{D9B783EF-BE02-4958-ADA6-A43BEF906773}" type="presParOf" srcId="{5D06236A-E90C-4989-B2D0-85425F72918D}" destId="{50CFB005-02B1-4C00-B8F7-C3073F587D7F}" srcOrd="1" destOrd="0" presId="urn:microsoft.com/office/officeart/2009/3/layout/HorizontalOrganizationChart"/>
    <dgm:cxn modelId="{90FEBD75-A7E6-4641-833F-47BAFFADFD3C}" type="presParOf" srcId="{593FA06F-6CF8-4A5D-B033-145AF43BC9D2}" destId="{741A56BD-8A52-4A92-91E3-2805A568E81F}" srcOrd="1" destOrd="0" presId="urn:microsoft.com/office/officeart/2009/3/layout/HorizontalOrganizationChart"/>
    <dgm:cxn modelId="{4897A225-60EB-41E4-A29F-CBE5DB970CDC}" type="presParOf" srcId="{741A56BD-8A52-4A92-91E3-2805A568E81F}" destId="{64BCC72B-9FEF-4C01-BDF6-E8D74A8DBF49}" srcOrd="0" destOrd="0" presId="urn:microsoft.com/office/officeart/2009/3/layout/HorizontalOrganizationChart"/>
    <dgm:cxn modelId="{0EA2A6AD-3099-44C9-B095-7C39BD1CB2D9}" type="presParOf" srcId="{741A56BD-8A52-4A92-91E3-2805A568E81F}" destId="{68013567-4F52-4881-8D5B-9F6F33AABA84}" srcOrd="1" destOrd="0" presId="urn:microsoft.com/office/officeart/2009/3/layout/HorizontalOrganizationChart"/>
    <dgm:cxn modelId="{C855DBCD-F6E6-4B64-90E9-08455CE2ED2B}" type="presParOf" srcId="{68013567-4F52-4881-8D5B-9F6F33AABA84}" destId="{19678C1D-4EBA-41C0-8BC9-32C29C27C1BA}" srcOrd="0" destOrd="0" presId="urn:microsoft.com/office/officeart/2009/3/layout/HorizontalOrganizationChart"/>
    <dgm:cxn modelId="{53080E02-45A8-4809-B6B1-D6647BFA779B}" type="presParOf" srcId="{19678C1D-4EBA-41C0-8BC9-32C29C27C1BA}" destId="{9673B310-6573-4498-9404-38C7708D72C0}" srcOrd="0" destOrd="0" presId="urn:microsoft.com/office/officeart/2009/3/layout/HorizontalOrganizationChart"/>
    <dgm:cxn modelId="{BE9E1695-DE6E-4E2B-92AB-38134CC0949D}" type="presParOf" srcId="{19678C1D-4EBA-41C0-8BC9-32C29C27C1BA}" destId="{84F47091-61BD-46CD-9844-A6C1B3388D65}" srcOrd="1" destOrd="0" presId="urn:microsoft.com/office/officeart/2009/3/layout/HorizontalOrganizationChart"/>
    <dgm:cxn modelId="{3F59054C-85CF-4E09-B80A-86F402EDA5F0}" type="presParOf" srcId="{68013567-4F52-4881-8D5B-9F6F33AABA84}" destId="{E21C06C1-6670-4D13-9BA3-6CF91D93F105}" srcOrd="1" destOrd="0" presId="urn:microsoft.com/office/officeart/2009/3/layout/HorizontalOrganizationChart"/>
    <dgm:cxn modelId="{EAE8AA5B-093E-4A82-BBDE-5AAE2EF5537B}" type="presParOf" srcId="{E21C06C1-6670-4D13-9BA3-6CF91D93F105}" destId="{6EE20809-2632-4D1E-85EE-3E47CB8E9497}" srcOrd="0" destOrd="0" presId="urn:microsoft.com/office/officeart/2009/3/layout/HorizontalOrganizationChart"/>
    <dgm:cxn modelId="{E5ED529D-8FD8-4248-95FB-032E46CEF80E}" type="presParOf" srcId="{E21C06C1-6670-4D13-9BA3-6CF91D93F105}" destId="{9B0508E8-34E6-4718-AA1F-4D62B0B0E5CF}" srcOrd="1" destOrd="0" presId="urn:microsoft.com/office/officeart/2009/3/layout/HorizontalOrganizationChart"/>
    <dgm:cxn modelId="{5562BF00-3454-4F43-87C3-15BDFBF1AB67}" type="presParOf" srcId="{9B0508E8-34E6-4718-AA1F-4D62B0B0E5CF}" destId="{9076C9B1-E845-40B4-823C-5F0886E43BBF}" srcOrd="0" destOrd="0" presId="urn:microsoft.com/office/officeart/2009/3/layout/HorizontalOrganizationChart"/>
    <dgm:cxn modelId="{C5803BF4-3F57-48F7-8621-41E149A86E4A}" type="presParOf" srcId="{9076C9B1-E845-40B4-823C-5F0886E43BBF}" destId="{51CBC4E7-5301-4EA0-8BC2-C11C19036FB2}" srcOrd="0" destOrd="0" presId="urn:microsoft.com/office/officeart/2009/3/layout/HorizontalOrganizationChart"/>
    <dgm:cxn modelId="{80A5F273-487C-447A-A5BB-A71F7D4620CA}" type="presParOf" srcId="{9076C9B1-E845-40B4-823C-5F0886E43BBF}" destId="{CCC226D1-1276-47A7-9EC9-59709ACEF6A5}" srcOrd="1" destOrd="0" presId="urn:microsoft.com/office/officeart/2009/3/layout/HorizontalOrganizationChart"/>
    <dgm:cxn modelId="{94F02007-BF00-489A-B98A-F33B8903E247}" type="presParOf" srcId="{9B0508E8-34E6-4718-AA1F-4D62B0B0E5CF}" destId="{FC99B50B-79D0-4294-86E4-4E5097D3F83F}" srcOrd="1" destOrd="0" presId="urn:microsoft.com/office/officeart/2009/3/layout/HorizontalOrganizationChart"/>
    <dgm:cxn modelId="{3CFA8D33-9296-41B9-BAD0-30317944154F}" type="presParOf" srcId="{9B0508E8-34E6-4718-AA1F-4D62B0B0E5CF}" destId="{6E0EE31E-D789-4DAB-8A85-001A7231A49D}" srcOrd="2" destOrd="0" presId="urn:microsoft.com/office/officeart/2009/3/layout/HorizontalOrganizationChart"/>
    <dgm:cxn modelId="{E87FEF5F-95BF-4C2B-B862-4C86D7B2668F}" type="presParOf" srcId="{68013567-4F52-4881-8D5B-9F6F33AABA84}" destId="{C33C5E07-0B02-4452-92ED-33F26493B124}" srcOrd="2" destOrd="0" presId="urn:microsoft.com/office/officeart/2009/3/layout/HorizontalOrganizationChart"/>
    <dgm:cxn modelId="{BB7EDAE8-FF50-4302-BC54-B8A047454358}" type="presParOf" srcId="{593FA06F-6CF8-4A5D-B033-145AF43BC9D2}" destId="{36EC55A1-C4D5-42FE-90B1-710D3DEF4372}" srcOrd="2" destOrd="0" presId="urn:microsoft.com/office/officeart/2009/3/layout/HorizontalOrganizationChart"/>
    <dgm:cxn modelId="{87E3E1C7-335A-4B39-B6A2-63E59C11B95C}" type="presParOf" srcId="{36EC55A1-C4D5-42FE-90B1-710D3DEF4372}" destId="{C445A67E-80B6-4195-9FDD-E9F68B8401E7}" srcOrd="0" destOrd="0" presId="urn:microsoft.com/office/officeart/2009/3/layout/HorizontalOrganizationChart"/>
    <dgm:cxn modelId="{22986D30-3956-4B56-A045-1CF081419A18}" type="presParOf" srcId="{36EC55A1-C4D5-42FE-90B1-710D3DEF4372}" destId="{F4F46016-3430-4E27-B32F-57A22F8230D9}" srcOrd="1" destOrd="0" presId="urn:microsoft.com/office/officeart/2009/3/layout/HorizontalOrganizationChart"/>
    <dgm:cxn modelId="{481FD14A-EEB3-4FA3-BC6D-700CB41D8F40}" type="presParOf" srcId="{F4F46016-3430-4E27-B32F-57A22F8230D9}" destId="{772ADF2D-B844-4D10-8408-76CA5A328CE9}" srcOrd="0" destOrd="0" presId="urn:microsoft.com/office/officeart/2009/3/layout/HorizontalOrganizationChart"/>
    <dgm:cxn modelId="{940E064A-4D5C-42EF-8569-FCB652E792EF}" type="presParOf" srcId="{772ADF2D-B844-4D10-8408-76CA5A328CE9}" destId="{7C9986C7-3DAF-447F-B7B5-E35D56C0BBA0}" srcOrd="0" destOrd="0" presId="urn:microsoft.com/office/officeart/2009/3/layout/HorizontalOrganizationChart"/>
    <dgm:cxn modelId="{B30E53E4-6B98-4B84-90D0-03C9ECE39849}" type="presParOf" srcId="{772ADF2D-B844-4D10-8408-76CA5A328CE9}" destId="{5D1B1CC6-B0A5-4A4B-8D46-4A6E1E108A5B}" srcOrd="1" destOrd="0" presId="urn:microsoft.com/office/officeart/2009/3/layout/HorizontalOrganizationChart"/>
    <dgm:cxn modelId="{1E4DC910-2126-49CB-BDAC-85B772CF6C31}" type="presParOf" srcId="{F4F46016-3430-4E27-B32F-57A22F8230D9}" destId="{5AE75F56-B161-4DBA-A895-9C246E9BF927}" srcOrd="1" destOrd="0" presId="urn:microsoft.com/office/officeart/2009/3/layout/HorizontalOrganizationChart"/>
    <dgm:cxn modelId="{F090E1ED-BCA8-4F91-9980-8E6FECF919B8}" type="presParOf" srcId="{F4F46016-3430-4E27-B32F-57A22F8230D9}" destId="{B4B50F14-FDE0-49C3-8B33-BCC836CB00F3}" srcOrd="2" destOrd="0" presId="urn:microsoft.com/office/officeart/2009/3/layout/HorizontalOrganizationChart"/>
    <dgm:cxn modelId="{2FF90242-3A89-441A-8122-2CF06F9E312E}" type="presParOf" srcId="{36EC55A1-C4D5-42FE-90B1-710D3DEF4372}" destId="{6AC7CBF5-64B1-499D-BD15-BDC37854B3DA}" srcOrd="2" destOrd="0" presId="urn:microsoft.com/office/officeart/2009/3/layout/HorizontalOrganizationChart"/>
    <dgm:cxn modelId="{E161781A-5A73-42F1-A748-09A358CCAFC7}" type="presParOf" srcId="{36EC55A1-C4D5-42FE-90B1-710D3DEF4372}" destId="{2A61D0A0-9155-4B43-A4FE-7E74176D6571}" srcOrd="3" destOrd="0" presId="urn:microsoft.com/office/officeart/2009/3/layout/HorizontalOrganizationChart"/>
    <dgm:cxn modelId="{65AB2274-5108-4A62-8AAD-62C0ADADB8FB}" type="presParOf" srcId="{2A61D0A0-9155-4B43-A4FE-7E74176D6571}" destId="{8116F34D-792A-473B-84FC-735CE21D075D}" srcOrd="0" destOrd="0" presId="urn:microsoft.com/office/officeart/2009/3/layout/HorizontalOrganizationChart"/>
    <dgm:cxn modelId="{F2FA9DF4-0E4B-47F9-8AD2-2344344A120E}" type="presParOf" srcId="{8116F34D-792A-473B-84FC-735CE21D075D}" destId="{B19A3E5F-5CBE-4D32-B364-A4C2FDAF39F7}" srcOrd="0" destOrd="0" presId="urn:microsoft.com/office/officeart/2009/3/layout/HorizontalOrganizationChart"/>
    <dgm:cxn modelId="{9D30748E-BC00-48E4-BB0C-53BBF248DEDC}" type="presParOf" srcId="{8116F34D-792A-473B-84FC-735CE21D075D}" destId="{C4E2936A-9B81-4611-8DE7-733574001A04}" srcOrd="1" destOrd="0" presId="urn:microsoft.com/office/officeart/2009/3/layout/HorizontalOrganizationChart"/>
    <dgm:cxn modelId="{003D381D-A69E-46E4-A008-4FCF2BE0E867}" type="presParOf" srcId="{2A61D0A0-9155-4B43-A4FE-7E74176D6571}" destId="{E9116A6F-10E7-469F-A187-49004768773A}" srcOrd="1" destOrd="0" presId="urn:microsoft.com/office/officeart/2009/3/layout/HorizontalOrganizationChart"/>
    <dgm:cxn modelId="{2379532F-DFB1-493D-BBC8-7D2F22194117}" type="presParOf" srcId="{2A61D0A0-9155-4B43-A4FE-7E74176D6571}" destId="{76CE3FED-3097-4B94-A578-F74B10517D07}"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87A625-93D4-4FC8-B9D1-BE17E4D4EF7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4B15DCA7-9C08-4541-9960-71DB20425AF2}">
      <dgm:prSet phldrT="[Texto]"/>
      <dgm:spPr/>
      <dgm:t>
        <a:bodyPr/>
        <a:lstStyle/>
        <a:p>
          <a:r>
            <a:rPr lang="es-ES" dirty="0" smtClean="0"/>
            <a:t>¿El proceso monitorio es igualitario?</a:t>
          </a:r>
          <a:endParaRPr lang="es-ES" dirty="0"/>
        </a:p>
      </dgm:t>
    </dgm:pt>
    <dgm:pt modelId="{C29E28DF-1825-4B9C-A33C-B6CE3D3711F4}" type="parTrans" cxnId="{E991FF15-C5DD-49EC-A403-80EE9B99F640}">
      <dgm:prSet/>
      <dgm:spPr/>
      <dgm:t>
        <a:bodyPr/>
        <a:lstStyle/>
        <a:p>
          <a:endParaRPr lang="es-ES"/>
        </a:p>
      </dgm:t>
    </dgm:pt>
    <dgm:pt modelId="{261486CD-28F1-429A-BADC-4A4219B3DB52}" type="sibTrans" cxnId="{E991FF15-C5DD-49EC-A403-80EE9B99F640}">
      <dgm:prSet/>
      <dgm:spPr/>
      <dgm:t>
        <a:bodyPr/>
        <a:lstStyle/>
        <a:p>
          <a:endParaRPr lang="es-ES"/>
        </a:p>
      </dgm:t>
    </dgm:pt>
    <dgm:pt modelId="{F1405C57-B951-4D14-A353-5A6EE5A748AC}">
      <dgm:prSet phldrT="[Texto]"/>
      <dgm:spPr/>
      <dgm:t>
        <a:bodyPr/>
        <a:lstStyle/>
        <a:p>
          <a:r>
            <a:rPr lang="es-ES" dirty="0" smtClean="0"/>
            <a:t>Pactar la vía monitoria ¿Implica una renuncia a los derechos del consumidor?</a:t>
          </a:r>
          <a:endParaRPr lang="es-ES" dirty="0"/>
        </a:p>
      </dgm:t>
    </dgm:pt>
    <dgm:pt modelId="{59CE60B3-7DFC-4A0C-824A-E29805BB8E7B}" type="parTrans" cxnId="{3A662BE0-7685-4FED-AC22-F14F3F315BEB}">
      <dgm:prSet/>
      <dgm:spPr/>
      <dgm:t>
        <a:bodyPr/>
        <a:lstStyle/>
        <a:p>
          <a:endParaRPr lang="es-ES"/>
        </a:p>
      </dgm:t>
    </dgm:pt>
    <dgm:pt modelId="{0A3B4B94-51CB-4EA2-AF9F-C1AE9C45D1B0}" type="sibTrans" cxnId="{3A662BE0-7685-4FED-AC22-F14F3F315BEB}">
      <dgm:prSet/>
      <dgm:spPr/>
      <dgm:t>
        <a:bodyPr/>
        <a:lstStyle/>
        <a:p>
          <a:endParaRPr lang="es-ES"/>
        </a:p>
      </dgm:t>
    </dgm:pt>
    <dgm:pt modelId="{1E7685BB-5A0D-4CBF-AF26-F0CB6130CD4B}">
      <dgm:prSet phldrT="[Texto]"/>
      <dgm:spPr/>
      <dgm:t>
        <a:bodyPr/>
        <a:lstStyle/>
        <a:p>
          <a:r>
            <a:rPr lang="es-ES" dirty="0" smtClean="0"/>
            <a:t> ¿Invierte la carga de la prueba en contra del consumidor?</a:t>
          </a:r>
          <a:endParaRPr lang="es-ES" dirty="0"/>
        </a:p>
      </dgm:t>
    </dgm:pt>
    <dgm:pt modelId="{D81BE503-BFE2-49CE-BFFF-A05D91736ED8}" type="parTrans" cxnId="{869DE38A-F590-49D1-BC95-449BBB112380}">
      <dgm:prSet/>
      <dgm:spPr/>
      <dgm:t>
        <a:bodyPr/>
        <a:lstStyle/>
        <a:p>
          <a:endParaRPr lang="es-ES"/>
        </a:p>
      </dgm:t>
    </dgm:pt>
    <dgm:pt modelId="{E1A102AD-EA4A-4B99-8A26-6C69F738FAFF}" type="sibTrans" cxnId="{869DE38A-F590-49D1-BC95-449BBB112380}">
      <dgm:prSet/>
      <dgm:spPr/>
      <dgm:t>
        <a:bodyPr/>
        <a:lstStyle/>
        <a:p>
          <a:endParaRPr lang="es-ES"/>
        </a:p>
      </dgm:t>
    </dgm:pt>
    <dgm:pt modelId="{BF00EA8B-85EA-4A45-8B61-979DF16C0D8D}">
      <dgm:prSet phldrT="[Texto]"/>
      <dgm:spPr/>
      <dgm:t>
        <a:bodyPr/>
        <a:lstStyle/>
        <a:p>
          <a:r>
            <a:rPr lang="es-ES" dirty="0" smtClean="0"/>
            <a:t>¿Amplifica los  derechos del acreedor?</a:t>
          </a:r>
          <a:endParaRPr lang="es-ES" dirty="0"/>
        </a:p>
      </dgm:t>
    </dgm:pt>
    <dgm:pt modelId="{9814381A-E892-4C8C-97AC-DD280EAFA889}" type="parTrans" cxnId="{C9A9923D-4B86-44CE-AD08-0972A3EB6349}">
      <dgm:prSet/>
      <dgm:spPr/>
      <dgm:t>
        <a:bodyPr/>
        <a:lstStyle/>
        <a:p>
          <a:endParaRPr lang="es-ES"/>
        </a:p>
      </dgm:t>
    </dgm:pt>
    <dgm:pt modelId="{7D354361-B899-4F54-BD64-94E643A9BDF2}" type="sibTrans" cxnId="{C9A9923D-4B86-44CE-AD08-0972A3EB6349}">
      <dgm:prSet/>
      <dgm:spPr/>
      <dgm:t>
        <a:bodyPr/>
        <a:lstStyle/>
        <a:p>
          <a:endParaRPr lang="es-ES"/>
        </a:p>
      </dgm:t>
    </dgm:pt>
    <dgm:pt modelId="{8951AE1E-AEBC-494D-96C0-43FB94FFE7ED}" type="pres">
      <dgm:prSet presAssocID="{5287A625-93D4-4FC8-B9D1-BE17E4D4EF76}" presName="linear" presStyleCnt="0">
        <dgm:presLayoutVars>
          <dgm:animLvl val="lvl"/>
          <dgm:resizeHandles val="exact"/>
        </dgm:presLayoutVars>
      </dgm:prSet>
      <dgm:spPr/>
      <dgm:t>
        <a:bodyPr/>
        <a:lstStyle/>
        <a:p>
          <a:endParaRPr lang="es-ES"/>
        </a:p>
      </dgm:t>
    </dgm:pt>
    <dgm:pt modelId="{3F145794-FE23-4603-956C-50FE6E697C62}" type="pres">
      <dgm:prSet presAssocID="{4B15DCA7-9C08-4541-9960-71DB20425AF2}" presName="parentText" presStyleLbl="node1" presStyleIdx="0" presStyleCnt="4" custLinFactNeighborX="4" custLinFactNeighborY="20622">
        <dgm:presLayoutVars>
          <dgm:chMax val="0"/>
          <dgm:bulletEnabled val="1"/>
        </dgm:presLayoutVars>
      </dgm:prSet>
      <dgm:spPr/>
      <dgm:t>
        <a:bodyPr/>
        <a:lstStyle/>
        <a:p>
          <a:endParaRPr lang="es-ES"/>
        </a:p>
      </dgm:t>
    </dgm:pt>
    <dgm:pt modelId="{D632AACE-9D42-474D-96EE-CD9EEBDC8E7D}" type="pres">
      <dgm:prSet presAssocID="{261486CD-28F1-429A-BADC-4A4219B3DB52}" presName="spacer" presStyleCnt="0"/>
      <dgm:spPr/>
    </dgm:pt>
    <dgm:pt modelId="{446DDF07-9512-48F2-9E9E-C0862900E478}" type="pres">
      <dgm:prSet presAssocID="{F1405C57-B951-4D14-A353-5A6EE5A748AC}" presName="parentText" presStyleLbl="node1" presStyleIdx="1" presStyleCnt="4">
        <dgm:presLayoutVars>
          <dgm:chMax val="0"/>
          <dgm:bulletEnabled val="1"/>
        </dgm:presLayoutVars>
      </dgm:prSet>
      <dgm:spPr/>
      <dgm:t>
        <a:bodyPr/>
        <a:lstStyle/>
        <a:p>
          <a:endParaRPr lang="es-ES"/>
        </a:p>
      </dgm:t>
    </dgm:pt>
    <dgm:pt modelId="{75690670-2D3B-4406-9844-B4D7800F20D4}" type="pres">
      <dgm:prSet presAssocID="{0A3B4B94-51CB-4EA2-AF9F-C1AE9C45D1B0}" presName="spacer" presStyleCnt="0"/>
      <dgm:spPr/>
    </dgm:pt>
    <dgm:pt modelId="{6AB8F55A-BB38-4855-AB05-65D400442969}" type="pres">
      <dgm:prSet presAssocID="{1E7685BB-5A0D-4CBF-AF26-F0CB6130CD4B}" presName="parentText" presStyleLbl="node1" presStyleIdx="2" presStyleCnt="4">
        <dgm:presLayoutVars>
          <dgm:chMax val="0"/>
          <dgm:bulletEnabled val="1"/>
        </dgm:presLayoutVars>
      </dgm:prSet>
      <dgm:spPr/>
      <dgm:t>
        <a:bodyPr/>
        <a:lstStyle/>
        <a:p>
          <a:endParaRPr lang="es-ES"/>
        </a:p>
      </dgm:t>
    </dgm:pt>
    <dgm:pt modelId="{1E7C0F6B-F0B6-4B33-8940-885F340CC235}" type="pres">
      <dgm:prSet presAssocID="{E1A102AD-EA4A-4B99-8A26-6C69F738FAFF}" presName="spacer" presStyleCnt="0"/>
      <dgm:spPr/>
    </dgm:pt>
    <dgm:pt modelId="{7C808291-03AA-4D9E-9870-AE9FA3417DB7}" type="pres">
      <dgm:prSet presAssocID="{BF00EA8B-85EA-4A45-8B61-979DF16C0D8D}" presName="parentText" presStyleLbl="node1" presStyleIdx="3" presStyleCnt="4">
        <dgm:presLayoutVars>
          <dgm:chMax val="0"/>
          <dgm:bulletEnabled val="1"/>
        </dgm:presLayoutVars>
      </dgm:prSet>
      <dgm:spPr/>
      <dgm:t>
        <a:bodyPr/>
        <a:lstStyle/>
        <a:p>
          <a:endParaRPr lang="es-ES"/>
        </a:p>
      </dgm:t>
    </dgm:pt>
  </dgm:ptLst>
  <dgm:cxnLst>
    <dgm:cxn modelId="{8BEE5926-EE84-4844-BDA4-04C3447045CE}" type="presOf" srcId="{4B15DCA7-9C08-4541-9960-71DB20425AF2}" destId="{3F145794-FE23-4603-956C-50FE6E697C62}" srcOrd="0" destOrd="0" presId="urn:microsoft.com/office/officeart/2005/8/layout/vList2"/>
    <dgm:cxn modelId="{3A662BE0-7685-4FED-AC22-F14F3F315BEB}" srcId="{5287A625-93D4-4FC8-B9D1-BE17E4D4EF76}" destId="{F1405C57-B951-4D14-A353-5A6EE5A748AC}" srcOrd="1" destOrd="0" parTransId="{59CE60B3-7DFC-4A0C-824A-E29805BB8E7B}" sibTransId="{0A3B4B94-51CB-4EA2-AF9F-C1AE9C45D1B0}"/>
    <dgm:cxn modelId="{C9A9923D-4B86-44CE-AD08-0972A3EB6349}" srcId="{5287A625-93D4-4FC8-B9D1-BE17E4D4EF76}" destId="{BF00EA8B-85EA-4A45-8B61-979DF16C0D8D}" srcOrd="3" destOrd="0" parTransId="{9814381A-E892-4C8C-97AC-DD280EAFA889}" sibTransId="{7D354361-B899-4F54-BD64-94E643A9BDF2}"/>
    <dgm:cxn modelId="{6ED7C143-01DC-4780-BBF7-40C3284E7D71}" type="presOf" srcId="{BF00EA8B-85EA-4A45-8B61-979DF16C0D8D}" destId="{7C808291-03AA-4D9E-9870-AE9FA3417DB7}" srcOrd="0" destOrd="0" presId="urn:microsoft.com/office/officeart/2005/8/layout/vList2"/>
    <dgm:cxn modelId="{A299B0AE-A0E1-4F27-B764-319E04499481}" type="presOf" srcId="{F1405C57-B951-4D14-A353-5A6EE5A748AC}" destId="{446DDF07-9512-48F2-9E9E-C0862900E478}" srcOrd="0" destOrd="0" presId="urn:microsoft.com/office/officeart/2005/8/layout/vList2"/>
    <dgm:cxn modelId="{869DE38A-F590-49D1-BC95-449BBB112380}" srcId="{5287A625-93D4-4FC8-B9D1-BE17E4D4EF76}" destId="{1E7685BB-5A0D-4CBF-AF26-F0CB6130CD4B}" srcOrd="2" destOrd="0" parTransId="{D81BE503-BFE2-49CE-BFFF-A05D91736ED8}" sibTransId="{E1A102AD-EA4A-4B99-8A26-6C69F738FAFF}"/>
    <dgm:cxn modelId="{E991FF15-C5DD-49EC-A403-80EE9B99F640}" srcId="{5287A625-93D4-4FC8-B9D1-BE17E4D4EF76}" destId="{4B15DCA7-9C08-4541-9960-71DB20425AF2}" srcOrd="0" destOrd="0" parTransId="{C29E28DF-1825-4B9C-A33C-B6CE3D3711F4}" sibTransId="{261486CD-28F1-429A-BADC-4A4219B3DB52}"/>
    <dgm:cxn modelId="{6324B9CD-FACC-44E4-BD21-1F0FBDE9A7B7}" type="presOf" srcId="{1E7685BB-5A0D-4CBF-AF26-F0CB6130CD4B}" destId="{6AB8F55A-BB38-4855-AB05-65D400442969}" srcOrd="0" destOrd="0" presId="urn:microsoft.com/office/officeart/2005/8/layout/vList2"/>
    <dgm:cxn modelId="{F3B3E47B-65A5-4C73-A938-43515140E2A4}" type="presOf" srcId="{5287A625-93D4-4FC8-B9D1-BE17E4D4EF76}" destId="{8951AE1E-AEBC-494D-96C0-43FB94FFE7ED}" srcOrd="0" destOrd="0" presId="urn:microsoft.com/office/officeart/2005/8/layout/vList2"/>
    <dgm:cxn modelId="{1A3FD3B1-62E3-47F9-BDC0-6E2B7BD00F6E}" type="presParOf" srcId="{8951AE1E-AEBC-494D-96C0-43FB94FFE7ED}" destId="{3F145794-FE23-4603-956C-50FE6E697C62}" srcOrd="0" destOrd="0" presId="urn:microsoft.com/office/officeart/2005/8/layout/vList2"/>
    <dgm:cxn modelId="{FAECF31F-8A89-4221-966A-F983D210313B}" type="presParOf" srcId="{8951AE1E-AEBC-494D-96C0-43FB94FFE7ED}" destId="{D632AACE-9D42-474D-96EE-CD9EEBDC8E7D}" srcOrd="1" destOrd="0" presId="urn:microsoft.com/office/officeart/2005/8/layout/vList2"/>
    <dgm:cxn modelId="{A1ED8C63-6495-4471-8115-CF95B64A501E}" type="presParOf" srcId="{8951AE1E-AEBC-494D-96C0-43FB94FFE7ED}" destId="{446DDF07-9512-48F2-9E9E-C0862900E478}" srcOrd="2" destOrd="0" presId="urn:microsoft.com/office/officeart/2005/8/layout/vList2"/>
    <dgm:cxn modelId="{87006115-800E-4DDF-8022-A0F4B1EFAF83}" type="presParOf" srcId="{8951AE1E-AEBC-494D-96C0-43FB94FFE7ED}" destId="{75690670-2D3B-4406-9844-B4D7800F20D4}" srcOrd="3" destOrd="0" presId="urn:microsoft.com/office/officeart/2005/8/layout/vList2"/>
    <dgm:cxn modelId="{3038F9F0-6B34-4276-AEC0-6741E24C2BE8}" type="presParOf" srcId="{8951AE1E-AEBC-494D-96C0-43FB94FFE7ED}" destId="{6AB8F55A-BB38-4855-AB05-65D400442969}" srcOrd="4" destOrd="0" presId="urn:microsoft.com/office/officeart/2005/8/layout/vList2"/>
    <dgm:cxn modelId="{68C8CF20-D098-4A97-878A-751EAD037C55}" type="presParOf" srcId="{8951AE1E-AEBC-494D-96C0-43FB94FFE7ED}" destId="{1E7C0F6B-F0B6-4B33-8940-885F340CC235}" srcOrd="5" destOrd="0" presId="urn:microsoft.com/office/officeart/2005/8/layout/vList2"/>
    <dgm:cxn modelId="{DF300330-6337-419B-BC38-A9D928F284CD}" type="presParOf" srcId="{8951AE1E-AEBC-494D-96C0-43FB94FFE7ED}" destId="{7C808291-03AA-4D9E-9870-AE9FA3417DB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2F1D8C-3871-40C2-875B-FDB7B44091D4}" type="doc">
      <dgm:prSet loTypeId="urn:microsoft.com/office/officeart/2005/8/layout/hChevron3" loCatId="process" qsTypeId="urn:microsoft.com/office/officeart/2005/8/quickstyle/simple1" qsCatId="simple" csTypeId="urn:microsoft.com/office/officeart/2005/8/colors/accent1_2" csCatId="accent1" phldr="1"/>
      <dgm:spPr/>
    </dgm:pt>
    <dgm:pt modelId="{CBFBE52E-DB07-4BA8-BEDB-85018863FBC1}">
      <dgm:prSet phldrT="[Texto]"/>
      <dgm:spPr/>
      <dgm:t>
        <a:bodyPr/>
        <a:lstStyle/>
        <a:p>
          <a:r>
            <a:rPr lang="es-ES" dirty="0" smtClean="0"/>
            <a:t>Capital</a:t>
          </a:r>
        </a:p>
        <a:p>
          <a:r>
            <a:rPr lang="es-ES" dirty="0" smtClean="0"/>
            <a:t>100</a:t>
          </a:r>
          <a:endParaRPr lang="es-ES" dirty="0"/>
        </a:p>
      </dgm:t>
    </dgm:pt>
    <dgm:pt modelId="{805669AD-1EAC-4110-9E0A-8A307ABC7D06}" type="parTrans" cxnId="{1148E07A-A068-4A30-8D91-D69B34B20282}">
      <dgm:prSet/>
      <dgm:spPr/>
      <dgm:t>
        <a:bodyPr/>
        <a:lstStyle/>
        <a:p>
          <a:endParaRPr lang="es-ES"/>
        </a:p>
      </dgm:t>
    </dgm:pt>
    <dgm:pt modelId="{F4D9CC3F-0344-48D4-AAEC-43768B5DC7B5}" type="sibTrans" cxnId="{1148E07A-A068-4A30-8D91-D69B34B20282}">
      <dgm:prSet/>
      <dgm:spPr/>
      <dgm:t>
        <a:bodyPr/>
        <a:lstStyle/>
        <a:p>
          <a:endParaRPr lang="es-ES"/>
        </a:p>
      </dgm:t>
    </dgm:pt>
    <dgm:pt modelId="{43CC078E-F23A-4E44-8586-0E3181A2FA52}">
      <dgm:prSet phldrT="[Texto]"/>
      <dgm:spPr>
        <a:solidFill>
          <a:schemeClr val="accent4"/>
        </a:solidFill>
      </dgm:spPr>
      <dgm:t>
        <a:bodyPr/>
        <a:lstStyle/>
        <a:p>
          <a:r>
            <a:rPr lang="es-ES" dirty="0" smtClean="0"/>
            <a:t>Interés año 1</a:t>
          </a:r>
        </a:p>
        <a:p>
          <a:r>
            <a:rPr lang="es-ES" dirty="0" smtClean="0"/>
            <a:t>100</a:t>
          </a:r>
          <a:endParaRPr lang="es-ES" dirty="0"/>
        </a:p>
      </dgm:t>
    </dgm:pt>
    <dgm:pt modelId="{FD757EA9-E710-4414-93C3-AE1E7307D81C}" type="parTrans" cxnId="{A472C279-960E-4BF8-AAAE-F75E9A2EC555}">
      <dgm:prSet/>
      <dgm:spPr/>
      <dgm:t>
        <a:bodyPr/>
        <a:lstStyle/>
        <a:p>
          <a:endParaRPr lang="es-ES"/>
        </a:p>
      </dgm:t>
    </dgm:pt>
    <dgm:pt modelId="{E7DA2D51-BC0D-4A60-9BCD-5CD1FCA3D7C1}" type="sibTrans" cxnId="{A472C279-960E-4BF8-AAAE-F75E9A2EC555}">
      <dgm:prSet/>
      <dgm:spPr/>
      <dgm:t>
        <a:bodyPr/>
        <a:lstStyle/>
        <a:p>
          <a:endParaRPr lang="es-ES"/>
        </a:p>
      </dgm:t>
    </dgm:pt>
    <dgm:pt modelId="{F1FD7695-883C-4433-A1A2-14EFBCABF22F}">
      <dgm:prSet phldrT="[Texto]"/>
      <dgm:spPr>
        <a:solidFill>
          <a:schemeClr val="accent4"/>
        </a:solidFill>
      </dgm:spPr>
      <dgm:t>
        <a:bodyPr/>
        <a:lstStyle/>
        <a:p>
          <a:r>
            <a:rPr lang="es-ES" dirty="0" smtClean="0"/>
            <a:t>Interés año 2</a:t>
          </a:r>
        </a:p>
        <a:p>
          <a:r>
            <a:rPr lang="es-ES" dirty="0" smtClean="0"/>
            <a:t>100</a:t>
          </a:r>
          <a:endParaRPr lang="es-ES" dirty="0"/>
        </a:p>
      </dgm:t>
    </dgm:pt>
    <dgm:pt modelId="{C3FC5FC6-43B7-43B9-A1FB-2F3CC1A318FE}" type="parTrans" cxnId="{AFB6296A-E742-463F-A042-79076623FCD4}">
      <dgm:prSet/>
      <dgm:spPr/>
      <dgm:t>
        <a:bodyPr/>
        <a:lstStyle/>
        <a:p>
          <a:endParaRPr lang="es-ES"/>
        </a:p>
      </dgm:t>
    </dgm:pt>
    <dgm:pt modelId="{A4971D13-BFB0-4920-AD36-B67468B27EF9}" type="sibTrans" cxnId="{AFB6296A-E742-463F-A042-79076623FCD4}">
      <dgm:prSet/>
      <dgm:spPr/>
      <dgm:t>
        <a:bodyPr/>
        <a:lstStyle/>
        <a:p>
          <a:endParaRPr lang="es-ES"/>
        </a:p>
      </dgm:t>
    </dgm:pt>
    <dgm:pt modelId="{D48F4381-3504-452C-A690-94B564DE83B7}">
      <dgm:prSet phldrT="[Texto]"/>
      <dgm:spPr>
        <a:solidFill>
          <a:schemeClr val="accent4"/>
        </a:solidFill>
      </dgm:spPr>
      <dgm:t>
        <a:bodyPr/>
        <a:lstStyle/>
        <a:p>
          <a:r>
            <a:rPr lang="es-ES" dirty="0" smtClean="0"/>
            <a:t>Interés año 3</a:t>
          </a:r>
        </a:p>
        <a:p>
          <a:r>
            <a:rPr lang="es-ES" dirty="0" smtClean="0"/>
            <a:t>100</a:t>
          </a:r>
          <a:endParaRPr lang="es-ES" dirty="0"/>
        </a:p>
      </dgm:t>
    </dgm:pt>
    <dgm:pt modelId="{CF2F788D-BFA2-4054-BF1E-A6231E2C1D50}" type="parTrans" cxnId="{D6411025-5994-468E-8CA4-A9C41DC48398}">
      <dgm:prSet/>
      <dgm:spPr/>
      <dgm:t>
        <a:bodyPr/>
        <a:lstStyle/>
        <a:p>
          <a:endParaRPr lang="es-ES"/>
        </a:p>
      </dgm:t>
    </dgm:pt>
    <dgm:pt modelId="{F9CAC523-4124-46BA-9249-955312D251B4}" type="sibTrans" cxnId="{D6411025-5994-468E-8CA4-A9C41DC48398}">
      <dgm:prSet/>
      <dgm:spPr/>
      <dgm:t>
        <a:bodyPr/>
        <a:lstStyle/>
        <a:p>
          <a:endParaRPr lang="es-ES"/>
        </a:p>
      </dgm:t>
    </dgm:pt>
    <dgm:pt modelId="{16CFC1D5-85A7-47C9-8D88-9BB74CC26BFB}">
      <dgm:prSet phldrT="[Texto]"/>
      <dgm:spPr>
        <a:solidFill>
          <a:schemeClr val="accent4"/>
        </a:solidFill>
      </dgm:spPr>
      <dgm:t>
        <a:bodyPr/>
        <a:lstStyle/>
        <a:p>
          <a:r>
            <a:rPr lang="es-ES" dirty="0" smtClean="0"/>
            <a:t>Interés año 4</a:t>
          </a:r>
        </a:p>
        <a:p>
          <a:r>
            <a:rPr lang="es-ES" dirty="0" smtClean="0"/>
            <a:t>100</a:t>
          </a:r>
          <a:endParaRPr lang="es-ES" dirty="0"/>
        </a:p>
      </dgm:t>
    </dgm:pt>
    <dgm:pt modelId="{B749DBD7-AD7F-4108-A56E-8348D0C39619}" type="parTrans" cxnId="{D05B14DB-8C41-4C6A-A4CB-E57334452C04}">
      <dgm:prSet/>
      <dgm:spPr/>
      <dgm:t>
        <a:bodyPr/>
        <a:lstStyle/>
        <a:p>
          <a:endParaRPr lang="es-ES"/>
        </a:p>
      </dgm:t>
    </dgm:pt>
    <dgm:pt modelId="{97D7C547-C3B6-4500-B06F-F62662A907C7}" type="sibTrans" cxnId="{D05B14DB-8C41-4C6A-A4CB-E57334452C04}">
      <dgm:prSet/>
      <dgm:spPr/>
      <dgm:t>
        <a:bodyPr/>
        <a:lstStyle/>
        <a:p>
          <a:endParaRPr lang="es-ES"/>
        </a:p>
      </dgm:t>
    </dgm:pt>
    <dgm:pt modelId="{F9478501-66B9-4DDF-A304-D52347E00762}" type="pres">
      <dgm:prSet presAssocID="{782F1D8C-3871-40C2-875B-FDB7B44091D4}" presName="Name0" presStyleCnt="0">
        <dgm:presLayoutVars>
          <dgm:dir/>
          <dgm:resizeHandles val="exact"/>
        </dgm:presLayoutVars>
      </dgm:prSet>
      <dgm:spPr/>
    </dgm:pt>
    <dgm:pt modelId="{7E52FCF1-72AA-47AE-99CC-B968ECE04C7C}" type="pres">
      <dgm:prSet presAssocID="{CBFBE52E-DB07-4BA8-BEDB-85018863FBC1}" presName="parTxOnly" presStyleLbl="node1" presStyleIdx="0" presStyleCnt="5">
        <dgm:presLayoutVars>
          <dgm:bulletEnabled val="1"/>
        </dgm:presLayoutVars>
      </dgm:prSet>
      <dgm:spPr/>
      <dgm:t>
        <a:bodyPr/>
        <a:lstStyle/>
        <a:p>
          <a:endParaRPr lang="es-ES"/>
        </a:p>
      </dgm:t>
    </dgm:pt>
    <dgm:pt modelId="{A20DA21C-4B90-4028-ABA8-55F44B226358}" type="pres">
      <dgm:prSet presAssocID="{F4D9CC3F-0344-48D4-AAEC-43768B5DC7B5}" presName="parSpace" presStyleCnt="0"/>
      <dgm:spPr/>
    </dgm:pt>
    <dgm:pt modelId="{31B79700-9EB5-433A-9741-783D26F5BA89}" type="pres">
      <dgm:prSet presAssocID="{43CC078E-F23A-4E44-8586-0E3181A2FA52}" presName="parTxOnly" presStyleLbl="node1" presStyleIdx="1" presStyleCnt="5" custLinFactNeighborX="11253" custLinFactNeighborY="0">
        <dgm:presLayoutVars>
          <dgm:bulletEnabled val="1"/>
        </dgm:presLayoutVars>
      </dgm:prSet>
      <dgm:spPr/>
      <dgm:t>
        <a:bodyPr/>
        <a:lstStyle/>
        <a:p>
          <a:endParaRPr lang="es-ES"/>
        </a:p>
      </dgm:t>
    </dgm:pt>
    <dgm:pt modelId="{CFDE1719-D186-4C69-BF26-8A25996A5666}" type="pres">
      <dgm:prSet presAssocID="{E7DA2D51-BC0D-4A60-9BCD-5CD1FCA3D7C1}" presName="parSpace" presStyleCnt="0"/>
      <dgm:spPr/>
    </dgm:pt>
    <dgm:pt modelId="{E6321A0F-8812-4197-B3EE-9F548E69ABBA}" type="pres">
      <dgm:prSet presAssocID="{F1FD7695-883C-4433-A1A2-14EFBCABF22F}" presName="parTxOnly" presStyleLbl="node1" presStyleIdx="2" presStyleCnt="5">
        <dgm:presLayoutVars>
          <dgm:bulletEnabled val="1"/>
        </dgm:presLayoutVars>
      </dgm:prSet>
      <dgm:spPr/>
      <dgm:t>
        <a:bodyPr/>
        <a:lstStyle/>
        <a:p>
          <a:endParaRPr lang="es-ES"/>
        </a:p>
      </dgm:t>
    </dgm:pt>
    <dgm:pt modelId="{1925B388-B0F3-4885-AB5A-F92F94138697}" type="pres">
      <dgm:prSet presAssocID="{A4971D13-BFB0-4920-AD36-B67468B27EF9}" presName="parSpace" presStyleCnt="0"/>
      <dgm:spPr/>
    </dgm:pt>
    <dgm:pt modelId="{6C0083EA-1F0D-47F1-ABD3-D824FFD5441C}" type="pres">
      <dgm:prSet presAssocID="{D48F4381-3504-452C-A690-94B564DE83B7}" presName="parTxOnly" presStyleLbl="node1" presStyleIdx="3" presStyleCnt="5">
        <dgm:presLayoutVars>
          <dgm:bulletEnabled val="1"/>
        </dgm:presLayoutVars>
      </dgm:prSet>
      <dgm:spPr/>
      <dgm:t>
        <a:bodyPr/>
        <a:lstStyle/>
        <a:p>
          <a:endParaRPr lang="es-ES"/>
        </a:p>
      </dgm:t>
    </dgm:pt>
    <dgm:pt modelId="{4D6468AD-3CAD-4643-8627-61548C3D3CD6}" type="pres">
      <dgm:prSet presAssocID="{F9CAC523-4124-46BA-9249-955312D251B4}" presName="parSpace" presStyleCnt="0"/>
      <dgm:spPr/>
    </dgm:pt>
    <dgm:pt modelId="{9459CCEB-5FB8-4E2B-AA0E-38911C73E785}" type="pres">
      <dgm:prSet presAssocID="{16CFC1D5-85A7-47C9-8D88-9BB74CC26BFB}" presName="parTxOnly" presStyleLbl="node1" presStyleIdx="4" presStyleCnt="5">
        <dgm:presLayoutVars>
          <dgm:bulletEnabled val="1"/>
        </dgm:presLayoutVars>
      </dgm:prSet>
      <dgm:spPr/>
      <dgm:t>
        <a:bodyPr/>
        <a:lstStyle/>
        <a:p>
          <a:endParaRPr lang="es-ES"/>
        </a:p>
      </dgm:t>
    </dgm:pt>
  </dgm:ptLst>
  <dgm:cxnLst>
    <dgm:cxn modelId="{464AEC07-47D5-4FA7-9A2A-E4BCD6FABD60}" type="presOf" srcId="{D48F4381-3504-452C-A690-94B564DE83B7}" destId="{6C0083EA-1F0D-47F1-ABD3-D824FFD5441C}" srcOrd="0" destOrd="0" presId="urn:microsoft.com/office/officeart/2005/8/layout/hChevron3"/>
    <dgm:cxn modelId="{0828BD74-732E-4C6D-8DE9-1A0522BE600B}" type="presOf" srcId="{16CFC1D5-85A7-47C9-8D88-9BB74CC26BFB}" destId="{9459CCEB-5FB8-4E2B-AA0E-38911C73E785}" srcOrd="0" destOrd="0" presId="urn:microsoft.com/office/officeart/2005/8/layout/hChevron3"/>
    <dgm:cxn modelId="{D5480EFC-8E18-4053-9FE5-83ADE507BEE9}" type="presOf" srcId="{782F1D8C-3871-40C2-875B-FDB7B44091D4}" destId="{F9478501-66B9-4DDF-A304-D52347E00762}" srcOrd="0" destOrd="0" presId="urn:microsoft.com/office/officeart/2005/8/layout/hChevron3"/>
    <dgm:cxn modelId="{D6411025-5994-468E-8CA4-A9C41DC48398}" srcId="{782F1D8C-3871-40C2-875B-FDB7B44091D4}" destId="{D48F4381-3504-452C-A690-94B564DE83B7}" srcOrd="3" destOrd="0" parTransId="{CF2F788D-BFA2-4054-BF1E-A6231E2C1D50}" sibTransId="{F9CAC523-4124-46BA-9249-955312D251B4}"/>
    <dgm:cxn modelId="{ACA41F18-716A-4938-AE6D-EED4D645D01B}" type="presOf" srcId="{F1FD7695-883C-4433-A1A2-14EFBCABF22F}" destId="{E6321A0F-8812-4197-B3EE-9F548E69ABBA}" srcOrd="0" destOrd="0" presId="urn:microsoft.com/office/officeart/2005/8/layout/hChevron3"/>
    <dgm:cxn modelId="{26BA593D-51EE-41FC-86A8-FB0B60A6D318}" type="presOf" srcId="{CBFBE52E-DB07-4BA8-BEDB-85018863FBC1}" destId="{7E52FCF1-72AA-47AE-99CC-B968ECE04C7C}" srcOrd="0" destOrd="0" presId="urn:microsoft.com/office/officeart/2005/8/layout/hChevron3"/>
    <dgm:cxn modelId="{FC72C178-DEFB-4625-AD33-FA51184FC7A8}" type="presOf" srcId="{43CC078E-F23A-4E44-8586-0E3181A2FA52}" destId="{31B79700-9EB5-433A-9741-783D26F5BA89}" srcOrd="0" destOrd="0" presId="urn:microsoft.com/office/officeart/2005/8/layout/hChevron3"/>
    <dgm:cxn modelId="{A472C279-960E-4BF8-AAAE-F75E9A2EC555}" srcId="{782F1D8C-3871-40C2-875B-FDB7B44091D4}" destId="{43CC078E-F23A-4E44-8586-0E3181A2FA52}" srcOrd="1" destOrd="0" parTransId="{FD757EA9-E710-4414-93C3-AE1E7307D81C}" sibTransId="{E7DA2D51-BC0D-4A60-9BCD-5CD1FCA3D7C1}"/>
    <dgm:cxn modelId="{D05B14DB-8C41-4C6A-A4CB-E57334452C04}" srcId="{782F1D8C-3871-40C2-875B-FDB7B44091D4}" destId="{16CFC1D5-85A7-47C9-8D88-9BB74CC26BFB}" srcOrd="4" destOrd="0" parTransId="{B749DBD7-AD7F-4108-A56E-8348D0C39619}" sibTransId="{97D7C547-C3B6-4500-B06F-F62662A907C7}"/>
    <dgm:cxn modelId="{AFB6296A-E742-463F-A042-79076623FCD4}" srcId="{782F1D8C-3871-40C2-875B-FDB7B44091D4}" destId="{F1FD7695-883C-4433-A1A2-14EFBCABF22F}" srcOrd="2" destOrd="0" parTransId="{C3FC5FC6-43B7-43B9-A1FB-2F3CC1A318FE}" sibTransId="{A4971D13-BFB0-4920-AD36-B67468B27EF9}"/>
    <dgm:cxn modelId="{1148E07A-A068-4A30-8D91-D69B34B20282}" srcId="{782F1D8C-3871-40C2-875B-FDB7B44091D4}" destId="{CBFBE52E-DB07-4BA8-BEDB-85018863FBC1}" srcOrd="0" destOrd="0" parTransId="{805669AD-1EAC-4110-9E0A-8A307ABC7D06}" sibTransId="{F4D9CC3F-0344-48D4-AAEC-43768B5DC7B5}"/>
    <dgm:cxn modelId="{CCDC6B9D-14CB-44F9-BF0E-40FA5C4A7043}" type="presParOf" srcId="{F9478501-66B9-4DDF-A304-D52347E00762}" destId="{7E52FCF1-72AA-47AE-99CC-B968ECE04C7C}" srcOrd="0" destOrd="0" presId="urn:microsoft.com/office/officeart/2005/8/layout/hChevron3"/>
    <dgm:cxn modelId="{246D299B-F639-45CF-85CF-FE82CECF9CBC}" type="presParOf" srcId="{F9478501-66B9-4DDF-A304-D52347E00762}" destId="{A20DA21C-4B90-4028-ABA8-55F44B226358}" srcOrd="1" destOrd="0" presId="urn:microsoft.com/office/officeart/2005/8/layout/hChevron3"/>
    <dgm:cxn modelId="{EF460D18-C89E-4AF4-9E7E-8E1F53F08DFE}" type="presParOf" srcId="{F9478501-66B9-4DDF-A304-D52347E00762}" destId="{31B79700-9EB5-433A-9741-783D26F5BA89}" srcOrd="2" destOrd="0" presId="urn:microsoft.com/office/officeart/2005/8/layout/hChevron3"/>
    <dgm:cxn modelId="{7061020D-1EAD-400E-B193-CBC99728393F}" type="presParOf" srcId="{F9478501-66B9-4DDF-A304-D52347E00762}" destId="{CFDE1719-D186-4C69-BF26-8A25996A5666}" srcOrd="3" destOrd="0" presId="urn:microsoft.com/office/officeart/2005/8/layout/hChevron3"/>
    <dgm:cxn modelId="{4A5D39DD-DD1B-4097-A0A7-7782850ECA59}" type="presParOf" srcId="{F9478501-66B9-4DDF-A304-D52347E00762}" destId="{E6321A0F-8812-4197-B3EE-9F548E69ABBA}" srcOrd="4" destOrd="0" presId="urn:microsoft.com/office/officeart/2005/8/layout/hChevron3"/>
    <dgm:cxn modelId="{B83FF291-4D50-4244-AF25-78DB543795C0}" type="presParOf" srcId="{F9478501-66B9-4DDF-A304-D52347E00762}" destId="{1925B388-B0F3-4885-AB5A-F92F94138697}" srcOrd="5" destOrd="0" presId="urn:microsoft.com/office/officeart/2005/8/layout/hChevron3"/>
    <dgm:cxn modelId="{542508E8-6A12-49A6-AE28-68AE31150694}" type="presParOf" srcId="{F9478501-66B9-4DDF-A304-D52347E00762}" destId="{6C0083EA-1F0D-47F1-ABD3-D824FFD5441C}" srcOrd="6" destOrd="0" presId="urn:microsoft.com/office/officeart/2005/8/layout/hChevron3"/>
    <dgm:cxn modelId="{3E9C02EA-8FDD-49E0-AB35-1393EC1248C9}" type="presParOf" srcId="{F9478501-66B9-4DDF-A304-D52347E00762}" destId="{4D6468AD-3CAD-4643-8627-61548C3D3CD6}" srcOrd="7" destOrd="0" presId="urn:microsoft.com/office/officeart/2005/8/layout/hChevron3"/>
    <dgm:cxn modelId="{A3803E2E-2E7C-41D0-A42E-D7B365BE22B2}" type="presParOf" srcId="{F9478501-66B9-4DDF-A304-D52347E00762}" destId="{9459CCEB-5FB8-4E2B-AA0E-38911C73E785}"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82F1D8C-3871-40C2-875B-FDB7B44091D4}" type="doc">
      <dgm:prSet loTypeId="urn:microsoft.com/office/officeart/2005/8/layout/hChevron3" loCatId="process" qsTypeId="urn:microsoft.com/office/officeart/2005/8/quickstyle/simple1" qsCatId="simple" csTypeId="urn:microsoft.com/office/officeart/2005/8/colors/accent1_2" csCatId="accent1" phldr="1"/>
      <dgm:spPr/>
    </dgm:pt>
    <dgm:pt modelId="{CBFBE52E-DB07-4BA8-BEDB-85018863FBC1}">
      <dgm:prSet phldrT="[Texto]"/>
      <dgm:spPr/>
      <dgm:t>
        <a:bodyPr/>
        <a:lstStyle/>
        <a:p>
          <a:r>
            <a:rPr lang="es-ES" dirty="0" smtClean="0"/>
            <a:t>Capital</a:t>
          </a:r>
        </a:p>
        <a:p>
          <a:r>
            <a:rPr lang="es-ES" dirty="0" smtClean="0"/>
            <a:t>100</a:t>
          </a:r>
          <a:endParaRPr lang="es-ES" dirty="0"/>
        </a:p>
      </dgm:t>
    </dgm:pt>
    <dgm:pt modelId="{805669AD-1EAC-4110-9E0A-8A307ABC7D06}" type="parTrans" cxnId="{1148E07A-A068-4A30-8D91-D69B34B20282}">
      <dgm:prSet/>
      <dgm:spPr/>
      <dgm:t>
        <a:bodyPr/>
        <a:lstStyle/>
        <a:p>
          <a:endParaRPr lang="es-ES"/>
        </a:p>
      </dgm:t>
    </dgm:pt>
    <dgm:pt modelId="{F4D9CC3F-0344-48D4-AAEC-43768B5DC7B5}" type="sibTrans" cxnId="{1148E07A-A068-4A30-8D91-D69B34B20282}">
      <dgm:prSet/>
      <dgm:spPr/>
      <dgm:t>
        <a:bodyPr/>
        <a:lstStyle/>
        <a:p>
          <a:endParaRPr lang="es-ES"/>
        </a:p>
      </dgm:t>
    </dgm:pt>
    <dgm:pt modelId="{43CC078E-F23A-4E44-8586-0E3181A2FA52}">
      <dgm:prSet phldrT="[Texto]"/>
      <dgm:spPr>
        <a:solidFill>
          <a:schemeClr val="accent4"/>
        </a:solidFill>
      </dgm:spPr>
      <dgm:t>
        <a:bodyPr/>
        <a:lstStyle/>
        <a:p>
          <a:r>
            <a:rPr lang="es-ES" dirty="0" smtClean="0"/>
            <a:t>Interés C </a:t>
          </a:r>
        </a:p>
        <a:p>
          <a:r>
            <a:rPr lang="es-ES" dirty="0" smtClean="0"/>
            <a:t>100</a:t>
          </a:r>
          <a:endParaRPr lang="es-ES" dirty="0"/>
        </a:p>
      </dgm:t>
    </dgm:pt>
    <dgm:pt modelId="{FD757EA9-E710-4414-93C3-AE1E7307D81C}" type="parTrans" cxnId="{A472C279-960E-4BF8-AAAE-F75E9A2EC555}">
      <dgm:prSet/>
      <dgm:spPr/>
      <dgm:t>
        <a:bodyPr/>
        <a:lstStyle/>
        <a:p>
          <a:endParaRPr lang="es-ES"/>
        </a:p>
      </dgm:t>
    </dgm:pt>
    <dgm:pt modelId="{E7DA2D51-BC0D-4A60-9BCD-5CD1FCA3D7C1}" type="sibTrans" cxnId="{A472C279-960E-4BF8-AAAE-F75E9A2EC555}">
      <dgm:prSet/>
      <dgm:spPr/>
      <dgm:t>
        <a:bodyPr/>
        <a:lstStyle/>
        <a:p>
          <a:endParaRPr lang="es-ES"/>
        </a:p>
      </dgm:t>
    </dgm:pt>
    <dgm:pt modelId="{F1FD7695-883C-4433-A1A2-14EFBCABF22F}">
      <dgm:prSet phldrT="[Texto]"/>
      <dgm:spPr>
        <a:solidFill>
          <a:schemeClr val="accent4"/>
        </a:solidFill>
      </dgm:spPr>
      <dgm:t>
        <a:bodyPr/>
        <a:lstStyle/>
        <a:p>
          <a:r>
            <a:rPr lang="es-ES" dirty="0" smtClean="0"/>
            <a:t>Interés M </a:t>
          </a:r>
        </a:p>
        <a:p>
          <a:r>
            <a:rPr lang="es-ES" dirty="0" smtClean="0"/>
            <a:t>50</a:t>
          </a:r>
          <a:endParaRPr lang="es-ES" dirty="0"/>
        </a:p>
      </dgm:t>
    </dgm:pt>
    <dgm:pt modelId="{C3FC5FC6-43B7-43B9-A1FB-2F3CC1A318FE}" type="parTrans" cxnId="{AFB6296A-E742-463F-A042-79076623FCD4}">
      <dgm:prSet/>
      <dgm:spPr/>
      <dgm:t>
        <a:bodyPr/>
        <a:lstStyle/>
        <a:p>
          <a:endParaRPr lang="es-ES"/>
        </a:p>
      </dgm:t>
    </dgm:pt>
    <dgm:pt modelId="{A4971D13-BFB0-4920-AD36-B67468B27EF9}" type="sibTrans" cxnId="{AFB6296A-E742-463F-A042-79076623FCD4}">
      <dgm:prSet/>
      <dgm:spPr/>
      <dgm:t>
        <a:bodyPr/>
        <a:lstStyle/>
        <a:p>
          <a:endParaRPr lang="es-ES"/>
        </a:p>
      </dgm:t>
    </dgm:pt>
    <dgm:pt modelId="{F9478501-66B9-4DDF-A304-D52347E00762}" type="pres">
      <dgm:prSet presAssocID="{782F1D8C-3871-40C2-875B-FDB7B44091D4}" presName="Name0" presStyleCnt="0">
        <dgm:presLayoutVars>
          <dgm:dir/>
          <dgm:resizeHandles val="exact"/>
        </dgm:presLayoutVars>
      </dgm:prSet>
      <dgm:spPr/>
    </dgm:pt>
    <dgm:pt modelId="{7E52FCF1-72AA-47AE-99CC-B968ECE04C7C}" type="pres">
      <dgm:prSet presAssocID="{CBFBE52E-DB07-4BA8-BEDB-85018863FBC1}" presName="parTxOnly" presStyleLbl="node1" presStyleIdx="0" presStyleCnt="3" custLinFactX="-17821" custLinFactNeighborX="-100000" custLinFactNeighborY="12701">
        <dgm:presLayoutVars>
          <dgm:bulletEnabled val="1"/>
        </dgm:presLayoutVars>
      </dgm:prSet>
      <dgm:spPr/>
      <dgm:t>
        <a:bodyPr/>
        <a:lstStyle/>
        <a:p>
          <a:endParaRPr lang="es-ES"/>
        </a:p>
      </dgm:t>
    </dgm:pt>
    <dgm:pt modelId="{A20DA21C-4B90-4028-ABA8-55F44B226358}" type="pres">
      <dgm:prSet presAssocID="{F4D9CC3F-0344-48D4-AAEC-43768B5DC7B5}" presName="parSpace" presStyleCnt="0"/>
      <dgm:spPr/>
    </dgm:pt>
    <dgm:pt modelId="{31B79700-9EB5-433A-9741-783D26F5BA89}" type="pres">
      <dgm:prSet presAssocID="{43CC078E-F23A-4E44-8586-0E3181A2FA52}" presName="parTxOnly" presStyleLbl="node1" presStyleIdx="1" presStyleCnt="3" custLinFactNeighborX="-37" custLinFactNeighborY="12701">
        <dgm:presLayoutVars>
          <dgm:bulletEnabled val="1"/>
        </dgm:presLayoutVars>
      </dgm:prSet>
      <dgm:spPr/>
      <dgm:t>
        <a:bodyPr/>
        <a:lstStyle/>
        <a:p>
          <a:endParaRPr lang="es-ES"/>
        </a:p>
      </dgm:t>
    </dgm:pt>
    <dgm:pt modelId="{CFDE1719-D186-4C69-BF26-8A25996A5666}" type="pres">
      <dgm:prSet presAssocID="{E7DA2D51-BC0D-4A60-9BCD-5CD1FCA3D7C1}" presName="parSpace" presStyleCnt="0"/>
      <dgm:spPr/>
    </dgm:pt>
    <dgm:pt modelId="{E6321A0F-8812-4197-B3EE-9F548E69ABBA}" type="pres">
      <dgm:prSet presAssocID="{F1FD7695-883C-4433-A1A2-14EFBCABF22F}" presName="parTxOnly" presStyleLbl="node1" presStyleIdx="2" presStyleCnt="3" custLinFactNeighborY="12701">
        <dgm:presLayoutVars>
          <dgm:bulletEnabled val="1"/>
        </dgm:presLayoutVars>
      </dgm:prSet>
      <dgm:spPr/>
      <dgm:t>
        <a:bodyPr/>
        <a:lstStyle/>
        <a:p>
          <a:endParaRPr lang="es-ES"/>
        </a:p>
      </dgm:t>
    </dgm:pt>
  </dgm:ptLst>
  <dgm:cxnLst>
    <dgm:cxn modelId="{D5480EFC-8E18-4053-9FE5-83ADE507BEE9}" type="presOf" srcId="{782F1D8C-3871-40C2-875B-FDB7B44091D4}" destId="{F9478501-66B9-4DDF-A304-D52347E00762}" srcOrd="0" destOrd="0" presId="urn:microsoft.com/office/officeart/2005/8/layout/hChevron3"/>
    <dgm:cxn modelId="{FC72C178-DEFB-4625-AD33-FA51184FC7A8}" type="presOf" srcId="{43CC078E-F23A-4E44-8586-0E3181A2FA52}" destId="{31B79700-9EB5-433A-9741-783D26F5BA89}" srcOrd="0" destOrd="0" presId="urn:microsoft.com/office/officeart/2005/8/layout/hChevron3"/>
    <dgm:cxn modelId="{26BA593D-51EE-41FC-86A8-FB0B60A6D318}" type="presOf" srcId="{CBFBE52E-DB07-4BA8-BEDB-85018863FBC1}" destId="{7E52FCF1-72AA-47AE-99CC-B968ECE04C7C}" srcOrd="0" destOrd="0" presId="urn:microsoft.com/office/officeart/2005/8/layout/hChevron3"/>
    <dgm:cxn modelId="{A472C279-960E-4BF8-AAAE-F75E9A2EC555}" srcId="{782F1D8C-3871-40C2-875B-FDB7B44091D4}" destId="{43CC078E-F23A-4E44-8586-0E3181A2FA52}" srcOrd="1" destOrd="0" parTransId="{FD757EA9-E710-4414-93C3-AE1E7307D81C}" sibTransId="{E7DA2D51-BC0D-4A60-9BCD-5CD1FCA3D7C1}"/>
    <dgm:cxn modelId="{1148E07A-A068-4A30-8D91-D69B34B20282}" srcId="{782F1D8C-3871-40C2-875B-FDB7B44091D4}" destId="{CBFBE52E-DB07-4BA8-BEDB-85018863FBC1}" srcOrd="0" destOrd="0" parTransId="{805669AD-1EAC-4110-9E0A-8A307ABC7D06}" sibTransId="{F4D9CC3F-0344-48D4-AAEC-43768B5DC7B5}"/>
    <dgm:cxn modelId="{ACA41F18-716A-4938-AE6D-EED4D645D01B}" type="presOf" srcId="{F1FD7695-883C-4433-A1A2-14EFBCABF22F}" destId="{E6321A0F-8812-4197-B3EE-9F548E69ABBA}" srcOrd="0" destOrd="0" presId="urn:microsoft.com/office/officeart/2005/8/layout/hChevron3"/>
    <dgm:cxn modelId="{AFB6296A-E742-463F-A042-79076623FCD4}" srcId="{782F1D8C-3871-40C2-875B-FDB7B44091D4}" destId="{F1FD7695-883C-4433-A1A2-14EFBCABF22F}" srcOrd="2" destOrd="0" parTransId="{C3FC5FC6-43B7-43B9-A1FB-2F3CC1A318FE}" sibTransId="{A4971D13-BFB0-4920-AD36-B67468B27EF9}"/>
    <dgm:cxn modelId="{CCDC6B9D-14CB-44F9-BF0E-40FA5C4A7043}" type="presParOf" srcId="{F9478501-66B9-4DDF-A304-D52347E00762}" destId="{7E52FCF1-72AA-47AE-99CC-B968ECE04C7C}" srcOrd="0" destOrd="0" presId="urn:microsoft.com/office/officeart/2005/8/layout/hChevron3"/>
    <dgm:cxn modelId="{246D299B-F639-45CF-85CF-FE82CECF9CBC}" type="presParOf" srcId="{F9478501-66B9-4DDF-A304-D52347E00762}" destId="{A20DA21C-4B90-4028-ABA8-55F44B226358}" srcOrd="1" destOrd="0" presId="urn:microsoft.com/office/officeart/2005/8/layout/hChevron3"/>
    <dgm:cxn modelId="{EF460D18-C89E-4AF4-9E7E-8E1F53F08DFE}" type="presParOf" srcId="{F9478501-66B9-4DDF-A304-D52347E00762}" destId="{31B79700-9EB5-433A-9741-783D26F5BA89}" srcOrd="2" destOrd="0" presId="urn:microsoft.com/office/officeart/2005/8/layout/hChevron3"/>
    <dgm:cxn modelId="{7061020D-1EAD-400E-B193-CBC99728393F}" type="presParOf" srcId="{F9478501-66B9-4DDF-A304-D52347E00762}" destId="{CFDE1719-D186-4C69-BF26-8A25996A5666}" srcOrd="3" destOrd="0" presId="urn:microsoft.com/office/officeart/2005/8/layout/hChevron3"/>
    <dgm:cxn modelId="{4A5D39DD-DD1B-4097-A0A7-7782850ECA59}" type="presParOf" srcId="{F9478501-66B9-4DDF-A304-D52347E00762}" destId="{E6321A0F-8812-4197-B3EE-9F548E69ABBA}"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82F1D8C-3871-40C2-875B-FDB7B44091D4}" type="doc">
      <dgm:prSet loTypeId="urn:microsoft.com/office/officeart/2005/8/layout/hChevron3" loCatId="process" qsTypeId="urn:microsoft.com/office/officeart/2005/8/quickstyle/simple1" qsCatId="simple" csTypeId="urn:microsoft.com/office/officeart/2005/8/colors/accent1_2" csCatId="accent1" phldr="1"/>
      <dgm:spPr/>
    </dgm:pt>
    <dgm:pt modelId="{CBFBE52E-DB07-4BA8-BEDB-85018863FBC1}">
      <dgm:prSet phldrT="[Texto]"/>
      <dgm:spPr>
        <a:solidFill>
          <a:srgbClr val="00B050"/>
        </a:solidFill>
      </dgm:spPr>
      <dgm:t>
        <a:bodyPr/>
        <a:lstStyle/>
        <a:p>
          <a:r>
            <a:rPr lang="es-ES" dirty="0" smtClean="0"/>
            <a:t>PAGARÉ</a:t>
          </a:r>
        </a:p>
        <a:p>
          <a:r>
            <a:rPr lang="es-ES" dirty="0" smtClean="0"/>
            <a:t>$ 500</a:t>
          </a:r>
          <a:endParaRPr lang="es-ES" dirty="0"/>
        </a:p>
      </dgm:t>
    </dgm:pt>
    <dgm:pt modelId="{805669AD-1EAC-4110-9E0A-8A307ABC7D06}" type="parTrans" cxnId="{1148E07A-A068-4A30-8D91-D69B34B20282}">
      <dgm:prSet/>
      <dgm:spPr/>
      <dgm:t>
        <a:bodyPr/>
        <a:lstStyle/>
        <a:p>
          <a:endParaRPr lang="es-ES"/>
        </a:p>
      </dgm:t>
    </dgm:pt>
    <dgm:pt modelId="{F4D9CC3F-0344-48D4-AAEC-43768B5DC7B5}" type="sibTrans" cxnId="{1148E07A-A068-4A30-8D91-D69B34B20282}">
      <dgm:prSet/>
      <dgm:spPr/>
      <dgm:t>
        <a:bodyPr/>
        <a:lstStyle/>
        <a:p>
          <a:endParaRPr lang="es-ES"/>
        </a:p>
      </dgm:t>
    </dgm:pt>
    <dgm:pt modelId="{43CC078E-F23A-4E44-8586-0E3181A2FA52}">
      <dgm:prSet phldrT="[Texto]"/>
      <dgm:spPr>
        <a:solidFill>
          <a:schemeClr val="accent6">
            <a:lumMod val="75000"/>
          </a:schemeClr>
        </a:solidFill>
      </dgm:spPr>
      <dgm:t>
        <a:bodyPr/>
        <a:lstStyle/>
        <a:p>
          <a:r>
            <a:rPr lang="es-ES" dirty="0" smtClean="0"/>
            <a:t>Interés compensatorio= 100% =$500</a:t>
          </a:r>
        </a:p>
        <a:p>
          <a:r>
            <a:rPr lang="es-ES" dirty="0" smtClean="0"/>
            <a:t>Interés moratorio= $ 250</a:t>
          </a:r>
          <a:endParaRPr lang="es-ES" dirty="0"/>
        </a:p>
      </dgm:t>
    </dgm:pt>
    <dgm:pt modelId="{E7DA2D51-BC0D-4A60-9BCD-5CD1FCA3D7C1}" type="sibTrans" cxnId="{A472C279-960E-4BF8-AAAE-F75E9A2EC555}">
      <dgm:prSet/>
      <dgm:spPr/>
      <dgm:t>
        <a:bodyPr/>
        <a:lstStyle/>
        <a:p>
          <a:endParaRPr lang="es-ES"/>
        </a:p>
      </dgm:t>
    </dgm:pt>
    <dgm:pt modelId="{FD757EA9-E710-4414-93C3-AE1E7307D81C}" type="parTrans" cxnId="{A472C279-960E-4BF8-AAAE-F75E9A2EC555}">
      <dgm:prSet/>
      <dgm:spPr/>
      <dgm:t>
        <a:bodyPr/>
        <a:lstStyle/>
        <a:p>
          <a:endParaRPr lang="es-ES"/>
        </a:p>
      </dgm:t>
    </dgm:pt>
    <dgm:pt modelId="{F9478501-66B9-4DDF-A304-D52347E00762}" type="pres">
      <dgm:prSet presAssocID="{782F1D8C-3871-40C2-875B-FDB7B44091D4}" presName="Name0" presStyleCnt="0">
        <dgm:presLayoutVars>
          <dgm:dir/>
          <dgm:resizeHandles val="exact"/>
        </dgm:presLayoutVars>
      </dgm:prSet>
      <dgm:spPr/>
    </dgm:pt>
    <dgm:pt modelId="{7E52FCF1-72AA-47AE-99CC-B968ECE04C7C}" type="pres">
      <dgm:prSet presAssocID="{CBFBE52E-DB07-4BA8-BEDB-85018863FBC1}" presName="parTxOnly" presStyleLbl="node1" presStyleIdx="0" presStyleCnt="2">
        <dgm:presLayoutVars>
          <dgm:bulletEnabled val="1"/>
        </dgm:presLayoutVars>
      </dgm:prSet>
      <dgm:spPr/>
      <dgm:t>
        <a:bodyPr/>
        <a:lstStyle/>
        <a:p>
          <a:endParaRPr lang="es-ES"/>
        </a:p>
      </dgm:t>
    </dgm:pt>
    <dgm:pt modelId="{A20DA21C-4B90-4028-ABA8-55F44B226358}" type="pres">
      <dgm:prSet presAssocID="{F4D9CC3F-0344-48D4-AAEC-43768B5DC7B5}" presName="parSpace" presStyleCnt="0"/>
      <dgm:spPr/>
    </dgm:pt>
    <dgm:pt modelId="{31B79700-9EB5-433A-9741-783D26F5BA89}" type="pres">
      <dgm:prSet presAssocID="{43CC078E-F23A-4E44-8586-0E3181A2FA52}" presName="parTxOnly" presStyleLbl="node1" presStyleIdx="1" presStyleCnt="2" custLinFactNeighborX="8012" custLinFactNeighborY="5227">
        <dgm:presLayoutVars>
          <dgm:bulletEnabled val="1"/>
        </dgm:presLayoutVars>
      </dgm:prSet>
      <dgm:spPr/>
      <dgm:t>
        <a:bodyPr/>
        <a:lstStyle/>
        <a:p>
          <a:endParaRPr lang="es-ES"/>
        </a:p>
      </dgm:t>
    </dgm:pt>
  </dgm:ptLst>
  <dgm:cxnLst>
    <dgm:cxn modelId="{FC72C178-DEFB-4625-AD33-FA51184FC7A8}" type="presOf" srcId="{43CC078E-F23A-4E44-8586-0E3181A2FA52}" destId="{31B79700-9EB5-433A-9741-783D26F5BA89}" srcOrd="0" destOrd="0" presId="urn:microsoft.com/office/officeart/2005/8/layout/hChevron3"/>
    <dgm:cxn modelId="{D5480EFC-8E18-4053-9FE5-83ADE507BEE9}" type="presOf" srcId="{782F1D8C-3871-40C2-875B-FDB7B44091D4}" destId="{F9478501-66B9-4DDF-A304-D52347E00762}" srcOrd="0" destOrd="0" presId="urn:microsoft.com/office/officeart/2005/8/layout/hChevron3"/>
    <dgm:cxn modelId="{26BA593D-51EE-41FC-86A8-FB0B60A6D318}" type="presOf" srcId="{CBFBE52E-DB07-4BA8-BEDB-85018863FBC1}" destId="{7E52FCF1-72AA-47AE-99CC-B968ECE04C7C}" srcOrd="0" destOrd="0" presId="urn:microsoft.com/office/officeart/2005/8/layout/hChevron3"/>
    <dgm:cxn modelId="{A472C279-960E-4BF8-AAAE-F75E9A2EC555}" srcId="{782F1D8C-3871-40C2-875B-FDB7B44091D4}" destId="{43CC078E-F23A-4E44-8586-0E3181A2FA52}" srcOrd="1" destOrd="0" parTransId="{FD757EA9-E710-4414-93C3-AE1E7307D81C}" sibTransId="{E7DA2D51-BC0D-4A60-9BCD-5CD1FCA3D7C1}"/>
    <dgm:cxn modelId="{1148E07A-A068-4A30-8D91-D69B34B20282}" srcId="{782F1D8C-3871-40C2-875B-FDB7B44091D4}" destId="{CBFBE52E-DB07-4BA8-BEDB-85018863FBC1}" srcOrd="0" destOrd="0" parTransId="{805669AD-1EAC-4110-9E0A-8A307ABC7D06}" sibTransId="{F4D9CC3F-0344-48D4-AAEC-43768B5DC7B5}"/>
    <dgm:cxn modelId="{CCDC6B9D-14CB-44F9-BF0E-40FA5C4A7043}" type="presParOf" srcId="{F9478501-66B9-4DDF-A304-D52347E00762}" destId="{7E52FCF1-72AA-47AE-99CC-B968ECE04C7C}" srcOrd="0" destOrd="0" presId="urn:microsoft.com/office/officeart/2005/8/layout/hChevron3"/>
    <dgm:cxn modelId="{246D299B-F639-45CF-85CF-FE82CECF9CBC}" type="presParOf" srcId="{F9478501-66B9-4DDF-A304-D52347E00762}" destId="{A20DA21C-4B90-4028-ABA8-55F44B226358}" srcOrd="1" destOrd="0" presId="urn:microsoft.com/office/officeart/2005/8/layout/hChevron3"/>
    <dgm:cxn modelId="{EF460D18-C89E-4AF4-9E7E-8E1F53F08DFE}" type="presParOf" srcId="{F9478501-66B9-4DDF-A304-D52347E00762}" destId="{31B79700-9EB5-433A-9741-783D26F5BA89}" srcOrd="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82F1D8C-3871-40C2-875B-FDB7B44091D4}" type="doc">
      <dgm:prSet loTypeId="urn:microsoft.com/office/officeart/2005/8/layout/hChevron3" loCatId="process" qsTypeId="urn:microsoft.com/office/officeart/2005/8/quickstyle/simple1" qsCatId="simple" csTypeId="urn:microsoft.com/office/officeart/2005/8/colors/accent1_2" csCatId="accent1" phldr="1"/>
      <dgm:spPr/>
    </dgm:pt>
    <dgm:pt modelId="{CBFBE52E-DB07-4BA8-BEDB-85018863FBC1}">
      <dgm:prSet phldrT="[Texto]"/>
      <dgm:spPr/>
      <dgm:t>
        <a:bodyPr/>
        <a:lstStyle/>
        <a:p>
          <a:r>
            <a:rPr lang="es-ES" dirty="0" smtClean="0"/>
            <a:t>Capital</a:t>
          </a:r>
        </a:p>
        <a:p>
          <a:r>
            <a:rPr lang="es-ES" dirty="0" smtClean="0"/>
            <a:t>100</a:t>
          </a:r>
          <a:endParaRPr lang="es-ES" dirty="0"/>
        </a:p>
      </dgm:t>
    </dgm:pt>
    <dgm:pt modelId="{805669AD-1EAC-4110-9E0A-8A307ABC7D06}" type="parTrans" cxnId="{1148E07A-A068-4A30-8D91-D69B34B20282}">
      <dgm:prSet/>
      <dgm:spPr/>
      <dgm:t>
        <a:bodyPr/>
        <a:lstStyle/>
        <a:p>
          <a:endParaRPr lang="es-ES"/>
        </a:p>
      </dgm:t>
    </dgm:pt>
    <dgm:pt modelId="{F4D9CC3F-0344-48D4-AAEC-43768B5DC7B5}" type="sibTrans" cxnId="{1148E07A-A068-4A30-8D91-D69B34B20282}">
      <dgm:prSet/>
      <dgm:spPr/>
      <dgm:t>
        <a:bodyPr/>
        <a:lstStyle/>
        <a:p>
          <a:endParaRPr lang="es-ES"/>
        </a:p>
      </dgm:t>
    </dgm:pt>
    <dgm:pt modelId="{43CC078E-F23A-4E44-8586-0E3181A2FA52}">
      <dgm:prSet phldrT="[Texto]"/>
      <dgm:spPr>
        <a:solidFill>
          <a:schemeClr val="accent4"/>
        </a:solidFill>
      </dgm:spPr>
      <dgm:t>
        <a:bodyPr/>
        <a:lstStyle/>
        <a:p>
          <a:r>
            <a:rPr lang="es-ES" dirty="0" smtClean="0"/>
            <a:t>Interés año 1</a:t>
          </a:r>
        </a:p>
        <a:p>
          <a:r>
            <a:rPr lang="es-ES" dirty="0" smtClean="0"/>
            <a:t>100</a:t>
          </a:r>
          <a:endParaRPr lang="es-ES" dirty="0"/>
        </a:p>
      </dgm:t>
    </dgm:pt>
    <dgm:pt modelId="{FD757EA9-E710-4414-93C3-AE1E7307D81C}" type="parTrans" cxnId="{A472C279-960E-4BF8-AAAE-F75E9A2EC555}">
      <dgm:prSet/>
      <dgm:spPr/>
      <dgm:t>
        <a:bodyPr/>
        <a:lstStyle/>
        <a:p>
          <a:endParaRPr lang="es-ES"/>
        </a:p>
      </dgm:t>
    </dgm:pt>
    <dgm:pt modelId="{E7DA2D51-BC0D-4A60-9BCD-5CD1FCA3D7C1}" type="sibTrans" cxnId="{A472C279-960E-4BF8-AAAE-F75E9A2EC555}">
      <dgm:prSet/>
      <dgm:spPr/>
      <dgm:t>
        <a:bodyPr/>
        <a:lstStyle/>
        <a:p>
          <a:endParaRPr lang="es-ES"/>
        </a:p>
      </dgm:t>
    </dgm:pt>
    <dgm:pt modelId="{F1FD7695-883C-4433-A1A2-14EFBCABF22F}">
      <dgm:prSet phldrT="[Texto]"/>
      <dgm:spPr>
        <a:solidFill>
          <a:schemeClr val="accent6">
            <a:lumMod val="75000"/>
          </a:schemeClr>
        </a:solidFill>
      </dgm:spPr>
      <dgm:t>
        <a:bodyPr/>
        <a:lstStyle/>
        <a:p>
          <a:r>
            <a:rPr lang="es-ES" dirty="0" smtClean="0"/>
            <a:t>Interés año 2</a:t>
          </a:r>
        </a:p>
        <a:p>
          <a:r>
            <a:rPr lang="es-ES" dirty="0" smtClean="0"/>
            <a:t>NO DEVENGADO</a:t>
          </a:r>
          <a:endParaRPr lang="es-ES" dirty="0"/>
        </a:p>
      </dgm:t>
    </dgm:pt>
    <dgm:pt modelId="{C3FC5FC6-43B7-43B9-A1FB-2F3CC1A318FE}" type="parTrans" cxnId="{AFB6296A-E742-463F-A042-79076623FCD4}">
      <dgm:prSet/>
      <dgm:spPr/>
      <dgm:t>
        <a:bodyPr/>
        <a:lstStyle/>
        <a:p>
          <a:endParaRPr lang="es-ES"/>
        </a:p>
      </dgm:t>
    </dgm:pt>
    <dgm:pt modelId="{A4971D13-BFB0-4920-AD36-B67468B27EF9}" type="sibTrans" cxnId="{AFB6296A-E742-463F-A042-79076623FCD4}">
      <dgm:prSet/>
      <dgm:spPr/>
      <dgm:t>
        <a:bodyPr/>
        <a:lstStyle/>
        <a:p>
          <a:endParaRPr lang="es-ES"/>
        </a:p>
      </dgm:t>
    </dgm:pt>
    <dgm:pt modelId="{D48F4381-3504-452C-A690-94B564DE83B7}">
      <dgm:prSet phldrT="[Texto]"/>
      <dgm:spPr>
        <a:solidFill>
          <a:schemeClr val="accent6">
            <a:lumMod val="75000"/>
          </a:schemeClr>
        </a:solidFill>
        <a:ln>
          <a:solidFill>
            <a:schemeClr val="tx1"/>
          </a:solidFill>
        </a:ln>
      </dgm:spPr>
      <dgm:t>
        <a:bodyPr/>
        <a:lstStyle/>
        <a:p>
          <a:r>
            <a:rPr lang="es-ES" dirty="0" smtClean="0"/>
            <a:t>Interés año 3</a:t>
          </a:r>
        </a:p>
        <a:p>
          <a:r>
            <a:rPr lang="es-ES" dirty="0" smtClean="0"/>
            <a:t>100 NO DEVENGADO</a:t>
          </a:r>
          <a:endParaRPr lang="es-ES" dirty="0"/>
        </a:p>
      </dgm:t>
    </dgm:pt>
    <dgm:pt modelId="{CF2F788D-BFA2-4054-BF1E-A6231E2C1D50}" type="parTrans" cxnId="{D6411025-5994-468E-8CA4-A9C41DC48398}">
      <dgm:prSet/>
      <dgm:spPr/>
      <dgm:t>
        <a:bodyPr/>
        <a:lstStyle/>
        <a:p>
          <a:endParaRPr lang="es-ES"/>
        </a:p>
      </dgm:t>
    </dgm:pt>
    <dgm:pt modelId="{F9CAC523-4124-46BA-9249-955312D251B4}" type="sibTrans" cxnId="{D6411025-5994-468E-8CA4-A9C41DC48398}">
      <dgm:prSet/>
      <dgm:spPr/>
      <dgm:t>
        <a:bodyPr/>
        <a:lstStyle/>
        <a:p>
          <a:endParaRPr lang="es-ES"/>
        </a:p>
      </dgm:t>
    </dgm:pt>
    <dgm:pt modelId="{16CFC1D5-85A7-47C9-8D88-9BB74CC26BFB}">
      <dgm:prSet phldrT="[Texto]"/>
      <dgm:spPr>
        <a:solidFill>
          <a:schemeClr val="accent6">
            <a:lumMod val="75000"/>
          </a:schemeClr>
        </a:solidFill>
      </dgm:spPr>
      <dgm:t>
        <a:bodyPr/>
        <a:lstStyle/>
        <a:p>
          <a:r>
            <a:rPr lang="es-ES" dirty="0" smtClean="0"/>
            <a:t>Interés año 4</a:t>
          </a:r>
        </a:p>
        <a:p>
          <a:r>
            <a:rPr lang="es-ES" dirty="0" smtClean="0"/>
            <a:t>100 NO DEVENGADO</a:t>
          </a:r>
          <a:endParaRPr lang="es-ES" dirty="0"/>
        </a:p>
      </dgm:t>
    </dgm:pt>
    <dgm:pt modelId="{B749DBD7-AD7F-4108-A56E-8348D0C39619}" type="parTrans" cxnId="{D05B14DB-8C41-4C6A-A4CB-E57334452C04}">
      <dgm:prSet/>
      <dgm:spPr/>
      <dgm:t>
        <a:bodyPr/>
        <a:lstStyle/>
        <a:p>
          <a:endParaRPr lang="es-ES"/>
        </a:p>
      </dgm:t>
    </dgm:pt>
    <dgm:pt modelId="{97D7C547-C3B6-4500-B06F-F62662A907C7}" type="sibTrans" cxnId="{D05B14DB-8C41-4C6A-A4CB-E57334452C04}">
      <dgm:prSet/>
      <dgm:spPr/>
      <dgm:t>
        <a:bodyPr/>
        <a:lstStyle/>
        <a:p>
          <a:endParaRPr lang="es-ES"/>
        </a:p>
      </dgm:t>
    </dgm:pt>
    <dgm:pt modelId="{F9478501-66B9-4DDF-A304-D52347E00762}" type="pres">
      <dgm:prSet presAssocID="{782F1D8C-3871-40C2-875B-FDB7B44091D4}" presName="Name0" presStyleCnt="0">
        <dgm:presLayoutVars>
          <dgm:dir/>
          <dgm:resizeHandles val="exact"/>
        </dgm:presLayoutVars>
      </dgm:prSet>
      <dgm:spPr/>
    </dgm:pt>
    <dgm:pt modelId="{7E52FCF1-72AA-47AE-99CC-B968ECE04C7C}" type="pres">
      <dgm:prSet presAssocID="{CBFBE52E-DB07-4BA8-BEDB-85018863FBC1}" presName="parTxOnly" presStyleLbl="node1" presStyleIdx="0" presStyleCnt="5">
        <dgm:presLayoutVars>
          <dgm:bulletEnabled val="1"/>
        </dgm:presLayoutVars>
      </dgm:prSet>
      <dgm:spPr/>
      <dgm:t>
        <a:bodyPr/>
        <a:lstStyle/>
        <a:p>
          <a:endParaRPr lang="es-ES"/>
        </a:p>
      </dgm:t>
    </dgm:pt>
    <dgm:pt modelId="{A20DA21C-4B90-4028-ABA8-55F44B226358}" type="pres">
      <dgm:prSet presAssocID="{F4D9CC3F-0344-48D4-AAEC-43768B5DC7B5}" presName="parSpace" presStyleCnt="0"/>
      <dgm:spPr/>
    </dgm:pt>
    <dgm:pt modelId="{31B79700-9EB5-433A-9741-783D26F5BA89}" type="pres">
      <dgm:prSet presAssocID="{43CC078E-F23A-4E44-8586-0E3181A2FA52}" presName="parTxOnly" presStyleLbl="node1" presStyleIdx="1" presStyleCnt="5" custLinFactNeighborX="11253" custLinFactNeighborY="0">
        <dgm:presLayoutVars>
          <dgm:bulletEnabled val="1"/>
        </dgm:presLayoutVars>
      </dgm:prSet>
      <dgm:spPr/>
      <dgm:t>
        <a:bodyPr/>
        <a:lstStyle/>
        <a:p>
          <a:endParaRPr lang="es-ES"/>
        </a:p>
      </dgm:t>
    </dgm:pt>
    <dgm:pt modelId="{CFDE1719-D186-4C69-BF26-8A25996A5666}" type="pres">
      <dgm:prSet presAssocID="{E7DA2D51-BC0D-4A60-9BCD-5CD1FCA3D7C1}" presName="parSpace" presStyleCnt="0"/>
      <dgm:spPr/>
    </dgm:pt>
    <dgm:pt modelId="{E6321A0F-8812-4197-B3EE-9F548E69ABBA}" type="pres">
      <dgm:prSet presAssocID="{F1FD7695-883C-4433-A1A2-14EFBCABF22F}" presName="parTxOnly" presStyleLbl="node1" presStyleIdx="2" presStyleCnt="5">
        <dgm:presLayoutVars>
          <dgm:bulletEnabled val="1"/>
        </dgm:presLayoutVars>
      </dgm:prSet>
      <dgm:spPr/>
      <dgm:t>
        <a:bodyPr/>
        <a:lstStyle/>
        <a:p>
          <a:endParaRPr lang="es-ES"/>
        </a:p>
      </dgm:t>
    </dgm:pt>
    <dgm:pt modelId="{1925B388-B0F3-4885-AB5A-F92F94138697}" type="pres">
      <dgm:prSet presAssocID="{A4971D13-BFB0-4920-AD36-B67468B27EF9}" presName="parSpace" presStyleCnt="0"/>
      <dgm:spPr/>
    </dgm:pt>
    <dgm:pt modelId="{6C0083EA-1F0D-47F1-ABD3-D824FFD5441C}" type="pres">
      <dgm:prSet presAssocID="{D48F4381-3504-452C-A690-94B564DE83B7}" presName="parTxOnly" presStyleLbl="node1" presStyleIdx="3" presStyleCnt="5">
        <dgm:presLayoutVars>
          <dgm:bulletEnabled val="1"/>
        </dgm:presLayoutVars>
      </dgm:prSet>
      <dgm:spPr/>
      <dgm:t>
        <a:bodyPr/>
        <a:lstStyle/>
        <a:p>
          <a:endParaRPr lang="es-ES"/>
        </a:p>
      </dgm:t>
    </dgm:pt>
    <dgm:pt modelId="{4D6468AD-3CAD-4643-8627-61548C3D3CD6}" type="pres">
      <dgm:prSet presAssocID="{F9CAC523-4124-46BA-9249-955312D251B4}" presName="parSpace" presStyleCnt="0"/>
      <dgm:spPr/>
    </dgm:pt>
    <dgm:pt modelId="{9459CCEB-5FB8-4E2B-AA0E-38911C73E785}" type="pres">
      <dgm:prSet presAssocID="{16CFC1D5-85A7-47C9-8D88-9BB74CC26BFB}" presName="parTxOnly" presStyleLbl="node1" presStyleIdx="4" presStyleCnt="5">
        <dgm:presLayoutVars>
          <dgm:bulletEnabled val="1"/>
        </dgm:presLayoutVars>
      </dgm:prSet>
      <dgm:spPr/>
      <dgm:t>
        <a:bodyPr/>
        <a:lstStyle/>
        <a:p>
          <a:endParaRPr lang="es-ES"/>
        </a:p>
      </dgm:t>
    </dgm:pt>
  </dgm:ptLst>
  <dgm:cxnLst>
    <dgm:cxn modelId="{464AEC07-47D5-4FA7-9A2A-E4BCD6FABD60}" type="presOf" srcId="{D48F4381-3504-452C-A690-94B564DE83B7}" destId="{6C0083EA-1F0D-47F1-ABD3-D824FFD5441C}" srcOrd="0" destOrd="0" presId="urn:microsoft.com/office/officeart/2005/8/layout/hChevron3"/>
    <dgm:cxn modelId="{0828BD74-732E-4C6D-8DE9-1A0522BE600B}" type="presOf" srcId="{16CFC1D5-85A7-47C9-8D88-9BB74CC26BFB}" destId="{9459CCEB-5FB8-4E2B-AA0E-38911C73E785}" srcOrd="0" destOrd="0" presId="urn:microsoft.com/office/officeart/2005/8/layout/hChevron3"/>
    <dgm:cxn modelId="{D5480EFC-8E18-4053-9FE5-83ADE507BEE9}" type="presOf" srcId="{782F1D8C-3871-40C2-875B-FDB7B44091D4}" destId="{F9478501-66B9-4DDF-A304-D52347E00762}" srcOrd="0" destOrd="0" presId="urn:microsoft.com/office/officeart/2005/8/layout/hChevron3"/>
    <dgm:cxn modelId="{D6411025-5994-468E-8CA4-A9C41DC48398}" srcId="{782F1D8C-3871-40C2-875B-FDB7B44091D4}" destId="{D48F4381-3504-452C-A690-94B564DE83B7}" srcOrd="3" destOrd="0" parTransId="{CF2F788D-BFA2-4054-BF1E-A6231E2C1D50}" sibTransId="{F9CAC523-4124-46BA-9249-955312D251B4}"/>
    <dgm:cxn modelId="{ACA41F18-716A-4938-AE6D-EED4D645D01B}" type="presOf" srcId="{F1FD7695-883C-4433-A1A2-14EFBCABF22F}" destId="{E6321A0F-8812-4197-B3EE-9F548E69ABBA}" srcOrd="0" destOrd="0" presId="urn:microsoft.com/office/officeart/2005/8/layout/hChevron3"/>
    <dgm:cxn modelId="{26BA593D-51EE-41FC-86A8-FB0B60A6D318}" type="presOf" srcId="{CBFBE52E-DB07-4BA8-BEDB-85018863FBC1}" destId="{7E52FCF1-72AA-47AE-99CC-B968ECE04C7C}" srcOrd="0" destOrd="0" presId="urn:microsoft.com/office/officeart/2005/8/layout/hChevron3"/>
    <dgm:cxn modelId="{FC72C178-DEFB-4625-AD33-FA51184FC7A8}" type="presOf" srcId="{43CC078E-F23A-4E44-8586-0E3181A2FA52}" destId="{31B79700-9EB5-433A-9741-783D26F5BA89}" srcOrd="0" destOrd="0" presId="urn:microsoft.com/office/officeart/2005/8/layout/hChevron3"/>
    <dgm:cxn modelId="{A472C279-960E-4BF8-AAAE-F75E9A2EC555}" srcId="{782F1D8C-3871-40C2-875B-FDB7B44091D4}" destId="{43CC078E-F23A-4E44-8586-0E3181A2FA52}" srcOrd="1" destOrd="0" parTransId="{FD757EA9-E710-4414-93C3-AE1E7307D81C}" sibTransId="{E7DA2D51-BC0D-4A60-9BCD-5CD1FCA3D7C1}"/>
    <dgm:cxn modelId="{D05B14DB-8C41-4C6A-A4CB-E57334452C04}" srcId="{782F1D8C-3871-40C2-875B-FDB7B44091D4}" destId="{16CFC1D5-85A7-47C9-8D88-9BB74CC26BFB}" srcOrd="4" destOrd="0" parTransId="{B749DBD7-AD7F-4108-A56E-8348D0C39619}" sibTransId="{97D7C547-C3B6-4500-B06F-F62662A907C7}"/>
    <dgm:cxn modelId="{AFB6296A-E742-463F-A042-79076623FCD4}" srcId="{782F1D8C-3871-40C2-875B-FDB7B44091D4}" destId="{F1FD7695-883C-4433-A1A2-14EFBCABF22F}" srcOrd="2" destOrd="0" parTransId="{C3FC5FC6-43B7-43B9-A1FB-2F3CC1A318FE}" sibTransId="{A4971D13-BFB0-4920-AD36-B67468B27EF9}"/>
    <dgm:cxn modelId="{1148E07A-A068-4A30-8D91-D69B34B20282}" srcId="{782F1D8C-3871-40C2-875B-FDB7B44091D4}" destId="{CBFBE52E-DB07-4BA8-BEDB-85018863FBC1}" srcOrd="0" destOrd="0" parTransId="{805669AD-1EAC-4110-9E0A-8A307ABC7D06}" sibTransId="{F4D9CC3F-0344-48D4-AAEC-43768B5DC7B5}"/>
    <dgm:cxn modelId="{CCDC6B9D-14CB-44F9-BF0E-40FA5C4A7043}" type="presParOf" srcId="{F9478501-66B9-4DDF-A304-D52347E00762}" destId="{7E52FCF1-72AA-47AE-99CC-B968ECE04C7C}" srcOrd="0" destOrd="0" presId="urn:microsoft.com/office/officeart/2005/8/layout/hChevron3"/>
    <dgm:cxn modelId="{246D299B-F639-45CF-85CF-FE82CECF9CBC}" type="presParOf" srcId="{F9478501-66B9-4DDF-A304-D52347E00762}" destId="{A20DA21C-4B90-4028-ABA8-55F44B226358}" srcOrd="1" destOrd="0" presId="urn:microsoft.com/office/officeart/2005/8/layout/hChevron3"/>
    <dgm:cxn modelId="{EF460D18-C89E-4AF4-9E7E-8E1F53F08DFE}" type="presParOf" srcId="{F9478501-66B9-4DDF-A304-D52347E00762}" destId="{31B79700-9EB5-433A-9741-783D26F5BA89}" srcOrd="2" destOrd="0" presId="urn:microsoft.com/office/officeart/2005/8/layout/hChevron3"/>
    <dgm:cxn modelId="{7061020D-1EAD-400E-B193-CBC99728393F}" type="presParOf" srcId="{F9478501-66B9-4DDF-A304-D52347E00762}" destId="{CFDE1719-D186-4C69-BF26-8A25996A5666}" srcOrd="3" destOrd="0" presId="urn:microsoft.com/office/officeart/2005/8/layout/hChevron3"/>
    <dgm:cxn modelId="{4A5D39DD-DD1B-4097-A0A7-7782850ECA59}" type="presParOf" srcId="{F9478501-66B9-4DDF-A304-D52347E00762}" destId="{E6321A0F-8812-4197-B3EE-9F548E69ABBA}" srcOrd="4" destOrd="0" presId="urn:microsoft.com/office/officeart/2005/8/layout/hChevron3"/>
    <dgm:cxn modelId="{B83FF291-4D50-4244-AF25-78DB543795C0}" type="presParOf" srcId="{F9478501-66B9-4DDF-A304-D52347E00762}" destId="{1925B388-B0F3-4885-AB5A-F92F94138697}" srcOrd="5" destOrd="0" presId="urn:microsoft.com/office/officeart/2005/8/layout/hChevron3"/>
    <dgm:cxn modelId="{542508E8-6A12-49A6-AE28-68AE31150694}" type="presParOf" srcId="{F9478501-66B9-4DDF-A304-D52347E00762}" destId="{6C0083EA-1F0D-47F1-ABD3-D824FFD5441C}" srcOrd="6" destOrd="0" presId="urn:microsoft.com/office/officeart/2005/8/layout/hChevron3"/>
    <dgm:cxn modelId="{3E9C02EA-8FDD-49E0-AB35-1393EC1248C9}" type="presParOf" srcId="{F9478501-66B9-4DDF-A304-D52347E00762}" destId="{4D6468AD-3CAD-4643-8627-61548C3D3CD6}" srcOrd="7" destOrd="0" presId="urn:microsoft.com/office/officeart/2005/8/layout/hChevron3"/>
    <dgm:cxn modelId="{A3803E2E-2E7C-41D0-A42E-D7B365BE22B2}" type="presParOf" srcId="{F9478501-66B9-4DDF-A304-D52347E00762}" destId="{9459CCEB-5FB8-4E2B-AA0E-38911C73E785}"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314D79-3543-4CB4-913F-C89D5259A089}">
      <dsp:nvSpPr>
        <dsp:cNvPr id="0" name=""/>
        <dsp:cNvSpPr/>
      </dsp:nvSpPr>
      <dsp:spPr>
        <a:xfrm rot="16200000">
          <a:off x="1775560" y="2897"/>
          <a:ext cx="3099486" cy="3099486"/>
        </a:xfrm>
        <a:prstGeom prst="upArrow">
          <a:avLst>
            <a:gd name="adj1" fmla="val 50000"/>
            <a:gd name="adj2" fmla="val 3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s-ES" sz="3100" kern="1200" dirty="0" smtClean="0"/>
            <a:t>Régimen </a:t>
          </a:r>
          <a:r>
            <a:rPr lang="es-ES" sz="3100" kern="1200" dirty="0" err="1" smtClean="0"/>
            <a:t>consumeril</a:t>
          </a:r>
          <a:endParaRPr lang="es-ES" sz="3100" kern="1200" dirty="0"/>
        </a:p>
      </dsp:txBody>
      <dsp:txXfrm rot="5400000">
        <a:off x="2317971" y="777767"/>
        <a:ext cx="2557076" cy="1549743"/>
      </dsp:txXfrm>
    </dsp:sp>
    <dsp:sp modelId="{207FD9F3-9E0A-43B8-A860-133B14988AB4}">
      <dsp:nvSpPr>
        <dsp:cNvPr id="0" name=""/>
        <dsp:cNvSpPr/>
      </dsp:nvSpPr>
      <dsp:spPr>
        <a:xfrm rot="5400000">
          <a:off x="4955888" y="1532"/>
          <a:ext cx="3099486" cy="3102245"/>
        </a:xfrm>
        <a:prstGeom prst="upArrow">
          <a:avLst>
            <a:gd name="adj1" fmla="val 50000"/>
            <a:gd name="adj2" fmla="val 3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s-ES" sz="3100" kern="1200" dirty="0" smtClean="0"/>
            <a:t>Régimen cambiario</a:t>
          </a:r>
          <a:endParaRPr lang="es-ES" sz="3100" kern="1200" dirty="0"/>
        </a:p>
      </dsp:txBody>
      <dsp:txXfrm rot="-5400000">
        <a:off x="4954509" y="777784"/>
        <a:ext cx="2559835" cy="15497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52FCF1-72AA-47AE-99CC-B968ECE04C7C}">
      <dsp:nvSpPr>
        <dsp:cNvPr id="0" name=""/>
        <dsp:cNvSpPr/>
      </dsp:nvSpPr>
      <dsp:spPr>
        <a:xfrm>
          <a:off x="9757" y="0"/>
          <a:ext cx="9981780" cy="1039586"/>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8684" tIns="69342" rIns="34671" bIns="69342" numCol="1" spcCol="1270" anchor="ctr" anchorCtr="0">
          <a:noAutofit/>
        </a:bodyPr>
        <a:lstStyle/>
        <a:p>
          <a:pPr lvl="0" algn="ctr" defTabSz="1155700">
            <a:lnSpc>
              <a:spcPct val="90000"/>
            </a:lnSpc>
            <a:spcBef>
              <a:spcPct val="0"/>
            </a:spcBef>
            <a:spcAft>
              <a:spcPct val="35000"/>
            </a:spcAft>
          </a:pPr>
          <a:r>
            <a:rPr lang="es-ES" sz="2600" kern="1200" dirty="0" smtClean="0"/>
            <a:t>Capital</a:t>
          </a:r>
        </a:p>
        <a:p>
          <a:pPr lvl="0" algn="ctr" defTabSz="1155700">
            <a:lnSpc>
              <a:spcPct val="90000"/>
            </a:lnSpc>
            <a:spcBef>
              <a:spcPct val="0"/>
            </a:spcBef>
            <a:spcAft>
              <a:spcPct val="35000"/>
            </a:spcAft>
          </a:pPr>
          <a:r>
            <a:rPr lang="es-ES" sz="2600" kern="1200" dirty="0" smtClean="0"/>
            <a:t>500</a:t>
          </a:r>
          <a:endParaRPr lang="es-ES" sz="2600" kern="1200" dirty="0"/>
        </a:p>
      </dsp:txBody>
      <dsp:txXfrm>
        <a:off x="9757" y="0"/>
        <a:ext cx="9721884" cy="1039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21A06-C8F5-4DF7-9C32-DE2BEF28666D}">
      <dsp:nvSpPr>
        <dsp:cNvPr id="0" name=""/>
        <dsp:cNvSpPr/>
      </dsp:nvSpPr>
      <dsp:spPr>
        <a:xfrm>
          <a:off x="609599" y="0"/>
          <a:ext cx="6908800" cy="5418667"/>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6E504A-91EE-4849-9FF9-F6668BCEB13B}">
      <dsp:nvSpPr>
        <dsp:cNvPr id="0" name=""/>
        <dsp:cNvSpPr/>
      </dsp:nvSpPr>
      <dsp:spPr>
        <a:xfrm>
          <a:off x="8731" y="1625600"/>
          <a:ext cx="2616200" cy="2167466"/>
        </a:xfrm>
        <a:prstGeom prst="roundRect">
          <a:avLst/>
        </a:prstGeom>
        <a:solidFill>
          <a:schemeClr val="accent4">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PROCESO MONITORIO SIMPLIFICADO</a:t>
          </a:r>
          <a:endParaRPr lang="es-ES" sz="2400" kern="1200" dirty="0"/>
        </a:p>
      </dsp:txBody>
      <dsp:txXfrm>
        <a:off x="114538" y="1731407"/>
        <a:ext cx="2404586" cy="1955852"/>
      </dsp:txXfrm>
    </dsp:sp>
    <dsp:sp modelId="{0732C41A-6715-40ED-BFD0-9DF14BE68C75}">
      <dsp:nvSpPr>
        <dsp:cNvPr id="0" name=""/>
        <dsp:cNvSpPr/>
      </dsp:nvSpPr>
      <dsp:spPr>
        <a:xfrm>
          <a:off x="2755899" y="1625600"/>
          <a:ext cx="2616200" cy="2167466"/>
        </a:xfrm>
        <a:prstGeom prst="roundRect">
          <a:avLst/>
        </a:prstGeom>
        <a:solidFill>
          <a:schemeClr val="accent4">
            <a:shade val="80000"/>
            <a:hueOff val="-82505"/>
            <a:satOff val="-461"/>
            <a:lumOff val="1183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REDUCE LOS COSTOS DE TRANSACCIÓN</a:t>
          </a:r>
          <a:endParaRPr lang="es-ES" sz="2400" kern="1200" dirty="0"/>
        </a:p>
      </dsp:txBody>
      <dsp:txXfrm>
        <a:off x="2861706" y="1731407"/>
        <a:ext cx="2404586" cy="1955852"/>
      </dsp:txXfrm>
    </dsp:sp>
    <dsp:sp modelId="{E4665DE7-98E1-4296-BB55-681B8A239FBA}">
      <dsp:nvSpPr>
        <dsp:cNvPr id="0" name=""/>
        <dsp:cNvSpPr/>
      </dsp:nvSpPr>
      <dsp:spPr>
        <a:xfrm>
          <a:off x="5503068" y="1625600"/>
          <a:ext cx="2616200" cy="2167466"/>
        </a:xfrm>
        <a:prstGeom prst="roundRect">
          <a:avLst/>
        </a:prstGeom>
        <a:solidFill>
          <a:schemeClr val="accent4">
            <a:shade val="80000"/>
            <a:hueOff val="-165011"/>
            <a:satOff val="-923"/>
            <a:lumOff val="2366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REDUCE LA TASA DE INTERÉS</a:t>
          </a:r>
          <a:endParaRPr lang="es-ES" sz="2400" kern="1200" dirty="0"/>
        </a:p>
      </dsp:txBody>
      <dsp:txXfrm>
        <a:off x="5608875" y="1731407"/>
        <a:ext cx="2404586" cy="19558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6DABF-0785-4C07-AD49-744E7D4D58BF}">
      <dsp:nvSpPr>
        <dsp:cNvPr id="0" name=""/>
        <dsp:cNvSpPr/>
      </dsp:nvSpPr>
      <dsp:spPr>
        <a:xfrm rot="16200000">
          <a:off x="69923" y="474462"/>
          <a:ext cx="3246555" cy="3246555"/>
        </a:xfrm>
        <a:prstGeom prst="downArrow">
          <a:avLst>
            <a:gd name="adj1" fmla="val 50000"/>
            <a:gd name="adj2" fmla="val 35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s-ES" sz="2600" kern="1200" dirty="0" smtClean="0"/>
            <a:t>¿Mercado?</a:t>
          </a:r>
          <a:endParaRPr lang="es-ES" sz="2600" kern="1200" dirty="0"/>
        </a:p>
      </dsp:txBody>
      <dsp:txXfrm rot="5400000">
        <a:off x="69924" y="1286101"/>
        <a:ext cx="2678408" cy="1623277"/>
      </dsp:txXfrm>
    </dsp:sp>
    <dsp:sp modelId="{235372F1-BA7F-42BF-8258-531AA422604F}">
      <dsp:nvSpPr>
        <dsp:cNvPr id="0" name=""/>
        <dsp:cNvSpPr/>
      </dsp:nvSpPr>
      <dsp:spPr>
        <a:xfrm rot="5400000">
          <a:off x="3455641" y="474462"/>
          <a:ext cx="3246555" cy="3246555"/>
        </a:xfrm>
        <a:prstGeom prst="downArrow">
          <a:avLst>
            <a:gd name="adj1" fmla="val 50000"/>
            <a:gd name="adj2" fmla="val 35000"/>
          </a:avLst>
        </a:prstGeom>
        <a:solidFill>
          <a:schemeClr val="accent3">
            <a:hueOff val="6567904"/>
            <a:satOff val="-50632"/>
            <a:lumOff val="137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s-ES" sz="2600" kern="1200" dirty="0" smtClean="0"/>
            <a:t>¿Falta de regulaciones?</a:t>
          </a:r>
          <a:endParaRPr lang="es-ES" sz="2600" kern="1200" dirty="0"/>
        </a:p>
      </dsp:txBody>
      <dsp:txXfrm rot="-5400000">
        <a:off x="4023789" y="1286101"/>
        <a:ext cx="2678408" cy="16232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C7CBF5-64B1-499D-BD15-BDC37854B3DA}">
      <dsp:nvSpPr>
        <dsp:cNvPr id="0" name=""/>
        <dsp:cNvSpPr/>
      </dsp:nvSpPr>
      <dsp:spPr>
        <a:xfrm>
          <a:off x="2301609" y="2087565"/>
          <a:ext cx="1609318" cy="143689"/>
        </a:xfrm>
        <a:custGeom>
          <a:avLst/>
          <a:gdLst/>
          <a:ahLst/>
          <a:cxnLst/>
          <a:rect l="0" t="0" r="0" b="0"/>
          <a:pathLst>
            <a:path>
              <a:moveTo>
                <a:pt x="0" y="0"/>
              </a:moveTo>
              <a:lnTo>
                <a:pt x="1609318" y="0"/>
              </a:lnTo>
              <a:lnTo>
                <a:pt x="1609318" y="14368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45A67E-80B6-4195-9FDD-E9F68B8401E7}">
      <dsp:nvSpPr>
        <dsp:cNvPr id="0" name=""/>
        <dsp:cNvSpPr/>
      </dsp:nvSpPr>
      <dsp:spPr>
        <a:xfrm>
          <a:off x="2301609" y="1943876"/>
          <a:ext cx="1609318" cy="143689"/>
        </a:xfrm>
        <a:custGeom>
          <a:avLst/>
          <a:gdLst/>
          <a:ahLst/>
          <a:cxnLst/>
          <a:rect l="0" t="0" r="0" b="0"/>
          <a:pathLst>
            <a:path>
              <a:moveTo>
                <a:pt x="0" y="143689"/>
              </a:moveTo>
              <a:lnTo>
                <a:pt x="1609318" y="143689"/>
              </a:lnTo>
              <a:lnTo>
                <a:pt x="1609318"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E20809-2632-4D1E-85EE-3E47CB8E9497}">
      <dsp:nvSpPr>
        <dsp:cNvPr id="0" name=""/>
        <dsp:cNvSpPr/>
      </dsp:nvSpPr>
      <dsp:spPr>
        <a:xfrm>
          <a:off x="7819272" y="2041845"/>
          <a:ext cx="459805" cy="91440"/>
        </a:xfrm>
        <a:custGeom>
          <a:avLst/>
          <a:gdLst/>
          <a:ahLst/>
          <a:cxnLst/>
          <a:rect l="0" t="0" r="0" b="0"/>
          <a:pathLst>
            <a:path>
              <a:moveTo>
                <a:pt x="0" y="45720"/>
              </a:moveTo>
              <a:lnTo>
                <a:pt x="459805" y="4572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BCC72B-9FEF-4C01-BDF6-E8D74A8DBF49}">
      <dsp:nvSpPr>
        <dsp:cNvPr id="0" name=""/>
        <dsp:cNvSpPr/>
      </dsp:nvSpPr>
      <dsp:spPr>
        <a:xfrm>
          <a:off x="2301609" y="2041845"/>
          <a:ext cx="3218636" cy="91440"/>
        </a:xfrm>
        <a:custGeom>
          <a:avLst/>
          <a:gdLst/>
          <a:ahLst/>
          <a:cxnLst/>
          <a:rect l="0" t="0" r="0" b="0"/>
          <a:pathLst>
            <a:path>
              <a:moveTo>
                <a:pt x="0" y="45720"/>
              </a:moveTo>
              <a:lnTo>
                <a:pt x="3218636" y="457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183773-8AD5-4EC1-8C72-35B5AF7593AB}">
      <dsp:nvSpPr>
        <dsp:cNvPr id="0" name=""/>
        <dsp:cNvSpPr/>
      </dsp:nvSpPr>
      <dsp:spPr>
        <a:xfrm>
          <a:off x="2583" y="1736964"/>
          <a:ext cx="2299026" cy="70120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Eliminación del pagaré de consumo</a:t>
          </a:r>
        </a:p>
      </dsp:txBody>
      <dsp:txXfrm>
        <a:off x="2583" y="1736964"/>
        <a:ext cx="2299026" cy="701202"/>
      </dsp:txXfrm>
    </dsp:sp>
    <dsp:sp modelId="{9673B310-6573-4498-9404-38C7708D72C0}">
      <dsp:nvSpPr>
        <dsp:cNvPr id="0" name=""/>
        <dsp:cNvSpPr/>
      </dsp:nvSpPr>
      <dsp:spPr>
        <a:xfrm>
          <a:off x="5520246" y="1736964"/>
          <a:ext cx="2299026" cy="70120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Aparición (aumento) mercado informal</a:t>
          </a:r>
          <a:endParaRPr lang="es-ES" sz="1700" kern="1200" dirty="0"/>
        </a:p>
      </dsp:txBody>
      <dsp:txXfrm>
        <a:off x="5520246" y="1736964"/>
        <a:ext cx="2299026" cy="701202"/>
      </dsp:txXfrm>
    </dsp:sp>
    <dsp:sp modelId="{51CBC4E7-5301-4EA0-8BC2-C11C19036FB2}">
      <dsp:nvSpPr>
        <dsp:cNvPr id="0" name=""/>
        <dsp:cNvSpPr/>
      </dsp:nvSpPr>
      <dsp:spPr>
        <a:xfrm>
          <a:off x="8279077" y="1736964"/>
          <a:ext cx="2299026" cy="70120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Mayor desprotección del consumidor</a:t>
          </a:r>
          <a:endParaRPr lang="es-ES" sz="1700" kern="1200" dirty="0"/>
        </a:p>
      </dsp:txBody>
      <dsp:txXfrm>
        <a:off x="8279077" y="1736964"/>
        <a:ext cx="2299026" cy="701202"/>
      </dsp:txXfrm>
    </dsp:sp>
    <dsp:sp modelId="{7C9986C7-3DAF-447F-B7B5-E35D56C0BBA0}">
      <dsp:nvSpPr>
        <dsp:cNvPr id="0" name=""/>
        <dsp:cNvSpPr/>
      </dsp:nvSpPr>
      <dsp:spPr>
        <a:xfrm>
          <a:off x="2761414" y="1242673"/>
          <a:ext cx="2299026" cy="70120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Disminución de la  Oferta de créditos</a:t>
          </a:r>
          <a:endParaRPr lang="es-ES" sz="1700" kern="1200" dirty="0"/>
        </a:p>
      </dsp:txBody>
      <dsp:txXfrm>
        <a:off x="2761414" y="1242673"/>
        <a:ext cx="2299026" cy="701202"/>
      </dsp:txXfrm>
    </dsp:sp>
    <dsp:sp modelId="{B19A3E5F-5CBE-4D32-B364-A4C2FDAF39F7}">
      <dsp:nvSpPr>
        <dsp:cNvPr id="0" name=""/>
        <dsp:cNvSpPr/>
      </dsp:nvSpPr>
      <dsp:spPr>
        <a:xfrm>
          <a:off x="2761414" y="2231254"/>
          <a:ext cx="2299026" cy="70120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Escasez</a:t>
          </a:r>
          <a:endParaRPr lang="es-ES" sz="1700" kern="1200" dirty="0"/>
        </a:p>
      </dsp:txBody>
      <dsp:txXfrm>
        <a:off x="2761414" y="2231254"/>
        <a:ext cx="2299026" cy="7012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145794-FE23-4603-956C-50FE6E697C62}">
      <dsp:nvSpPr>
        <dsp:cNvPr id="0" name=""/>
        <dsp:cNvSpPr/>
      </dsp:nvSpPr>
      <dsp:spPr>
        <a:xfrm>
          <a:off x="0" y="18471"/>
          <a:ext cx="8947150" cy="99312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ES" sz="2500" kern="1200" dirty="0" smtClean="0"/>
            <a:t>¿El proceso monitorio es igualitario?</a:t>
          </a:r>
          <a:endParaRPr lang="es-ES" sz="2500" kern="1200" dirty="0"/>
        </a:p>
      </dsp:txBody>
      <dsp:txXfrm>
        <a:off x="48481" y="66952"/>
        <a:ext cx="8850188" cy="896166"/>
      </dsp:txXfrm>
    </dsp:sp>
    <dsp:sp modelId="{446DDF07-9512-48F2-9E9E-C0862900E478}">
      <dsp:nvSpPr>
        <dsp:cNvPr id="0" name=""/>
        <dsp:cNvSpPr/>
      </dsp:nvSpPr>
      <dsp:spPr>
        <a:xfrm>
          <a:off x="0" y="1068752"/>
          <a:ext cx="8947150" cy="99312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ES" sz="2500" kern="1200" dirty="0" smtClean="0"/>
            <a:t>Pactar la vía monitoria ¿Implica una renuncia a los derechos del consumidor?</a:t>
          </a:r>
          <a:endParaRPr lang="es-ES" sz="2500" kern="1200" dirty="0"/>
        </a:p>
      </dsp:txBody>
      <dsp:txXfrm>
        <a:off x="48481" y="1117233"/>
        <a:ext cx="8850188" cy="896166"/>
      </dsp:txXfrm>
    </dsp:sp>
    <dsp:sp modelId="{6AB8F55A-BB38-4855-AB05-65D400442969}">
      <dsp:nvSpPr>
        <dsp:cNvPr id="0" name=""/>
        <dsp:cNvSpPr/>
      </dsp:nvSpPr>
      <dsp:spPr>
        <a:xfrm>
          <a:off x="0" y="2133881"/>
          <a:ext cx="8947150" cy="99312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ES" sz="2500" kern="1200" dirty="0" smtClean="0"/>
            <a:t> ¿Invierte la carga de la prueba en contra del consumidor?</a:t>
          </a:r>
          <a:endParaRPr lang="es-ES" sz="2500" kern="1200" dirty="0"/>
        </a:p>
      </dsp:txBody>
      <dsp:txXfrm>
        <a:off x="48481" y="2182362"/>
        <a:ext cx="8850188" cy="896166"/>
      </dsp:txXfrm>
    </dsp:sp>
    <dsp:sp modelId="{7C808291-03AA-4D9E-9870-AE9FA3417DB7}">
      <dsp:nvSpPr>
        <dsp:cNvPr id="0" name=""/>
        <dsp:cNvSpPr/>
      </dsp:nvSpPr>
      <dsp:spPr>
        <a:xfrm>
          <a:off x="0" y="3199009"/>
          <a:ext cx="8947150" cy="99312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ES" sz="2500" kern="1200" dirty="0" smtClean="0"/>
            <a:t>¿Amplifica los  derechos del acreedor?</a:t>
          </a:r>
          <a:endParaRPr lang="es-ES" sz="2500" kern="1200" dirty="0"/>
        </a:p>
      </dsp:txBody>
      <dsp:txXfrm>
        <a:off x="48481" y="3247490"/>
        <a:ext cx="8850188" cy="8961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52FCF1-72AA-47AE-99CC-B968ECE04C7C}">
      <dsp:nvSpPr>
        <dsp:cNvPr id="0" name=""/>
        <dsp:cNvSpPr/>
      </dsp:nvSpPr>
      <dsp:spPr>
        <a:xfrm>
          <a:off x="1333" y="854515"/>
          <a:ext cx="2599967" cy="1039987"/>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s-ES" sz="1900" kern="1200" dirty="0" smtClean="0"/>
            <a:t>Capital</a:t>
          </a:r>
        </a:p>
        <a:p>
          <a:pPr lvl="0" algn="ctr" defTabSz="844550">
            <a:lnSpc>
              <a:spcPct val="90000"/>
            </a:lnSpc>
            <a:spcBef>
              <a:spcPct val="0"/>
            </a:spcBef>
            <a:spcAft>
              <a:spcPct val="35000"/>
            </a:spcAft>
          </a:pPr>
          <a:r>
            <a:rPr lang="es-ES" sz="1900" kern="1200" dirty="0" smtClean="0"/>
            <a:t>100</a:t>
          </a:r>
          <a:endParaRPr lang="es-ES" sz="1900" kern="1200" dirty="0"/>
        </a:p>
      </dsp:txBody>
      <dsp:txXfrm>
        <a:off x="1333" y="854515"/>
        <a:ext cx="2339970" cy="1039987"/>
      </dsp:txXfrm>
    </dsp:sp>
    <dsp:sp modelId="{31B79700-9EB5-433A-9741-783D26F5BA89}">
      <dsp:nvSpPr>
        <dsp:cNvPr id="0" name=""/>
        <dsp:cNvSpPr/>
      </dsp:nvSpPr>
      <dsp:spPr>
        <a:xfrm>
          <a:off x="2139822" y="854515"/>
          <a:ext cx="2599967" cy="1039987"/>
        </a:xfrm>
        <a:prstGeom prst="chevron">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S" sz="1900" kern="1200" dirty="0" smtClean="0"/>
            <a:t>Interés año 1</a:t>
          </a:r>
        </a:p>
        <a:p>
          <a:pPr lvl="0" algn="ctr" defTabSz="844550">
            <a:lnSpc>
              <a:spcPct val="90000"/>
            </a:lnSpc>
            <a:spcBef>
              <a:spcPct val="0"/>
            </a:spcBef>
            <a:spcAft>
              <a:spcPct val="35000"/>
            </a:spcAft>
          </a:pPr>
          <a:r>
            <a:rPr lang="es-ES" sz="1900" kern="1200" dirty="0" smtClean="0"/>
            <a:t>100</a:t>
          </a:r>
          <a:endParaRPr lang="es-ES" sz="1900" kern="1200" dirty="0"/>
        </a:p>
      </dsp:txBody>
      <dsp:txXfrm>
        <a:off x="2659816" y="854515"/>
        <a:ext cx="1559980" cy="1039987"/>
      </dsp:txXfrm>
    </dsp:sp>
    <dsp:sp modelId="{E6321A0F-8812-4197-B3EE-9F548E69ABBA}">
      <dsp:nvSpPr>
        <dsp:cNvPr id="0" name=""/>
        <dsp:cNvSpPr/>
      </dsp:nvSpPr>
      <dsp:spPr>
        <a:xfrm>
          <a:off x="4161282" y="854515"/>
          <a:ext cx="2599967" cy="1039987"/>
        </a:xfrm>
        <a:prstGeom prst="chevron">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S" sz="1900" kern="1200" dirty="0" smtClean="0"/>
            <a:t>Interés año 2</a:t>
          </a:r>
        </a:p>
        <a:p>
          <a:pPr lvl="0" algn="ctr" defTabSz="844550">
            <a:lnSpc>
              <a:spcPct val="90000"/>
            </a:lnSpc>
            <a:spcBef>
              <a:spcPct val="0"/>
            </a:spcBef>
            <a:spcAft>
              <a:spcPct val="35000"/>
            </a:spcAft>
          </a:pPr>
          <a:r>
            <a:rPr lang="es-ES" sz="1900" kern="1200" dirty="0" smtClean="0"/>
            <a:t>100</a:t>
          </a:r>
          <a:endParaRPr lang="es-ES" sz="1900" kern="1200" dirty="0"/>
        </a:p>
      </dsp:txBody>
      <dsp:txXfrm>
        <a:off x="4681276" y="854515"/>
        <a:ext cx="1559980" cy="1039987"/>
      </dsp:txXfrm>
    </dsp:sp>
    <dsp:sp modelId="{6C0083EA-1F0D-47F1-ABD3-D824FFD5441C}">
      <dsp:nvSpPr>
        <dsp:cNvPr id="0" name=""/>
        <dsp:cNvSpPr/>
      </dsp:nvSpPr>
      <dsp:spPr>
        <a:xfrm>
          <a:off x="6241256" y="854515"/>
          <a:ext cx="2599967" cy="1039987"/>
        </a:xfrm>
        <a:prstGeom prst="chevron">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S" sz="1900" kern="1200" dirty="0" smtClean="0"/>
            <a:t>Interés año 3</a:t>
          </a:r>
        </a:p>
        <a:p>
          <a:pPr lvl="0" algn="ctr" defTabSz="844550">
            <a:lnSpc>
              <a:spcPct val="90000"/>
            </a:lnSpc>
            <a:spcBef>
              <a:spcPct val="0"/>
            </a:spcBef>
            <a:spcAft>
              <a:spcPct val="35000"/>
            </a:spcAft>
          </a:pPr>
          <a:r>
            <a:rPr lang="es-ES" sz="1900" kern="1200" dirty="0" smtClean="0"/>
            <a:t>100</a:t>
          </a:r>
          <a:endParaRPr lang="es-ES" sz="1900" kern="1200" dirty="0"/>
        </a:p>
      </dsp:txBody>
      <dsp:txXfrm>
        <a:off x="6761250" y="854515"/>
        <a:ext cx="1559980" cy="1039987"/>
      </dsp:txXfrm>
    </dsp:sp>
    <dsp:sp modelId="{9459CCEB-5FB8-4E2B-AA0E-38911C73E785}">
      <dsp:nvSpPr>
        <dsp:cNvPr id="0" name=""/>
        <dsp:cNvSpPr/>
      </dsp:nvSpPr>
      <dsp:spPr>
        <a:xfrm>
          <a:off x="8321230" y="854515"/>
          <a:ext cx="2599967" cy="1039987"/>
        </a:xfrm>
        <a:prstGeom prst="chevron">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S" sz="1900" kern="1200" dirty="0" smtClean="0"/>
            <a:t>Interés año 4</a:t>
          </a:r>
        </a:p>
        <a:p>
          <a:pPr lvl="0" algn="ctr" defTabSz="844550">
            <a:lnSpc>
              <a:spcPct val="90000"/>
            </a:lnSpc>
            <a:spcBef>
              <a:spcPct val="0"/>
            </a:spcBef>
            <a:spcAft>
              <a:spcPct val="35000"/>
            </a:spcAft>
          </a:pPr>
          <a:r>
            <a:rPr lang="es-ES" sz="1900" kern="1200" dirty="0" smtClean="0"/>
            <a:t>100</a:t>
          </a:r>
          <a:endParaRPr lang="es-ES" sz="1900" kern="1200" dirty="0"/>
        </a:p>
      </dsp:txBody>
      <dsp:txXfrm>
        <a:off x="8841224" y="854515"/>
        <a:ext cx="1559980" cy="10399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52FCF1-72AA-47AE-99CC-B968ECE04C7C}">
      <dsp:nvSpPr>
        <dsp:cNvPr id="0" name=""/>
        <dsp:cNvSpPr/>
      </dsp:nvSpPr>
      <dsp:spPr>
        <a:xfrm>
          <a:off x="0" y="792353"/>
          <a:ext cx="2892636" cy="1157054"/>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74676" rIns="37338" bIns="74676" numCol="1" spcCol="1270" anchor="ctr" anchorCtr="0">
          <a:noAutofit/>
        </a:bodyPr>
        <a:lstStyle/>
        <a:p>
          <a:pPr lvl="0" algn="ctr" defTabSz="1244600">
            <a:lnSpc>
              <a:spcPct val="90000"/>
            </a:lnSpc>
            <a:spcBef>
              <a:spcPct val="0"/>
            </a:spcBef>
            <a:spcAft>
              <a:spcPct val="35000"/>
            </a:spcAft>
          </a:pPr>
          <a:r>
            <a:rPr lang="es-ES" sz="2800" kern="1200" dirty="0" smtClean="0"/>
            <a:t>Capital</a:t>
          </a:r>
        </a:p>
        <a:p>
          <a:pPr lvl="0" algn="ctr" defTabSz="1244600">
            <a:lnSpc>
              <a:spcPct val="90000"/>
            </a:lnSpc>
            <a:spcBef>
              <a:spcPct val="0"/>
            </a:spcBef>
            <a:spcAft>
              <a:spcPct val="35000"/>
            </a:spcAft>
          </a:pPr>
          <a:r>
            <a:rPr lang="es-ES" sz="2800" kern="1200" dirty="0" smtClean="0"/>
            <a:t>100</a:t>
          </a:r>
          <a:endParaRPr lang="es-ES" sz="2800" kern="1200" dirty="0"/>
        </a:p>
      </dsp:txBody>
      <dsp:txXfrm>
        <a:off x="0" y="792353"/>
        <a:ext cx="2603373" cy="1157054"/>
      </dsp:txXfrm>
    </dsp:sp>
    <dsp:sp modelId="{31B79700-9EB5-433A-9741-783D26F5BA89}">
      <dsp:nvSpPr>
        <dsp:cNvPr id="0" name=""/>
        <dsp:cNvSpPr/>
      </dsp:nvSpPr>
      <dsp:spPr>
        <a:xfrm>
          <a:off x="2317202" y="792353"/>
          <a:ext cx="2892636" cy="1157054"/>
        </a:xfrm>
        <a:prstGeom prst="chevron">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lvl="0" algn="ctr" defTabSz="1244600">
            <a:lnSpc>
              <a:spcPct val="90000"/>
            </a:lnSpc>
            <a:spcBef>
              <a:spcPct val="0"/>
            </a:spcBef>
            <a:spcAft>
              <a:spcPct val="35000"/>
            </a:spcAft>
          </a:pPr>
          <a:r>
            <a:rPr lang="es-ES" sz="2800" kern="1200" dirty="0" smtClean="0"/>
            <a:t>Interés C </a:t>
          </a:r>
        </a:p>
        <a:p>
          <a:pPr lvl="0" algn="ctr" defTabSz="1244600">
            <a:lnSpc>
              <a:spcPct val="90000"/>
            </a:lnSpc>
            <a:spcBef>
              <a:spcPct val="0"/>
            </a:spcBef>
            <a:spcAft>
              <a:spcPct val="35000"/>
            </a:spcAft>
          </a:pPr>
          <a:r>
            <a:rPr lang="es-ES" sz="2800" kern="1200" dirty="0" smtClean="0"/>
            <a:t>100</a:t>
          </a:r>
          <a:endParaRPr lang="es-ES" sz="2800" kern="1200" dirty="0"/>
        </a:p>
      </dsp:txBody>
      <dsp:txXfrm>
        <a:off x="2895729" y="792353"/>
        <a:ext cx="1735582" cy="1157054"/>
      </dsp:txXfrm>
    </dsp:sp>
    <dsp:sp modelId="{E6321A0F-8812-4197-B3EE-9F548E69ABBA}">
      <dsp:nvSpPr>
        <dsp:cNvPr id="0" name=""/>
        <dsp:cNvSpPr/>
      </dsp:nvSpPr>
      <dsp:spPr>
        <a:xfrm>
          <a:off x="4631525" y="792353"/>
          <a:ext cx="2892636" cy="1157054"/>
        </a:xfrm>
        <a:prstGeom prst="chevron">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lvl="0" algn="ctr" defTabSz="1244600">
            <a:lnSpc>
              <a:spcPct val="90000"/>
            </a:lnSpc>
            <a:spcBef>
              <a:spcPct val="0"/>
            </a:spcBef>
            <a:spcAft>
              <a:spcPct val="35000"/>
            </a:spcAft>
          </a:pPr>
          <a:r>
            <a:rPr lang="es-ES" sz="2800" kern="1200" dirty="0" smtClean="0"/>
            <a:t>Interés M </a:t>
          </a:r>
        </a:p>
        <a:p>
          <a:pPr lvl="0" algn="ctr" defTabSz="1244600">
            <a:lnSpc>
              <a:spcPct val="90000"/>
            </a:lnSpc>
            <a:spcBef>
              <a:spcPct val="0"/>
            </a:spcBef>
            <a:spcAft>
              <a:spcPct val="35000"/>
            </a:spcAft>
          </a:pPr>
          <a:r>
            <a:rPr lang="es-ES" sz="2800" kern="1200" dirty="0" smtClean="0"/>
            <a:t>50</a:t>
          </a:r>
          <a:endParaRPr lang="es-ES" sz="2800" kern="1200" dirty="0"/>
        </a:p>
      </dsp:txBody>
      <dsp:txXfrm>
        <a:off x="5210052" y="792353"/>
        <a:ext cx="1735582" cy="11570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52FCF1-72AA-47AE-99CC-B968ECE04C7C}">
      <dsp:nvSpPr>
        <dsp:cNvPr id="0" name=""/>
        <dsp:cNvSpPr/>
      </dsp:nvSpPr>
      <dsp:spPr>
        <a:xfrm>
          <a:off x="8349" y="0"/>
          <a:ext cx="5927889" cy="1771933"/>
        </a:xfrm>
        <a:prstGeom prst="homePlate">
          <a:avLst/>
        </a:prstGeom>
        <a:solidFill>
          <a:srgbClr val="00B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72009" rIns="36005" bIns="72009" numCol="1" spcCol="1270" anchor="ctr" anchorCtr="0">
          <a:noAutofit/>
        </a:bodyPr>
        <a:lstStyle/>
        <a:p>
          <a:pPr lvl="0" algn="ctr" defTabSz="1200150">
            <a:lnSpc>
              <a:spcPct val="90000"/>
            </a:lnSpc>
            <a:spcBef>
              <a:spcPct val="0"/>
            </a:spcBef>
            <a:spcAft>
              <a:spcPct val="35000"/>
            </a:spcAft>
          </a:pPr>
          <a:r>
            <a:rPr lang="es-ES" sz="2700" kern="1200" dirty="0" smtClean="0"/>
            <a:t>PAGARÉ</a:t>
          </a:r>
        </a:p>
        <a:p>
          <a:pPr lvl="0" algn="ctr" defTabSz="1200150">
            <a:lnSpc>
              <a:spcPct val="90000"/>
            </a:lnSpc>
            <a:spcBef>
              <a:spcPct val="0"/>
            </a:spcBef>
            <a:spcAft>
              <a:spcPct val="35000"/>
            </a:spcAft>
          </a:pPr>
          <a:r>
            <a:rPr lang="es-ES" sz="2700" kern="1200" dirty="0" smtClean="0"/>
            <a:t>$ 500</a:t>
          </a:r>
          <a:endParaRPr lang="es-ES" sz="2700" kern="1200" dirty="0"/>
        </a:p>
      </dsp:txBody>
      <dsp:txXfrm>
        <a:off x="8349" y="0"/>
        <a:ext cx="5484906" cy="1771933"/>
      </dsp:txXfrm>
    </dsp:sp>
    <dsp:sp modelId="{31B79700-9EB5-433A-9741-783D26F5BA89}">
      <dsp:nvSpPr>
        <dsp:cNvPr id="0" name=""/>
        <dsp:cNvSpPr/>
      </dsp:nvSpPr>
      <dsp:spPr>
        <a:xfrm>
          <a:off x="4759010" y="0"/>
          <a:ext cx="5927889" cy="1771933"/>
        </a:xfrm>
        <a:prstGeom prst="chevron">
          <a:avLst/>
        </a:prstGeom>
        <a:solidFill>
          <a:schemeClr val="accent6">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es-ES" sz="2700" kern="1200" dirty="0" smtClean="0"/>
            <a:t>Interés compensatorio= 100% =$500</a:t>
          </a:r>
        </a:p>
        <a:p>
          <a:pPr lvl="0" algn="ctr" defTabSz="1200150">
            <a:lnSpc>
              <a:spcPct val="90000"/>
            </a:lnSpc>
            <a:spcBef>
              <a:spcPct val="0"/>
            </a:spcBef>
            <a:spcAft>
              <a:spcPct val="35000"/>
            </a:spcAft>
          </a:pPr>
          <a:r>
            <a:rPr lang="es-ES" sz="2700" kern="1200" dirty="0" smtClean="0"/>
            <a:t>Interés moratorio= $ 250</a:t>
          </a:r>
          <a:endParaRPr lang="es-ES" sz="2700" kern="1200" dirty="0"/>
        </a:p>
      </dsp:txBody>
      <dsp:txXfrm>
        <a:off x="5644977" y="0"/>
        <a:ext cx="4155956" cy="17719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52FCF1-72AA-47AE-99CC-B968ECE04C7C}">
      <dsp:nvSpPr>
        <dsp:cNvPr id="0" name=""/>
        <dsp:cNvSpPr/>
      </dsp:nvSpPr>
      <dsp:spPr>
        <a:xfrm>
          <a:off x="1233" y="25060"/>
          <a:ext cx="2405627" cy="962251"/>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es-ES" sz="1600" kern="1200" dirty="0" smtClean="0"/>
            <a:t>Capital</a:t>
          </a:r>
        </a:p>
        <a:p>
          <a:pPr lvl="0" algn="ctr" defTabSz="711200">
            <a:lnSpc>
              <a:spcPct val="90000"/>
            </a:lnSpc>
            <a:spcBef>
              <a:spcPct val="0"/>
            </a:spcBef>
            <a:spcAft>
              <a:spcPct val="35000"/>
            </a:spcAft>
          </a:pPr>
          <a:r>
            <a:rPr lang="es-ES" sz="1600" kern="1200" dirty="0" smtClean="0"/>
            <a:t>100</a:t>
          </a:r>
          <a:endParaRPr lang="es-ES" sz="1600" kern="1200" dirty="0"/>
        </a:p>
      </dsp:txBody>
      <dsp:txXfrm>
        <a:off x="1233" y="25060"/>
        <a:ext cx="2165064" cy="962251"/>
      </dsp:txXfrm>
    </dsp:sp>
    <dsp:sp modelId="{31B79700-9EB5-433A-9741-783D26F5BA89}">
      <dsp:nvSpPr>
        <dsp:cNvPr id="0" name=""/>
        <dsp:cNvSpPr/>
      </dsp:nvSpPr>
      <dsp:spPr>
        <a:xfrm>
          <a:off x="1979876" y="25060"/>
          <a:ext cx="2405627" cy="962251"/>
        </a:xfrm>
        <a:prstGeom prst="chevron">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s-ES" sz="1600" kern="1200" dirty="0" smtClean="0"/>
            <a:t>Interés año 1</a:t>
          </a:r>
        </a:p>
        <a:p>
          <a:pPr lvl="0" algn="ctr" defTabSz="711200">
            <a:lnSpc>
              <a:spcPct val="90000"/>
            </a:lnSpc>
            <a:spcBef>
              <a:spcPct val="0"/>
            </a:spcBef>
            <a:spcAft>
              <a:spcPct val="35000"/>
            </a:spcAft>
          </a:pPr>
          <a:r>
            <a:rPr lang="es-ES" sz="1600" kern="1200" dirty="0" smtClean="0"/>
            <a:t>100</a:t>
          </a:r>
          <a:endParaRPr lang="es-ES" sz="1600" kern="1200" dirty="0"/>
        </a:p>
      </dsp:txBody>
      <dsp:txXfrm>
        <a:off x="2461002" y="25060"/>
        <a:ext cx="1443376" cy="962251"/>
      </dsp:txXfrm>
    </dsp:sp>
    <dsp:sp modelId="{E6321A0F-8812-4197-B3EE-9F548E69ABBA}">
      <dsp:nvSpPr>
        <dsp:cNvPr id="0" name=""/>
        <dsp:cNvSpPr/>
      </dsp:nvSpPr>
      <dsp:spPr>
        <a:xfrm>
          <a:off x="3850238" y="25060"/>
          <a:ext cx="2405627" cy="962251"/>
        </a:xfrm>
        <a:prstGeom prst="chevron">
          <a:avLst/>
        </a:prstGeom>
        <a:solidFill>
          <a:schemeClr val="accent6">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s-ES" sz="1600" kern="1200" dirty="0" smtClean="0"/>
            <a:t>Interés año 2</a:t>
          </a:r>
        </a:p>
        <a:p>
          <a:pPr lvl="0" algn="ctr" defTabSz="711200">
            <a:lnSpc>
              <a:spcPct val="90000"/>
            </a:lnSpc>
            <a:spcBef>
              <a:spcPct val="0"/>
            </a:spcBef>
            <a:spcAft>
              <a:spcPct val="35000"/>
            </a:spcAft>
          </a:pPr>
          <a:r>
            <a:rPr lang="es-ES" sz="1600" kern="1200" dirty="0" smtClean="0"/>
            <a:t>NO DEVENGADO</a:t>
          </a:r>
          <a:endParaRPr lang="es-ES" sz="1600" kern="1200" dirty="0"/>
        </a:p>
      </dsp:txBody>
      <dsp:txXfrm>
        <a:off x="4331364" y="25060"/>
        <a:ext cx="1443376" cy="962251"/>
      </dsp:txXfrm>
    </dsp:sp>
    <dsp:sp modelId="{6C0083EA-1F0D-47F1-ABD3-D824FFD5441C}">
      <dsp:nvSpPr>
        <dsp:cNvPr id="0" name=""/>
        <dsp:cNvSpPr/>
      </dsp:nvSpPr>
      <dsp:spPr>
        <a:xfrm>
          <a:off x="5774740" y="25060"/>
          <a:ext cx="2405627" cy="962251"/>
        </a:xfrm>
        <a:prstGeom prst="chevron">
          <a:avLst/>
        </a:prstGeom>
        <a:solidFill>
          <a:schemeClr val="accent6">
            <a:lumMod val="7500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s-ES" sz="1600" kern="1200" dirty="0" smtClean="0"/>
            <a:t>Interés año 3</a:t>
          </a:r>
        </a:p>
        <a:p>
          <a:pPr lvl="0" algn="ctr" defTabSz="711200">
            <a:lnSpc>
              <a:spcPct val="90000"/>
            </a:lnSpc>
            <a:spcBef>
              <a:spcPct val="0"/>
            </a:spcBef>
            <a:spcAft>
              <a:spcPct val="35000"/>
            </a:spcAft>
          </a:pPr>
          <a:r>
            <a:rPr lang="es-ES" sz="1600" kern="1200" dirty="0" smtClean="0"/>
            <a:t>100 NO DEVENGADO</a:t>
          </a:r>
          <a:endParaRPr lang="es-ES" sz="1600" kern="1200" dirty="0"/>
        </a:p>
      </dsp:txBody>
      <dsp:txXfrm>
        <a:off x="6255866" y="25060"/>
        <a:ext cx="1443376" cy="962251"/>
      </dsp:txXfrm>
    </dsp:sp>
    <dsp:sp modelId="{9459CCEB-5FB8-4E2B-AA0E-38911C73E785}">
      <dsp:nvSpPr>
        <dsp:cNvPr id="0" name=""/>
        <dsp:cNvSpPr/>
      </dsp:nvSpPr>
      <dsp:spPr>
        <a:xfrm>
          <a:off x="7699242" y="25060"/>
          <a:ext cx="2405627" cy="962251"/>
        </a:xfrm>
        <a:prstGeom prst="chevron">
          <a:avLst/>
        </a:prstGeom>
        <a:solidFill>
          <a:schemeClr val="accent6">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s-ES" sz="1600" kern="1200" dirty="0" smtClean="0"/>
            <a:t>Interés año 4</a:t>
          </a:r>
        </a:p>
        <a:p>
          <a:pPr lvl="0" algn="ctr" defTabSz="711200">
            <a:lnSpc>
              <a:spcPct val="90000"/>
            </a:lnSpc>
            <a:spcBef>
              <a:spcPct val="0"/>
            </a:spcBef>
            <a:spcAft>
              <a:spcPct val="35000"/>
            </a:spcAft>
          </a:pPr>
          <a:r>
            <a:rPr lang="es-ES" sz="1600" kern="1200" dirty="0" smtClean="0"/>
            <a:t>100 NO DEVENGADO</a:t>
          </a:r>
          <a:endParaRPr lang="es-ES" sz="1600" kern="1200" dirty="0"/>
        </a:p>
      </dsp:txBody>
      <dsp:txXfrm>
        <a:off x="8180368" y="25060"/>
        <a:ext cx="1443376" cy="962251"/>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8/24/2022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564262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AAD347D-5ACD-4C99-B74B-A9C85AD731AF}" type="datetimeFigureOut">
              <a:rPr lang="en-US" smtClean="0"/>
              <a:t>8/24/2022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80807179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t>8/24/2022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43363804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t>8/24/2022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4996537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t>8/24/2022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75870210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AD347D-5ACD-4C99-B74B-A9C85AD731AF}" type="datetimeFigureOut">
              <a:rPr lang="en-US" smtClean="0"/>
              <a:t>8/24/2022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17938611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AD347D-5ACD-4C99-B74B-A9C85AD731AF}" type="datetimeFigureOut">
              <a:rPr lang="en-US" smtClean="0"/>
              <a:t>8/24/2022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56284825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8/24/2022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948477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8/24/2022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532922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8/24/2022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849025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smtClean="0"/>
              <a:t>8/24/2022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112743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8/24/2022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058388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8/24/2022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214024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8/24/2022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294876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8/24/2022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391198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smtClean="0"/>
              <a:t>8/24/2022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5860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8/24/2022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38099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8/24/2022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4120828650"/>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saij.gob.ar/9001-local-mendoza-codigo-procesal-civil-comercial-tributario-provincia-mendoza-lpm0009001-2017-08-30/123456789-0abc-defg-100-9000mvorpyel?numero=9001&amp;email=&amp;fecha-desde=&amp;fecha-hasta=&amp;idInfojus=" TargetMode="External"/><Relationship Id="rId2" Type="http://schemas.openxmlformats.org/officeDocument/2006/relationships/hyperlink" Target="http://www.saij.gob.ar/24240-nacional-ley-defensa-consumidor-lns0003875-1993-09-22/123456789-0abc-defg-g57-83000scanyel?q=(numero-norma:24240%20)&amp;o=0&amp;f=Total|Tipo%20de%20Documento/Legislaci%F3n/Ley|Fecha|Organismo|Publicaci%F3n|Tema|Estado%20de%20Vigencia|Autor|Jurisdicci%F3n&amp;t=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AR" b="1" dirty="0" smtClean="0"/>
              <a:t>PAGARÉ DE CONSUMO</a:t>
            </a:r>
            <a:endParaRPr lang="es-AR" b="1" dirty="0"/>
          </a:p>
        </p:txBody>
      </p:sp>
      <p:sp>
        <p:nvSpPr>
          <p:cNvPr id="3" name="Subtítulo 2"/>
          <p:cNvSpPr>
            <a:spLocks noGrp="1"/>
          </p:cNvSpPr>
          <p:nvPr>
            <p:ph type="subTitle" idx="1"/>
          </p:nvPr>
        </p:nvSpPr>
        <p:spPr/>
        <p:txBody>
          <a:bodyPr/>
          <a:lstStyle/>
          <a:p>
            <a:r>
              <a:rPr lang="es-AR" b="1" dirty="0" smtClean="0"/>
              <a:t>“UNA TENSIÓN PERMANENTE ENTRE DOS visiones del derecho”</a:t>
            </a:r>
          </a:p>
          <a:p>
            <a:endParaRPr lang="es-AR" dirty="0"/>
          </a:p>
        </p:txBody>
      </p:sp>
    </p:spTree>
    <p:extLst>
      <p:ext uri="{BB962C8B-B14F-4D97-AF65-F5344CB8AC3E}">
        <p14:creationId xmlns:p14="http://schemas.microsoft.com/office/powerpoint/2010/main" val="3113915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CAUSA DE LAS ALTAS TASAS DE INTERÉS</a:t>
            </a:r>
            <a:endParaRPr lang="es-AR" dirty="0"/>
          </a:p>
        </p:txBody>
      </p:sp>
      <p:sp>
        <p:nvSpPr>
          <p:cNvPr id="3" name="Marcador de contenido 2"/>
          <p:cNvSpPr>
            <a:spLocks noGrp="1"/>
          </p:cNvSpPr>
          <p:nvPr>
            <p:ph idx="1"/>
          </p:nvPr>
        </p:nvSpPr>
        <p:spPr>
          <a:xfrm>
            <a:off x="1321677" y="1942852"/>
            <a:ext cx="8946541" cy="4195481"/>
          </a:xfrm>
        </p:spPr>
        <p:txBody>
          <a:bodyPr/>
          <a:lstStyle/>
          <a:p>
            <a:endParaRPr lang="es-AR" dirty="0"/>
          </a:p>
        </p:txBody>
      </p:sp>
      <p:graphicFrame>
        <p:nvGraphicFramePr>
          <p:cNvPr id="4" name="Diagrama 3"/>
          <p:cNvGraphicFramePr/>
          <p:nvPr>
            <p:extLst>
              <p:ext uri="{D42A27DB-BD31-4B8C-83A1-F6EECF244321}">
                <p14:modId xmlns:p14="http://schemas.microsoft.com/office/powerpoint/2010/main" val="2914419111"/>
              </p:ext>
            </p:extLst>
          </p:nvPr>
        </p:nvGraphicFramePr>
        <p:xfrm>
          <a:off x="2032000" y="1942852"/>
          <a:ext cx="6702567"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9837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Marcador de contenido 10"/>
          <p:cNvGraphicFramePr>
            <a:graphicFrameLocks noGrp="1"/>
          </p:cNvGraphicFramePr>
          <p:nvPr>
            <p:ph idx="1"/>
            <p:extLst>
              <p:ext uri="{D42A27DB-BD31-4B8C-83A1-F6EECF244321}">
                <p14:modId xmlns:p14="http://schemas.microsoft.com/office/powerpoint/2010/main" val="3503756833"/>
              </p:ext>
            </p:extLst>
          </p:nvPr>
        </p:nvGraphicFramePr>
        <p:xfrm>
          <a:off x="987198" y="1064525"/>
          <a:ext cx="10580687" cy="4175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uadroTexto 11"/>
          <p:cNvSpPr txBox="1"/>
          <p:nvPr/>
        </p:nvSpPr>
        <p:spPr>
          <a:xfrm>
            <a:off x="1596572" y="5428343"/>
            <a:ext cx="9187543" cy="830997"/>
          </a:xfrm>
          <a:prstGeom prst="rect">
            <a:avLst/>
          </a:prstGeom>
          <a:noFill/>
        </p:spPr>
        <p:txBody>
          <a:bodyPr wrap="square" rtlCol="0">
            <a:spAutoFit/>
          </a:bodyPr>
          <a:lstStyle/>
          <a:p>
            <a:r>
              <a:rPr lang="es-AR" sz="2400" b="1" dirty="0" smtClean="0"/>
              <a:t>TRAMPA DEL PROTECCIONISMO: </a:t>
            </a:r>
            <a:r>
              <a:rPr lang="es-AR" sz="2400" b="1" dirty="0" smtClean="0"/>
              <a:t>CASO </a:t>
            </a:r>
            <a:r>
              <a:rPr lang="es-AR" sz="2400" b="1" dirty="0" smtClean="0"/>
              <a:t>DE LA LEY DE ALQUILERES</a:t>
            </a:r>
            <a:endParaRPr lang="es-AR" sz="2400" b="1" dirty="0"/>
          </a:p>
        </p:txBody>
      </p:sp>
    </p:spTree>
    <p:extLst>
      <p:ext uri="{BB962C8B-B14F-4D97-AF65-F5344CB8AC3E}">
        <p14:creationId xmlns:p14="http://schemas.microsoft.com/office/powerpoint/2010/main" val="11753863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Martín E. </a:t>
            </a:r>
            <a:r>
              <a:rPr lang="es-AR" dirty="0" err="1" smtClean="0"/>
              <a:t>Paolantonio</a:t>
            </a:r>
            <a:r>
              <a:rPr lang="es-AR" dirty="0" smtClean="0"/>
              <a:t>*</a:t>
            </a:r>
            <a:endParaRPr lang="es-AR" dirty="0"/>
          </a:p>
        </p:txBody>
      </p:sp>
      <p:sp>
        <p:nvSpPr>
          <p:cNvPr id="3" name="Marcador de contenido 2"/>
          <p:cNvSpPr>
            <a:spLocks noGrp="1"/>
          </p:cNvSpPr>
          <p:nvPr>
            <p:ph idx="1"/>
          </p:nvPr>
        </p:nvSpPr>
        <p:spPr/>
        <p:txBody>
          <a:bodyPr>
            <a:normAutofit fontScale="85000" lnSpcReduction="10000"/>
          </a:bodyPr>
          <a:lstStyle/>
          <a:p>
            <a:pPr marL="0" indent="0">
              <a:buNone/>
            </a:pPr>
            <a:r>
              <a:rPr lang="es-ES" sz="9400" dirty="0" smtClean="0"/>
              <a:t>“</a:t>
            </a:r>
            <a:r>
              <a:rPr lang="es-ES" sz="3500" dirty="0" smtClean="0"/>
              <a:t>…queremos </a:t>
            </a:r>
            <a:r>
              <a:rPr lang="es-ES" sz="3500" dirty="0"/>
              <a:t>ser muy enfáticos en la afirmación de que la consecuencia directa de cancelar de facto la vía ejecutiva termina siendo la desprotección de los intereses económicos del consumidor, vía un incremento ineludible de las tasas de </a:t>
            </a:r>
            <a:r>
              <a:rPr lang="es-ES" sz="3500" dirty="0" smtClean="0"/>
              <a:t>interés”.</a:t>
            </a:r>
          </a:p>
          <a:p>
            <a:endParaRPr lang="es-ES" dirty="0"/>
          </a:p>
          <a:p>
            <a:r>
              <a:rPr lang="es-ES" dirty="0" smtClean="0"/>
              <a:t>*</a:t>
            </a:r>
            <a:r>
              <a:rPr lang="es-ES" dirty="0"/>
              <a:t>Monólogo de fuentes: el pagaré de </a:t>
            </a:r>
            <a:r>
              <a:rPr lang="es-ES" dirty="0" smtClean="0"/>
              <a:t>consumo, </a:t>
            </a:r>
            <a:r>
              <a:rPr lang="es-AR" dirty="0"/>
              <a:t>TOMO LA LEY 2015-C</a:t>
            </a:r>
          </a:p>
        </p:txBody>
      </p:sp>
    </p:spTree>
    <p:extLst>
      <p:ext uri="{BB962C8B-B14F-4D97-AF65-F5344CB8AC3E}">
        <p14:creationId xmlns:p14="http://schemas.microsoft.com/office/powerpoint/2010/main" val="9094299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lgn="ctr">
              <a:buNone/>
            </a:pPr>
            <a:r>
              <a:rPr lang="es-AR" sz="5400" b="1" dirty="0" smtClean="0"/>
              <a:t>Postura</a:t>
            </a:r>
          </a:p>
          <a:p>
            <a:pPr marL="0" indent="0" algn="ctr">
              <a:buNone/>
            </a:pPr>
            <a:r>
              <a:rPr lang="es-AR" sz="5400" b="1" dirty="0" smtClean="0"/>
              <a:t> </a:t>
            </a:r>
            <a:r>
              <a:rPr lang="es-AR" sz="5400" b="1" dirty="0"/>
              <a:t>de la </a:t>
            </a:r>
            <a:endParaRPr lang="es-AR" sz="5400" b="1" dirty="0" smtClean="0"/>
          </a:p>
          <a:p>
            <a:pPr marL="0" indent="0" algn="ctr">
              <a:buNone/>
            </a:pPr>
            <a:r>
              <a:rPr lang="es-AR" sz="5400" b="1" dirty="0" smtClean="0"/>
              <a:t>incompatibilidad</a:t>
            </a:r>
            <a:endParaRPr lang="es-AR" sz="5400" b="1" dirty="0"/>
          </a:p>
          <a:p>
            <a:endParaRPr lang="es-AR" dirty="0"/>
          </a:p>
        </p:txBody>
      </p:sp>
    </p:spTree>
    <p:extLst>
      <p:ext uri="{BB962C8B-B14F-4D97-AF65-F5344CB8AC3E}">
        <p14:creationId xmlns:p14="http://schemas.microsoft.com/office/powerpoint/2010/main" val="2875450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3312" y="767444"/>
            <a:ext cx="8946541" cy="5480956"/>
          </a:xfrm>
        </p:spPr>
        <p:txBody>
          <a:bodyPr>
            <a:normAutofit/>
          </a:bodyPr>
          <a:lstStyle/>
          <a:p>
            <a:endParaRPr lang="es-AR" sz="2800" dirty="0" smtClean="0"/>
          </a:p>
          <a:p>
            <a:pPr marL="0" indent="0">
              <a:buNone/>
            </a:pPr>
            <a:r>
              <a:rPr lang="es-AR" sz="3200" dirty="0" smtClean="0"/>
              <a:t>“El llamado pagaré </a:t>
            </a:r>
            <a:r>
              <a:rPr lang="es-AR" sz="3200" dirty="0"/>
              <a:t>de </a:t>
            </a:r>
            <a:r>
              <a:rPr lang="es-AR" sz="3200" dirty="0" smtClean="0"/>
              <a:t>consumo (…) es, sin dudas, el instrumento jurídico más fraudulento y desgraciadamente más efectivo que se haya creado para dejar de lado las protecciones establecidas en la LDC”. </a:t>
            </a:r>
          </a:p>
          <a:p>
            <a:pPr marL="0" indent="0">
              <a:buNone/>
            </a:pPr>
            <a:endParaRPr lang="es-AR" sz="2400" dirty="0" smtClean="0"/>
          </a:p>
          <a:p>
            <a:pPr marL="0" indent="0">
              <a:buNone/>
            </a:pPr>
            <a:endParaRPr lang="es-AR" sz="2400" dirty="0"/>
          </a:p>
          <a:p>
            <a:pPr marL="0" indent="0">
              <a:buNone/>
            </a:pPr>
            <a:r>
              <a:rPr lang="es-AR" sz="2400" dirty="0" smtClean="0"/>
              <a:t>(</a:t>
            </a:r>
            <a:r>
              <a:rPr lang="es-AR" sz="2400" dirty="0"/>
              <a:t>Fernando E. </a:t>
            </a:r>
            <a:r>
              <a:rPr lang="es-AR" sz="2400" dirty="0" err="1" smtClean="0"/>
              <a:t>Shina</a:t>
            </a:r>
            <a:r>
              <a:rPr lang="es-AR" sz="2400" dirty="0" smtClean="0"/>
              <a:t>: El pagaré de consumo: la legitimación del  fraude…)</a:t>
            </a:r>
            <a:endParaRPr lang="es-AR" sz="2400" dirty="0" smtClean="0"/>
          </a:p>
          <a:p>
            <a:pPr marL="0" indent="0">
              <a:buNone/>
            </a:pPr>
            <a:endParaRPr lang="es-AR" sz="2400" dirty="0"/>
          </a:p>
        </p:txBody>
      </p:sp>
    </p:spTree>
    <p:extLst>
      <p:ext uri="{BB962C8B-B14F-4D97-AF65-F5344CB8AC3E}">
        <p14:creationId xmlns:p14="http://schemas.microsoft.com/office/powerpoint/2010/main" val="30462140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b="1" dirty="0" smtClean="0"/>
              <a:t>ARTÍCULO 37  Ley de Defensa del Consumidor</a:t>
            </a:r>
            <a:endParaRPr lang="es-AR" b="1" dirty="0"/>
          </a:p>
        </p:txBody>
      </p:sp>
      <p:sp>
        <p:nvSpPr>
          <p:cNvPr id="3" name="Marcador de contenido 2"/>
          <p:cNvSpPr>
            <a:spLocks noGrp="1"/>
          </p:cNvSpPr>
          <p:nvPr>
            <p:ph idx="1"/>
          </p:nvPr>
        </p:nvSpPr>
        <p:spPr/>
        <p:txBody>
          <a:bodyPr>
            <a:normAutofit/>
          </a:bodyPr>
          <a:lstStyle/>
          <a:p>
            <a:r>
              <a:rPr lang="es-AR" sz="2800" dirty="0" smtClean="0"/>
              <a:t>(…) se tendrán por  no convenidas, (…) las cláusulas que importen renuncia o restricción delos derechos del consumidor o amplíen los derechos  de la otra parte”</a:t>
            </a:r>
          </a:p>
        </p:txBody>
      </p:sp>
    </p:spTree>
    <p:extLst>
      <p:ext uri="{BB962C8B-B14F-4D97-AF65-F5344CB8AC3E}">
        <p14:creationId xmlns:p14="http://schemas.microsoft.com/office/powerpoint/2010/main" val="42625885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PREGUNTAS RESPECTO AL PAGARÉ DE CONSUMO</a:t>
            </a:r>
            <a:endParaRPr lang="es-AR"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631578108"/>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7779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Artículo 53 LDC</a:t>
            </a:r>
            <a:endParaRPr lang="es-AR" dirty="0"/>
          </a:p>
        </p:txBody>
      </p:sp>
      <p:sp>
        <p:nvSpPr>
          <p:cNvPr id="3" name="Marcador de contenido 2"/>
          <p:cNvSpPr>
            <a:spLocks noGrp="1"/>
          </p:cNvSpPr>
          <p:nvPr>
            <p:ph idx="1"/>
          </p:nvPr>
        </p:nvSpPr>
        <p:spPr/>
        <p:txBody>
          <a:bodyPr>
            <a:normAutofit/>
          </a:bodyPr>
          <a:lstStyle/>
          <a:p>
            <a:r>
              <a:rPr lang="es-AR" sz="3200" dirty="0" smtClean="0"/>
              <a:t>Normas del proceso: en las causas iniciadas por ejercicio de  los derechos establecidos en esta ley regirán las normas del proceso DE CONOCIMIENTO más abreviado que rijan en la jurisdicción del tribunal ordinario competente. </a:t>
            </a:r>
            <a:endParaRPr lang="es-AR" sz="3200" dirty="0"/>
          </a:p>
        </p:txBody>
      </p:sp>
    </p:spTree>
    <p:extLst>
      <p:ext uri="{BB962C8B-B14F-4D97-AF65-F5344CB8AC3E}">
        <p14:creationId xmlns:p14="http://schemas.microsoft.com/office/powerpoint/2010/main" val="2475656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CREENCIA TRAS LA DEFENSA DE ESTE SISTEMA</a:t>
            </a:r>
            <a:endParaRPr lang="es-AR" dirty="0"/>
          </a:p>
        </p:txBody>
      </p:sp>
      <p:sp>
        <p:nvSpPr>
          <p:cNvPr id="3" name="Marcador de contenido 2"/>
          <p:cNvSpPr>
            <a:spLocks noGrp="1"/>
          </p:cNvSpPr>
          <p:nvPr>
            <p:ph idx="1"/>
          </p:nvPr>
        </p:nvSpPr>
        <p:spPr/>
        <p:txBody>
          <a:bodyPr>
            <a:normAutofit/>
          </a:bodyPr>
          <a:lstStyle/>
          <a:p>
            <a:r>
              <a:rPr lang="es-AR" dirty="0" smtClean="0"/>
              <a:t>Los consumidores son obligados a celebrar contratos contrarios a sus intereses con cláusulas abusivas y usurarias</a:t>
            </a:r>
          </a:p>
          <a:p>
            <a:endParaRPr lang="es-AR" dirty="0"/>
          </a:p>
          <a:p>
            <a:r>
              <a:rPr lang="es-AR" dirty="0" smtClean="0"/>
              <a:t>La CN se basa en el principio protectorio, por lo que los jueces tienen el DEBER de analizar los contratos para evitar la consolidación del abuso</a:t>
            </a:r>
          </a:p>
          <a:p>
            <a:endParaRPr lang="es-AR" dirty="0"/>
          </a:p>
          <a:p>
            <a:r>
              <a:rPr lang="es-AR" dirty="0" smtClean="0"/>
              <a:t>El pagaré de consumo no reporta  ninguna ventaja al consumidor. Por el contrario, es una garantía extendida únicamente para que  renuncie a derechos  en beneficio del empresario</a:t>
            </a:r>
            <a:endParaRPr lang="es-AR" dirty="0"/>
          </a:p>
        </p:txBody>
      </p:sp>
    </p:spTree>
    <p:extLst>
      <p:ext uri="{BB962C8B-B14F-4D97-AF65-F5344CB8AC3E}">
        <p14:creationId xmlns:p14="http://schemas.microsoft.com/office/powerpoint/2010/main" val="24127551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Derecho comparado*</a:t>
            </a:r>
            <a:endParaRPr lang="es-AR" dirty="0"/>
          </a:p>
        </p:txBody>
      </p:sp>
      <p:sp>
        <p:nvSpPr>
          <p:cNvPr id="3" name="Marcador de contenido 2"/>
          <p:cNvSpPr>
            <a:spLocks noGrp="1"/>
          </p:cNvSpPr>
          <p:nvPr>
            <p:ph idx="1"/>
          </p:nvPr>
        </p:nvSpPr>
        <p:spPr/>
        <p:txBody>
          <a:bodyPr>
            <a:normAutofit fontScale="32500" lnSpcReduction="20000"/>
          </a:bodyPr>
          <a:lstStyle/>
          <a:p>
            <a:endParaRPr lang="es-AR" sz="7000" dirty="0" smtClean="0"/>
          </a:p>
          <a:p>
            <a:r>
              <a:rPr lang="es-AR" sz="7000" dirty="0" smtClean="0"/>
              <a:t>FRANCIA: Prohibición del pagaré de consumo</a:t>
            </a:r>
          </a:p>
          <a:p>
            <a:endParaRPr lang="es-AR" sz="7000" dirty="0" smtClean="0"/>
          </a:p>
          <a:p>
            <a:endParaRPr lang="es-AR" sz="7000" dirty="0"/>
          </a:p>
          <a:p>
            <a:endParaRPr lang="es-AR" sz="7000" dirty="0" smtClean="0"/>
          </a:p>
          <a:p>
            <a:r>
              <a:rPr lang="es-AR" sz="7000" dirty="0" smtClean="0"/>
              <a:t>ALEMANIA: Prohibición del pagaré de  consumo</a:t>
            </a:r>
          </a:p>
          <a:p>
            <a:endParaRPr lang="es-AR" sz="4000" dirty="0"/>
          </a:p>
          <a:p>
            <a:endParaRPr lang="es-AR" sz="4300" dirty="0" smtClean="0"/>
          </a:p>
          <a:p>
            <a:endParaRPr lang="es-AR" sz="4300" dirty="0"/>
          </a:p>
          <a:p>
            <a:endParaRPr lang="es-AR" sz="3400" dirty="0" smtClean="0"/>
          </a:p>
          <a:p>
            <a:pPr marL="0" indent="0">
              <a:buNone/>
            </a:pPr>
            <a:r>
              <a:rPr lang="es-AR" sz="3400" dirty="0" smtClean="0"/>
              <a:t>*Fuente: Francisco </a:t>
            </a:r>
            <a:r>
              <a:rPr lang="es-AR" sz="3400" dirty="0" err="1" smtClean="0"/>
              <a:t>Junjent</a:t>
            </a:r>
            <a:r>
              <a:rPr lang="es-AR" sz="3400" dirty="0" smtClean="0"/>
              <a:t> Bas, “En torno a los llamados ‘pagaré de consumo’</a:t>
            </a:r>
          </a:p>
        </p:txBody>
      </p:sp>
    </p:spTree>
    <p:extLst>
      <p:ext uri="{BB962C8B-B14F-4D97-AF65-F5344CB8AC3E}">
        <p14:creationId xmlns:p14="http://schemas.microsoft.com/office/powerpoint/2010/main" val="990764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4800" b="1" dirty="0" smtClean="0"/>
              <a:t>La gran pregunta que da origen al pagaré de  consumo</a:t>
            </a:r>
            <a:endParaRPr lang="es-AR" sz="4800" b="1" dirty="0"/>
          </a:p>
        </p:txBody>
      </p:sp>
      <p:sp>
        <p:nvSpPr>
          <p:cNvPr id="3" name="Marcador de contenido 2"/>
          <p:cNvSpPr>
            <a:spLocks noGrp="1"/>
          </p:cNvSpPr>
          <p:nvPr>
            <p:ph idx="1"/>
          </p:nvPr>
        </p:nvSpPr>
        <p:spPr/>
        <p:txBody>
          <a:bodyPr>
            <a:normAutofit/>
          </a:bodyPr>
          <a:lstStyle/>
          <a:p>
            <a:r>
              <a:rPr lang="es-AR" sz="3200" dirty="0" smtClean="0"/>
              <a:t>¿</a:t>
            </a:r>
            <a:r>
              <a:rPr lang="es-AR" sz="3200" smtClean="0"/>
              <a:t>Es compatible </a:t>
            </a:r>
            <a:r>
              <a:rPr lang="es-AR" sz="3200" dirty="0" smtClean="0"/>
              <a:t>el régimen cambiario del pagaré </a:t>
            </a:r>
            <a:r>
              <a:rPr lang="es-AR" sz="3200" dirty="0" smtClean="0"/>
              <a:t>con la Ley de Defensa del Consumidor?</a:t>
            </a:r>
            <a:endParaRPr lang="es-AR" sz="3200" dirty="0"/>
          </a:p>
        </p:txBody>
      </p:sp>
      <p:graphicFrame>
        <p:nvGraphicFramePr>
          <p:cNvPr id="4" name="Diagrama 3"/>
          <p:cNvGraphicFramePr/>
          <p:nvPr>
            <p:extLst>
              <p:ext uri="{D42A27DB-BD31-4B8C-83A1-F6EECF244321}">
                <p14:modId xmlns:p14="http://schemas.microsoft.com/office/powerpoint/2010/main" val="47553065"/>
              </p:ext>
            </p:extLst>
          </p:nvPr>
        </p:nvGraphicFramePr>
        <p:xfrm>
          <a:off x="832757" y="3608614"/>
          <a:ext cx="10597243" cy="3102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20356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lgn="ctr">
              <a:buNone/>
            </a:pPr>
            <a:r>
              <a:rPr lang="es-AR" sz="5400" b="1" dirty="0" smtClean="0"/>
              <a:t>Postura</a:t>
            </a:r>
          </a:p>
          <a:p>
            <a:pPr marL="0" indent="0" algn="ctr">
              <a:buNone/>
            </a:pPr>
            <a:r>
              <a:rPr lang="es-AR" sz="5400" b="1" dirty="0" smtClean="0"/>
              <a:t> intermedia</a:t>
            </a:r>
          </a:p>
          <a:p>
            <a:pPr marL="0" indent="0" algn="ctr">
              <a:buNone/>
            </a:pPr>
            <a:r>
              <a:rPr lang="es-AR" sz="5400" b="1" dirty="0" smtClean="0"/>
              <a:t>“PAGARÉ DE CONSUMO”</a:t>
            </a:r>
            <a:endParaRPr lang="es-AR" sz="5400" b="1" dirty="0"/>
          </a:p>
          <a:p>
            <a:endParaRPr lang="es-AR" dirty="0"/>
          </a:p>
        </p:txBody>
      </p:sp>
    </p:spTree>
    <p:extLst>
      <p:ext uri="{BB962C8B-B14F-4D97-AF65-F5344CB8AC3E}">
        <p14:creationId xmlns:p14="http://schemas.microsoft.com/office/powerpoint/2010/main" val="3775032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59558" y="653144"/>
            <a:ext cx="9840036" cy="5595256"/>
          </a:xfrm>
        </p:spPr>
        <p:txBody>
          <a:bodyPr>
            <a:normAutofit/>
          </a:bodyPr>
          <a:lstStyle/>
          <a:p>
            <a:endParaRPr lang="es-AR" sz="2400" dirty="0" smtClean="0"/>
          </a:p>
          <a:p>
            <a:r>
              <a:rPr lang="es-AR" sz="2400" dirty="0" smtClean="0"/>
              <a:t>Se trata de una postura intermedia</a:t>
            </a:r>
          </a:p>
          <a:p>
            <a:endParaRPr lang="es-AR" sz="2400" dirty="0" smtClean="0"/>
          </a:p>
          <a:p>
            <a:r>
              <a:rPr lang="es-AR" sz="2400" dirty="0" smtClean="0"/>
              <a:t>Hablamos de PAGARÉ DE CONSUMO</a:t>
            </a:r>
          </a:p>
          <a:p>
            <a:endParaRPr lang="es-AR" sz="2400" dirty="0" smtClean="0"/>
          </a:p>
          <a:p>
            <a:r>
              <a:rPr lang="es-AR" sz="2400" dirty="0" smtClean="0"/>
              <a:t>Es la que predomina en la jurisprudencia nacional</a:t>
            </a:r>
          </a:p>
          <a:p>
            <a:endParaRPr lang="es-AR" sz="2400" dirty="0" smtClean="0"/>
          </a:p>
          <a:p>
            <a:r>
              <a:rPr lang="es-AR" sz="2400" dirty="0" smtClean="0"/>
              <a:t>El CPCCT de Mendoza  ha optado por este </a:t>
            </a:r>
            <a:r>
              <a:rPr lang="es-AR" sz="2400" dirty="0" smtClean="0"/>
              <a:t>sistema</a:t>
            </a:r>
          </a:p>
          <a:p>
            <a:endParaRPr lang="es-AR" sz="2400" dirty="0" smtClean="0"/>
          </a:p>
          <a:p>
            <a:r>
              <a:rPr lang="es-AR" sz="2400" dirty="0" smtClean="0"/>
              <a:t>Eliminar el pagaré de consumo podría implicar que muchos consumidores queden fuera del  mercado financiero formal</a:t>
            </a:r>
            <a:endParaRPr lang="es-AR" sz="2400" dirty="0"/>
          </a:p>
        </p:txBody>
      </p:sp>
    </p:spTree>
    <p:extLst>
      <p:ext uri="{BB962C8B-B14F-4D97-AF65-F5344CB8AC3E}">
        <p14:creationId xmlns:p14="http://schemas.microsoft.com/office/powerpoint/2010/main" val="36702040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3312" y="898072"/>
            <a:ext cx="8946541" cy="5350328"/>
          </a:xfrm>
        </p:spPr>
        <p:txBody>
          <a:bodyPr>
            <a:normAutofit/>
          </a:bodyPr>
          <a:lstStyle/>
          <a:p>
            <a:r>
              <a:rPr lang="es-AR" sz="3200" b="1" dirty="0" smtClean="0"/>
              <a:t>COMPATIBILIZA: </a:t>
            </a:r>
          </a:p>
          <a:p>
            <a:endParaRPr lang="es-AR" sz="3200" dirty="0" smtClean="0"/>
          </a:p>
          <a:p>
            <a:r>
              <a:rPr lang="es-AR" sz="3200" dirty="0" smtClean="0"/>
              <a:t>La simplicidad del  sistema cambiario para las operaciones financieras</a:t>
            </a:r>
          </a:p>
          <a:p>
            <a:endParaRPr lang="es-AR" sz="3200" dirty="0" smtClean="0"/>
          </a:p>
          <a:p>
            <a:endParaRPr lang="es-AR" sz="3200" dirty="0" smtClean="0"/>
          </a:p>
          <a:p>
            <a:r>
              <a:rPr lang="es-AR" sz="3200" dirty="0" smtClean="0"/>
              <a:t>La protección al consumidor</a:t>
            </a:r>
          </a:p>
        </p:txBody>
      </p:sp>
    </p:spTree>
    <p:extLst>
      <p:ext uri="{BB962C8B-B14F-4D97-AF65-F5344CB8AC3E}">
        <p14:creationId xmlns:p14="http://schemas.microsoft.com/office/powerpoint/2010/main" val="7466116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801316"/>
          </a:xfrm>
        </p:spPr>
        <p:txBody>
          <a:bodyPr/>
          <a:lstStyle/>
          <a:p>
            <a:r>
              <a:rPr lang="es-AR" sz="3600" dirty="0" smtClean="0"/>
              <a:t>c) Tercera Cámara Civil de Mendoza*</a:t>
            </a:r>
            <a:endParaRPr lang="es-AR" sz="1000" dirty="0"/>
          </a:p>
        </p:txBody>
      </p:sp>
      <p:sp>
        <p:nvSpPr>
          <p:cNvPr id="3" name="Marcador de contenido 2"/>
          <p:cNvSpPr>
            <a:spLocks noGrp="1"/>
          </p:cNvSpPr>
          <p:nvPr>
            <p:ph idx="1"/>
          </p:nvPr>
        </p:nvSpPr>
        <p:spPr>
          <a:xfrm>
            <a:off x="444138" y="1436914"/>
            <a:ext cx="9605716" cy="4811485"/>
          </a:xfrm>
        </p:spPr>
        <p:txBody>
          <a:bodyPr>
            <a:normAutofit/>
          </a:bodyPr>
          <a:lstStyle/>
          <a:p>
            <a:pPr marL="0" indent="0" algn="just">
              <a:buNone/>
            </a:pPr>
            <a:r>
              <a:rPr lang="es-AR" sz="7800" dirty="0" smtClean="0"/>
              <a:t>“</a:t>
            </a:r>
            <a:r>
              <a:rPr lang="es-ES" dirty="0" smtClean="0"/>
              <a:t>La </a:t>
            </a:r>
            <a:r>
              <a:rPr lang="es-ES" dirty="0"/>
              <a:t>cambial que se pretende ejecutar debe cumplir con los requisitos </a:t>
            </a:r>
            <a:r>
              <a:rPr lang="es-ES" dirty="0" smtClean="0"/>
              <a:t>establecidos </a:t>
            </a:r>
            <a:r>
              <a:rPr lang="es-ES" dirty="0"/>
              <a:t>por los artículos 36 cc y </a:t>
            </a:r>
            <a:r>
              <a:rPr lang="es-ES" dirty="0" err="1"/>
              <a:t>ss</a:t>
            </a:r>
            <a:r>
              <a:rPr lang="es-ES" dirty="0"/>
              <a:t> de la </a:t>
            </a:r>
            <a:r>
              <a:rPr lang="es-ES" b="1" dirty="0">
                <a:hlinkClick r:id="rId2" tooltip="LDC, Ley de Defensa del Consumidor 24.240"/>
              </a:rPr>
              <a:t>ley 24.240</a:t>
            </a:r>
            <a:r>
              <a:rPr lang="es-ES" dirty="0"/>
              <a:t>, arts. 1097, 1100, 1117, 1119, 1122 cc y </a:t>
            </a:r>
            <a:r>
              <a:rPr lang="es-ES" dirty="0" err="1"/>
              <a:t>ss</a:t>
            </a:r>
            <a:r>
              <a:rPr lang="es-ES" dirty="0"/>
              <a:t> del Código Civil y Comercial de la Nación, art. 245 del Código Procesal Civil, Comercial y Tributario (</a:t>
            </a:r>
            <a:r>
              <a:rPr lang="es-ES" b="1" dirty="0">
                <a:hlinkClick r:id="rId3" tooltip="ley 9001 Código Procesal Civil, Comercial y Tributario de Mendoza"/>
              </a:rPr>
              <a:t>ley provincial 9.001</a:t>
            </a:r>
            <a:r>
              <a:rPr lang="es-ES" dirty="0"/>
              <a:t>) y 42 de la Constitución Nacional. Si no se cumplen las pautas (sustanciales) exigidas para tramitar esta causa bajo las reglas del Proceso Monitorio (pagaré de Consumo), deberá tramitar por el proceso de conocimiento </a:t>
            </a:r>
            <a:r>
              <a:rPr lang="es-ES" dirty="0" smtClean="0"/>
              <a:t>correspondiente”.</a:t>
            </a:r>
          </a:p>
          <a:p>
            <a:pPr algn="just"/>
            <a:endParaRPr lang="es-ES" dirty="0"/>
          </a:p>
          <a:p>
            <a:pPr marL="0" lvl="0" indent="0" algn="just">
              <a:buNone/>
            </a:pPr>
            <a:r>
              <a:rPr lang="es-ES" dirty="0" smtClean="0"/>
              <a:t>*</a:t>
            </a:r>
            <a:r>
              <a:rPr lang="es-ES" sz="1600" dirty="0" smtClean="0"/>
              <a:t>expte n° </a:t>
            </a:r>
            <a:r>
              <a:rPr lang="es-AR" sz="1600" dirty="0" smtClean="0"/>
              <a:t>13-05383390-4 caratulado: </a:t>
            </a:r>
            <a:r>
              <a:rPr lang="es-AR" altLang="es-AR" sz="1600" dirty="0">
                <a:cs typeface="Arial" panose="020B0604020202020204" pitchFamily="34" charset="0"/>
              </a:rPr>
              <a:t>GARBARINO SAICEI C/ BURGOA, </a:t>
            </a:r>
            <a:r>
              <a:rPr lang="es-AR" altLang="es-AR" sz="1600" dirty="0" smtClean="0">
                <a:cs typeface="Arial" panose="020B0604020202020204" pitchFamily="34" charset="0"/>
              </a:rPr>
              <a:t>NESTOR FABIO </a:t>
            </a:r>
            <a:r>
              <a:rPr lang="es-AR" altLang="es-AR" sz="1600" dirty="0">
                <a:cs typeface="Arial" panose="020B0604020202020204" pitchFamily="34" charset="0"/>
              </a:rPr>
              <a:t> 06/12/2021</a:t>
            </a:r>
            <a:r>
              <a:rPr lang="es-AR" altLang="es-AR" sz="2400" dirty="0"/>
              <a:t> </a:t>
            </a:r>
            <a:endParaRPr lang="es-AR" altLang="es-AR" sz="4800" dirty="0"/>
          </a:p>
          <a:p>
            <a:endParaRPr lang="es-AR" dirty="0" smtClean="0"/>
          </a:p>
          <a:p>
            <a:endParaRPr lang="es-AR" dirty="0" smtClean="0"/>
          </a:p>
          <a:p>
            <a:endParaRPr lang="es-AR" dirty="0"/>
          </a:p>
          <a:p>
            <a:endParaRPr lang="es-AR" dirty="0" smtClean="0"/>
          </a:p>
          <a:p>
            <a:endParaRPr lang="es-AR" dirty="0"/>
          </a:p>
        </p:txBody>
      </p:sp>
    </p:spTree>
    <p:extLst>
      <p:ext uri="{BB962C8B-B14F-4D97-AF65-F5344CB8AC3E}">
        <p14:creationId xmlns:p14="http://schemas.microsoft.com/office/powerpoint/2010/main" val="34897397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801316"/>
          </a:xfrm>
        </p:spPr>
        <p:txBody>
          <a:bodyPr/>
          <a:lstStyle/>
          <a:p>
            <a:r>
              <a:rPr lang="es-AR" sz="3600" dirty="0" smtClean="0"/>
              <a:t>Segunda Cámara Civil de Mendoza*</a:t>
            </a:r>
            <a:endParaRPr lang="es-AR" sz="1000" dirty="0"/>
          </a:p>
        </p:txBody>
      </p:sp>
      <p:sp>
        <p:nvSpPr>
          <p:cNvPr id="3" name="Marcador de contenido 2"/>
          <p:cNvSpPr>
            <a:spLocks noGrp="1"/>
          </p:cNvSpPr>
          <p:nvPr>
            <p:ph idx="1"/>
          </p:nvPr>
        </p:nvSpPr>
        <p:spPr>
          <a:xfrm>
            <a:off x="444138" y="1436914"/>
            <a:ext cx="9605716" cy="4811485"/>
          </a:xfrm>
        </p:spPr>
        <p:txBody>
          <a:bodyPr>
            <a:normAutofit/>
          </a:bodyPr>
          <a:lstStyle/>
          <a:p>
            <a:pPr marL="0" indent="0" algn="just">
              <a:buNone/>
            </a:pPr>
            <a:r>
              <a:rPr lang="es-AR" sz="7800" dirty="0" smtClean="0"/>
              <a:t>“</a:t>
            </a:r>
            <a:r>
              <a:rPr lang="es-ES" sz="2800" dirty="0"/>
              <a:t>En el proceso de ejecución de un pagaré de consumo, corresponde analizar todas las pruebas incorporadas al proceso y que puedan dar sustento a la operación que subyace a la emisión del pagaré.</a:t>
            </a:r>
            <a:r>
              <a:rPr lang="es-ES" sz="2800" dirty="0" smtClean="0"/>
              <a:t>”.</a:t>
            </a:r>
          </a:p>
          <a:p>
            <a:pPr algn="just"/>
            <a:endParaRPr lang="es-ES" dirty="0" smtClean="0"/>
          </a:p>
          <a:p>
            <a:pPr algn="just"/>
            <a:endParaRPr lang="es-ES" dirty="0"/>
          </a:p>
          <a:p>
            <a:pPr marL="0" lvl="0" indent="0" algn="just">
              <a:buNone/>
            </a:pPr>
            <a:endParaRPr lang="es-ES" dirty="0" smtClean="0"/>
          </a:p>
          <a:p>
            <a:pPr marL="0" lvl="0" indent="0" algn="just">
              <a:buNone/>
            </a:pPr>
            <a:r>
              <a:rPr lang="es-ES" dirty="0" smtClean="0"/>
              <a:t>*</a:t>
            </a:r>
            <a:r>
              <a:rPr lang="es-ES" sz="1600" dirty="0" smtClean="0"/>
              <a:t>expte </a:t>
            </a:r>
            <a:r>
              <a:rPr lang="es-ES" dirty="0"/>
              <a:t>51718 </a:t>
            </a:r>
            <a:r>
              <a:rPr lang="es-ES" dirty="0" smtClean="0"/>
              <a:t>caratulado:  </a:t>
            </a:r>
            <a:r>
              <a:rPr lang="es-ES" dirty="0"/>
              <a:t>COMPAÑÍA FINANCIERA ARGENTINA S.A. C/ CASTRO MARCOS IVAN P/ EJECUCION CAMBIARIA</a:t>
            </a:r>
            <a:endParaRPr lang="es-AR" altLang="es-AR" sz="4800" dirty="0"/>
          </a:p>
          <a:p>
            <a:endParaRPr lang="es-AR" dirty="0" smtClean="0"/>
          </a:p>
          <a:p>
            <a:endParaRPr lang="es-AR" dirty="0" smtClean="0"/>
          </a:p>
          <a:p>
            <a:endParaRPr lang="es-AR" dirty="0"/>
          </a:p>
          <a:p>
            <a:endParaRPr lang="es-AR" dirty="0" smtClean="0"/>
          </a:p>
          <a:p>
            <a:endParaRPr lang="es-AR" dirty="0"/>
          </a:p>
        </p:txBody>
      </p:sp>
    </p:spTree>
    <p:extLst>
      <p:ext uri="{BB962C8B-B14F-4D97-AF65-F5344CB8AC3E}">
        <p14:creationId xmlns:p14="http://schemas.microsoft.com/office/powerpoint/2010/main" val="35456999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801316"/>
          </a:xfrm>
        </p:spPr>
        <p:txBody>
          <a:bodyPr>
            <a:normAutofit fontScale="90000"/>
          </a:bodyPr>
          <a:lstStyle/>
          <a:p>
            <a:r>
              <a:rPr lang="es-AR" sz="3600" dirty="0" smtClean="0"/>
              <a:t>Cámara de Apelaciones en lo Comercial Sala F*</a:t>
            </a:r>
            <a:endParaRPr lang="es-AR" sz="1000" dirty="0"/>
          </a:p>
        </p:txBody>
      </p:sp>
      <p:sp>
        <p:nvSpPr>
          <p:cNvPr id="3" name="Marcador de contenido 2"/>
          <p:cNvSpPr>
            <a:spLocks noGrp="1"/>
          </p:cNvSpPr>
          <p:nvPr>
            <p:ph idx="1"/>
          </p:nvPr>
        </p:nvSpPr>
        <p:spPr>
          <a:xfrm>
            <a:off x="444138" y="1436914"/>
            <a:ext cx="9605716" cy="4811485"/>
          </a:xfrm>
        </p:spPr>
        <p:txBody>
          <a:bodyPr>
            <a:normAutofit fontScale="92500" lnSpcReduction="20000"/>
          </a:bodyPr>
          <a:lstStyle/>
          <a:p>
            <a:pPr marL="0" indent="0" algn="just">
              <a:buNone/>
            </a:pPr>
            <a:endParaRPr lang="es-AR" sz="3500" dirty="0" smtClean="0"/>
          </a:p>
          <a:p>
            <a:pPr marL="0" indent="0" algn="just">
              <a:buNone/>
            </a:pPr>
            <a:r>
              <a:rPr lang="es-AR" sz="7800" dirty="0" smtClean="0"/>
              <a:t>“</a:t>
            </a:r>
            <a:r>
              <a:rPr lang="es-ES" sz="2800" dirty="0"/>
              <a:t>resulta inviable la procurada ejecución de un pagaré que se estima instrumentado como consecuencia de la financiación de una operación de consumo sino se encuentran satisfechos –de algún modo- los requerimientos formulados en el mentado artículo 36 de la legislación </a:t>
            </a:r>
            <a:r>
              <a:rPr lang="es-ES" sz="2800" dirty="0" err="1"/>
              <a:t>consumeril</a:t>
            </a:r>
            <a:r>
              <a:rPr lang="es-ES" sz="2800" dirty="0"/>
              <a:t> –cuya aplicación prevalece en el caso por las consideraciones ya desarrolladas en el acápite anterior-.”.</a:t>
            </a:r>
            <a:endParaRPr lang="es-ES" sz="2800" dirty="0" smtClean="0"/>
          </a:p>
          <a:p>
            <a:pPr algn="just"/>
            <a:endParaRPr lang="es-ES" dirty="0" smtClean="0"/>
          </a:p>
          <a:p>
            <a:pPr marL="0" lvl="0" indent="0" algn="just">
              <a:buNone/>
            </a:pPr>
            <a:r>
              <a:rPr lang="es-ES" dirty="0" smtClean="0"/>
              <a:t>*</a:t>
            </a:r>
            <a:r>
              <a:rPr lang="es-AR" sz="1600" dirty="0"/>
              <a:t>Expediente N° </a:t>
            </a:r>
            <a:r>
              <a:rPr lang="es-AR" sz="1600" dirty="0" smtClean="0"/>
              <a:t>4261/2016 caratulado: “</a:t>
            </a:r>
            <a:r>
              <a:rPr lang="es-ES" dirty="0"/>
              <a:t>BANCO SANTANDER RIO S.A. C/ RICO, ENRIQUE CARLOS Y OTRO S/EJECUTIVO</a:t>
            </a:r>
            <a:endParaRPr lang="es-AR" dirty="0" smtClean="0"/>
          </a:p>
          <a:p>
            <a:endParaRPr lang="es-AR" dirty="0" smtClean="0"/>
          </a:p>
          <a:p>
            <a:endParaRPr lang="es-AR" dirty="0"/>
          </a:p>
          <a:p>
            <a:endParaRPr lang="es-AR" dirty="0" smtClean="0"/>
          </a:p>
          <a:p>
            <a:endParaRPr lang="es-AR" dirty="0"/>
          </a:p>
        </p:txBody>
      </p:sp>
    </p:spTree>
    <p:extLst>
      <p:ext uri="{BB962C8B-B14F-4D97-AF65-F5344CB8AC3E}">
        <p14:creationId xmlns:p14="http://schemas.microsoft.com/office/powerpoint/2010/main" val="26374865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XXIV Jornadas Nacionales de Derecho Civil de 2013</a:t>
            </a:r>
          </a:p>
        </p:txBody>
      </p:sp>
      <p:sp>
        <p:nvSpPr>
          <p:cNvPr id="3" name="Marcador de contenido 2"/>
          <p:cNvSpPr>
            <a:spLocks noGrp="1"/>
          </p:cNvSpPr>
          <p:nvPr>
            <p:ph idx="1"/>
          </p:nvPr>
        </p:nvSpPr>
        <p:spPr/>
        <p:txBody>
          <a:bodyPr>
            <a:normAutofit/>
          </a:bodyPr>
          <a:lstStyle/>
          <a:p>
            <a:pPr marL="0" indent="0">
              <a:buNone/>
            </a:pPr>
            <a:r>
              <a:rPr lang="es-ES" sz="2400" dirty="0"/>
              <a:t>“frente a la ejecución de pagarés de consumo, el consumidor podrá ejercer todas las defensas causales e invocar las normas protectorias del Derecho del Consumidor, en razón que la emisión de pagarés de consumo constituye una práctica vejatoria. Lo mismo podrá efectuar en cualquier proceso ejecutivo, en el marco de una relación de consumo. Cuando resulte notoria la existencia de una relación de consumo el juez podrá de oficio aplicar las normas de Defensa del Consumidor, entre ellas la nulidad de la cláusula de prórroga de jurisdicción territorial”</a:t>
            </a:r>
            <a:endParaRPr lang="es-AR" sz="2400" dirty="0"/>
          </a:p>
        </p:txBody>
      </p:sp>
    </p:spTree>
    <p:extLst>
      <p:ext uri="{BB962C8B-B14F-4D97-AF65-F5344CB8AC3E}">
        <p14:creationId xmlns:p14="http://schemas.microsoft.com/office/powerpoint/2010/main" val="41480568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801316"/>
          </a:xfrm>
        </p:spPr>
        <p:txBody>
          <a:bodyPr>
            <a:normAutofit fontScale="90000"/>
          </a:bodyPr>
          <a:lstStyle/>
          <a:p>
            <a:r>
              <a:rPr lang="es-AR" sz="3600" dirty="0" smtClean="0"/>
              <a:t>Cámara de Apelaciones en lo Comercial Sala F*</a:t>
            </a:r>
            <a:endParaRPr lang="es-AR" sz="1000" dirty="0"/>
          </a:p>
        </p:txBody>
      </p:sp>
      <p:sp>
        <p:nvSpPr>
          <p:cNvPr id="3" name="Marcador de contenido 2"/>
          <p:cNvSpPr>
            <a:spLocks noGrp="1"/>
          </p:cNvSpPr>
          <p:nvPr>
            <p:ph idx="1"/>
          </p:nvPr>
        </p:nvSpPr>
        <p:spPr>
          <a:xfrm>
            <a:off x="444138" y="1436914"/>
            <a:ext cx="9605716" cy="4811485"/>
          </a:xfrm>
        </p:spPr>
        <p:txBody>
          <a:bodyPr>
            <a:normAutofit fontScale="92500" lnSpcReduction="20000"/>
          </a:bodyPr>
          <a:lstStyle/>
          <a:p>
            <a:pPr marL="0" indent="0" algn="just">
              <a:buNone/>
            </a:pPr>
            <a:endParaRPr lang="es-AR" sz="3500" dirty="0" smtClean="0"/>
          </a:p>
          <a:p>
            <a:pPr marL="0" indent="0" algn="just">
              <a:buNone/>
            </a:pPr>
            <a:r>
              <a:rPr lang="es-AR" sz="7800" dirty="0" smtClean="0"/>
              <a:t>“</a:t>
            </a:r>
            <a:r>
              <a:rPr lang="es-ES" sz="2800" dirty="0"/>
              <a:t>resulta inviable la procurada ejecución de un pagaré que se estima instrumentado como consecuencia de la financiación de una operación de consumo sino se encuentran satisfechos –de algún modo- los requerimientos formulados en el mentado artículo 36 de la legislación </a:t>
            </a:r>
            <a:r>
              <a:rPr lang="es-ES" sz="2800" dirty="0" err="1"/>
              <a:t>consumeril</a:t>
            </a:r>
            <a:r>
              <a:rPr lang="es-ES" sz="2800" dirty="0"/>
              <a:t> –cuya aplicación prevalece en el caso por las consideraciones ya desarrolladas en el acápite anterior-.”.</a:t>
            </a:r>
            <a:endParaRPr lang="es-ES" sz="2800" dirty="0" smtClean="0"/>
          </a:p>
          <a:p>
            <a:pPr algn="just"/>
            <a:endParaRPr lang="es-ES" dirty="0" smtClean="0"/>
          </a:p>
          <a:p>
            <a:pPr marL="0" lvl="0" indent="0" algn="just">
              <a:buNone/>
            </a:pPr>
            <a:r>
              <a:rPr lang="es-ES" dirty="0" smtClean="0"/>
              <a:t>*</a:t>
            </a:r>
            <a:r>
              <a:rPr lang="es-AR" sz="1600" dirty="0"/>
              <a:t>Expediente N° </a:t>
            </a:r>
            <a:r>
              <a:rPr lang="es-AR" sz="1600" dirty="0" smtClean="0"/>
              <a:t>4261/2016 caratulado: “</a:t>
            </a:r>
            <a:r>
              <a:rPr lang="es-ES" dirty="0"/>
              <a:t>BANCO SANTANDER RIO S.A. C/ RICO, ENRIQUE CARLOS Y OTRO S/EJECUTIVO</a:t>
            </a:r>
            <a:endParaRPr lang="es-AR" dirty="0" smtClean="0"/>
          </a:p>
          <a:p>
            <a:endParaRPr lang="es-AR" dirty="0" smtClean="0"/>
          </a:p>
          <a:p>
            <a:endParaRPr lang="es-AR" dirty="0"/>
          </a:p>
          <a:p>
            <a:endParaRPr lang="es-AR" dirty="0" smtClean="0"/>
          </a:p>
          <a:p>
            <a:endParaRPr lang="es-AR" dirty="0"/>
          </a:p>
        </p:txBody>
      </p:sp>
    </p:spTree>
    <p:extLst>
      <p:ext uri="{BB962C8B-B14F-4D97-AF65-F5344CB8AC3E}">
        <p14:creationId xmlns:p14="http://schemas.microsoft.com/office/powerpoint/2010/main" val="19191840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801316"/>
          </a:xfrm>
        </p:spPr>
        <p:txBody>
          <a:bodyPr>
            <a:normAutofit fontScale="90000"/>
          </a:bodyPr>
          <a:lstStyle/>
          <a:p>
            <a:r>
              <a:rPr lang="es-AR" sz="3600" dirty="0" smtClean="0"/>
              <a:t>Cámara de Apelaciones en lo Comercial Sala F*</a:t>
            </a:r>
            <a:endParaRPr lang="es-AR" sz="1000" dirty="0"/>
          </a:p>
        </p:txBody>
      </p:sp>
      <p:sp>
        <p:nvSpPr>
          <p:cNvPr id="3" name="Marcador de contenido 2"/>
          <p:cNvSpPr>
            <a:spLocks noGrp="1"/>
          </p:cNvSpPr>
          <p:nvPr>
            <p:ph idx="1"/>
          </p:nvPr>
        </p:nvSpPr>
        <p:spPr>
          <a:xfrm>
            <a:off x="444138" y="1436914"/>
            <a:ext cx="9605716" cy="4811485"/>
          </a:xfrm>
        </p:spPr>
        <p:txBody>
          <a:bodyPr>
            <a:normAutofit fontScale="92500" lnSpcReduction="20000"/>
          </a:bodyPr>
          <a:lstStyle/>
          <a:p>
            <a:pPr marL="0" indent="0" algn="just">
              <a:buNone/>
            </a:pPr>
            <a:endParaRPr lang="es-AR" sz="3500" dirty="0" smtClean="0"/>
          </a:p>
          <a:p>
            <a:pPr marL="0" indent="0" algn="just">
              <a:buNone/>
            </a:pPr>
            <a:r>
              <a:rPr lang="es-AR" sz="7800" dirty="0" smtClean="0"/>
              <a:t>“</a:t>
            </a:r>
            <a:r>
              <a:rPr lang="es-ES" sz="2800" dirty="0"/>
              <a:t>resulta inviable la procurada ejecución de un pagaré que se estima instrumentado como consecuencia de la financiación de una operación de consumo sino se encuentran satisfechos –de algún modo- los requerimientos formulados en el mentado artículo 36 de la legislación </a:t>
            </a:r>
            <a:r>
              <a:rPr lang="es-ES" sz="2800" dirty="0" err="1"/>
              <a:t>consumeril</a:t>
            </a:r>
            <a:r>
              <a:rPr lang="es-ES" sz="2800" dirty="0"/>
              <a:t> –cuya aplicación prevalece en el caso por las consideraciones ya desarrolladas en el acápite anterior-.”.</a:t>
            </a:r>
            <a:endParaRPr lang="es-ES" sz="2800" dirty="0" smtClean="0"/>
          </a:p>
          <a:p>
            <a:pPr algn="just"/>
            <a:endParaRPr lang="es-ES" dirty="0" smtClean="0"/>
          </a:p>
          <a:p>
            <a:pPr marL="0" lvl="0" indent="0" algn="just">
              <a:buNone/>
            </a:pPr>
            <a:r>
              <a:rPr lang="es-ES" dirty="0" smtClean="0"/>
              <a:t>*</a:t>
            </a:r>
            <a:r>
              <a:rPr lang="es-AR" sz="1600" dirty="0"/>
              <a:t>Expediente N° </a:t>
            </a:r>
            <a:r>
              <a:rPr lang="es-AR" sz="1600" dirty="0" smtClean="0"/>
              <a:t>4261/2016 caratulado: “</a:t>
            </a:r>
            <a:r>
              <a:rPr lang="es-ES" dirty="0"/>
              <a:t>BANCO SANTANDER RIO S.A. C/ RICO, ENRIQUE CARLOS Y OTRO S/EJECUTIVO</a:t>
            </a:r>
            <a:endParaRPr lang="es-AR" dirty="0" smtClean="0"/>
          </a:p>
          <a:p>
            <a:endParaRPr lang="es-AR" dirty="0" smtClean="0"/>
          </a:p>
          <a:p>
            <a:endParaRPr lang="es-AR" dirty="0"/>
          </a:p>
          <a:p>
            <a:endParaRPr lang="es-AR" dirty="0" smtClean="0"/>
          </a:p>
          <a:p>
            <a:endParaRPr lang="es-AR" dirty="0"/>
          </a:p>
        </p:txBody>
      </p:sp>
    </p:spTree>
    <p:extLst>
      <p:ext uri="{BB962C8B-B14F-4D97-AF65-F5344CB8AC3E}">
        <p14:creationId xmlns:p14="http://schemas.microsoft.com/office/powerpoint/2010/main" val="25110694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Derecho comparado</a:t>
            </a:r>
            <a:endParaRPr lang="es-AR" dirty="0"/>
          </a:p>
        </p:txBody>
      </p:sp>
      <p:sp>
        <p:nvSpPr>
          <p:cNvPr id="3" name="Marcador de contenido 2"/>
          <p:cNvSpPr>
            <a:spLocks noGrp="1"/>
          </p:cNvSpPr>
          <p:nvPr>
            <p:ph idx="1"/>
          </p:nvPr>
        </p:nvSpPr>
        <p:spPr/>
        <p:txBody>
          <a:bodyPr>
            <a:normAutofit fontScale="92500"/>
          </a:bodyPr>
          <a:lstStyle/>
          <a:p>
            <a:r>
              <a:rPr lang="es-AR" sz="2400" dirty="0"/>
              <a:t>ESTADOS UNIDOS: Se </a:t>
            </a:r>
            <a:r>
              <a:rPr lang="es-AR" sz="2400" dirty="0" smtClean="0"/>
              <a:t>permite la creación de títulos de crédito para los consumidores </a:t>
            </a:r>
            <a:r>
              <a:rPr lang="es-AR" sz="2400" dirty="0"/>
              <a:t>siempre que se integre el pagaré con el contrato de base y se admitan las defensas causales</a:t>
            </a:r>
          </a:p>
          <a:p>
            <a:endParaRPr lang="es-AR" sz="2400" dirty="0" smtClean="0"/>
          </a:p>
          <a:p>
            <a:r>
              <a:rPr lang="es-AR" sz="2400" dirty="0" smtClean="0"/>
              <a:t>ESPAÑA</a:t>
            </a:r>
            <a:r>
              <a:rPr lang="es-AR" sz="2400" dirty="0"/>
              <a:t>: ídem Estados Unidos</a:t>
            </a:r>
          </a:p>
          <a:p>
            <a:endParaRPr lang="es-AR" sz="2400" dirty="0" smtClean="0"/>
          </a:p>
          <a:p>
            <a:r>
              <a:rPr lang="es-AR" sz="2400" dirty="0" smtClean="0"/>
              <a:t>Unión </a:t>
            </a:r>
            <a:r>
              <a:rPr lang="es-AR" sz="2400" dirty="0"/>
              <a:t>Europea: La Directiva 87/102 de la CEE obliga a los Estados  a que, en caso de admitir los pagarés de consumo, deben </a:t>
            </a:r>
            <a:r>
              <a:rPr lang="es-ES" sz="2400" dirty="0"/>
              <a:t>asegurar la adecuada protección del consumidor </a:t>
            </a:r>
          </a:p>
          <a:p>
            <a:endParaRPr lang="es-AR" dirty="0"/>
          </a:p>
        </p:txBody>
      </p:sp>
    </p:spTree>
    <p:extLst>
      <p:ext uri="{BB962C8B-B14F-4D97-AF65-F5344CB8AC3E}">
        <p14:creationId xmlns:p14="http://schemas.microsoft.com/office/powerpoint/2010/main" val="3637011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3312" y="900752"/>
            <a:ext cx="8946541" cy="5347647"/>
          </a:xfrm>
        </p:spPr>
        <p:txBody>
          <a:bodyPr>
            <a:noAutofit/>
          </a:bodyPr>
          <a:lstStyle/>
          <a:p>
            <a:r>
              <a:rPr lang="es-AR" sz="2400" dirty="0" smtClean="0"/>
              <a:t>A) Sí </a:t>
            </a:r>
            <a:r>
              <a:rPr lang="es-AR" sz="2400" dirty="0" smtClean="0"/>
              <a:t>es compatible, </a:t>
            </a:r>
            <a:r>
              <a:rPr lang="es-AR" sz="2400" dirty="0" smtClean="0"/>
              <a:t>cada sistema tiene su ámbito de aplicación</a:t>
            </a:r>
          </a:p>
          <a:p>
            <a:endParaRPr lang="es-AR" sz="2400" dirty="0" smtClean="0"/>
          </a:p>
          <a:p>
            <a:r>
              <a:rPr lang="es-AR" sz="2400" dirty="0" smtClean="0"/>
              <a:t>B) No es compatible, el régimen cambiario no puede aplicarse a consumidores, debe reservarse para operaciones comerciales</a:t>
            </a:r>
          </a:p>
          <a:p>
            <a:endParaRPr lang="es-AR" sz="2400" dirty="0" smtClean="0"/>
          </a:p>
          <a:p>
            <a:r>
              <a:rPr lang="es-AR" sz="2400" dirty="0" smtClean="0"/>
              <a:t>C) Sólo pueden ser compatibles los sistemas si el proceso cambiario sufre “modificaciones” para evitar el fraude a la Ley y a los consumidores (Postura mayoritaria)</a:t>
            </a:r>
            <a:endParaRPr lang="es-AR" sz="2400" dirty="0"/>
          </a:p>
        </p:txBody>
      </p:sp>
    </p:spTree>
    <p:extLst>
      <p:ext uri="{BB962C8B-B14F-4D97-AF65-F5344CB8AC3E}">
        <p14:creationId xmlns:p14="http://schemas.microsoft.com/office/powerpoint/2010/main" val="15803052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PREGUNTA</a:t>
            </a:r>
            <a:endParaRPr lang="es-AR" dirty="0"/>
          </a:p>
        </p:txBody>
      </p:sp>
      <p:sp>
        <p:nvSpPr>
          <p:cNvPr id="3" name="Marcador de contenido 2"/>
          <p:cNvSpPr>
            <a:spLocks noGrp="1"/>
          </p:cNvSpPr>
          <p:nvPr>
            <p:ph idx="1"/>
          </p:nvPr>
        </p:nvSpPr>
        <p:spPr/>
        <p:txBody>
          <a:bodyPr>
            <a:normAutofit/>
          </a:bodyPr>
          <a:lstStyle/>
          <a:p>
            <a:pPr marL="0" indent="0">
              <a:buNone/>
            </a:pPr>
            <a:r>
              <a:rPr lang="es-AR" sz="3600" dirty="0"/>
              <a:t>¿</a:t>
            </a:r>
            <a:r>
              <a:rPr lang="es-AR" sz="3600" dirty="0" smtClean="0"/>
              <a:t>El pagaré de consumo es la solución definitiva a este conflicto ideológico normativo</a:t>
            </a:r>
            <a:r>
              <a:rPr lang="es-AR" sz="3600" dirty="0" smtClean="0"/>
              <a:t>?</a:t>
            </a:r>
          </a:p>
          <a:p>
            <a:pPr marL="0" indent="0">
              <a:buNone/>
            </a:pPr>
            <a:endParaRPr lang="es-AR" sz="3600" dirty="0"/>
          </a:p>
          <a:p>
            <a:pPr marL="0" indent="0">
              <a:buNone/>
            </a:pPr>
            <a:r>
              <a:rPr lang="es-AR" sz="3600" dirty="0" smtClean="0"/>
              <a:t>Artículo 91 Proyecto del Código  de Defensa del Consumidor</a:t>
            </a:r>
            <a:endParaRPr lang="es-AR" sz="3600" dirty="0"/>
          </a:p>
        </p:txBody>
      </p:sp>
    </p:spTree>
    <p:extLst>
      <p:ext uri="{BB962C8B-B14F-4D97-AF65-F5344CB8AC3E}">
        <p14:creationId xmlns:p14="http://schemas.microsoft.com/office/powerpoint/2010/main" val="528634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Discusiones zanjadas en la actualidad</a:t>
            </a:r>
            <a:endParaRPr lang="es-AR" dirty="0"/>
          </a:p>
        </p:txBody>
      </p:sp>
      <p:sp>
        <p:nvSpPr>
          <p:cNvPr id="3" name="Marcador de contenido 2"/>
          <p:cNvSpPr>
            <a:spLocks noGrp="1"/>
          </p:cNvSpPr>
          <p:nvPr>
            <p:ph idx="1"/>
          </p:nvPr>
        </p:nvSpPr>
        <p:spPr/>
        <p:txBody>
          <a:bodyPr/>
          <a:lstStyle/>
          <a:p>
            <a:r>
              <a:rPr lang="es-AR" dirty="0" smtClean="0"/>
              <a:t>El Juzgado competente para entender en los pagarés de consumo es el del domicilio del consumidor</a:t>
            </a:r>
          </a:p>
          <a:p>
            <a:endParaRPr lang="es-AR" dirty="0"/>
          </a:p>
          <a:p>
            <a:r>
              <a:rPr lang="es-AR" dirty="0" smtClean="0"/>
              <a:t>Un pagaré de consumo debe contener todos los elementos del artículo 36 LDC o acompañar el contrato base (compraventa o mutuo)</a:t>
            </a:r>
          </a:p>
          <a:p>
            <a:endParaRPr lang="es-AR" dirty="0"/>
          </a:p>
          <a:p>
            <a:r>
              <a:rPr lang="es-AR" dirty="0" smtClean="0"/>
              <a:t>Los jueces deben analizar el cumplimiento de la LDC de oficio (existe una posición minoritaria que  lo pone en duda)</a:t>
            </a:r>
            <a:endParaRPr lang="es-AR" dirty="0"/>
          </a:p>
        </p:txBody>
      </p:sp>
    </p:spTree>
    <p:extLst>
      <p:ext uri="{BB962C8B-B14F-4D97-AF65-F5344CB8AC3E}">
        <p14:creationId xmlns:p14="http://schemas.microsoft.com/office/powerpoint/2010/main" val="39355189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DISCUSIÓN QUE NOS DEBEMOS</a:t>
            </a:r>
            <a:endParaRPr lang="es-AR" dirty="0"/>
          </a:p>
        </p:txBody>
      </p:sp>
      <p:sp>
        <p:nvSpPr>
          <p:cNvPr id="3" name="Marcador de contenido 2"/>
          <p:cNvSpPr>
            <a:spLocks noGrp="1"/>
          </p:cNvSpPr>
          <p:nvPr>
            <p:ph idx="1"/>
          </p:nvPr>
        </p:nvSpPr>
        <p:spPr/>
        <p:txBody>
          <a:bodyPr/>
          <a:lstStyle/>
          <a:p>
            <a:r>
              <a:rPr lang="es-AR" dirty="0" smtClean="0"/>
              <a:t>¿Cómo debe ser el control de los requisitos dispuestos por el artículo 36 de la LDC?. Existen dos opciones: </a:t>
            </a:r>
          </a:p>
          <a:p>
            <a:endParaRPr lang="es-AR" dirty="0"/>
          </a:p>
          <a:p>
            <a:r>
              <a:rPr lang="es-AR" dirty="0" smtClean="0"/>
              <a:t>A) Una </a:t>
            </a:r>
            <a:r>
              <a:rPr lang="es-AR" dirty="0" err="1" smtClean="0"/>
              <a:t>check</a:t>
            </a:r>
            <a:r>
              <a:rPr lang="es-AR" dirty="0" smtClean="0"/>
              <a:t> </a:t>
            </a:r>
            <a:r>
              <a:rPr lang="es-AR" dirty="0" err="1" smtClean="0"/>
              <a:t>list</a:t>
            </a:r>
            <a:r>
              <a:rPr lang="es-AR" dirty="0" smtClean="0"/>
              <a:t> de palabras claves tales como TEA, TNA, CFT, etc. </a:t>
            </a:r>
          </a:p>
          <a:p>
            <a:endParaRPr lang="es-AR" dirty="0"/>
          </a:p>
          <a:p>
            <a:r>
              <a:rPr lang="es-AR" dirty="0" smtClean="0"/>
              <a:t>B) Corroborar la veracidad de los elementos. Coincidencia de la tasa pactada con la resultante de la ejecución del pagaré. </a:t>
            </a:r>
            <a:endParaRPr lang="es-AR" dirty="0"/>
          </a:p>
        </p:txBody>
      </p:sp>
    </p:spTree>
    <p:extLst>
      <p:ext uri="{BB962C8B-B14F-4D97-AF65-F5344CB8AC3E}">
        <p14:creationId xmlns:p14="http://schemas.microsoft.com/office/powerpoint/2010/main" val="40668231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PREGUNTA</a:t>
            </a:r>
            <a:endParaRPr lang="es-AR" dirty="0"/>
          </a:p>
        </p:txBody>
      </p:sp>
      <p:sp>
        <p:nvSpPr>
          <p:cNvPr id="3" name="Marcador de contenido 2"/>
          <p:cNvSpPr>
            <a:spLocks noGrp="1"/>
          </p:cNvSpPr>
          <p:nvPr>
            <p:ph idx="1"/>
          </p:nvPr>
        </p:nvSpPr>
        <p:spPr/>
        <p:txBody>
          <a:bodyPr/>
          <a:lstStyle/>
          <a:p>
            <a:r>
              <a:rPr lang="es-AR" sz="3200" dirty="0" smtClean="0"/>
              <a:t>¿Qué sucede si la ejecución del pagaré arroja una deuda  superior a la ejecución del  mutuo o de la compraventa financiada?</a:t>
            </a:r>
          </a:p>
          <a:p>
            <a:pPr marL="0" indent="0">
              <a:buNone/>
            </a:pPr>
            <a:endParaRPr lang="es-AR" dirty="0"/>
          </a:p>
        </p:txBody>
      </p:sp>
    </p:spTree>
    <p:extLst>
      <p:ext uri="{BB962C8B-B14F-4D97-AF65-F5344CB8AC3E}">
        <p14:creationId xmlns:p14="http://schemas.microsoft.com/office/powerpoint/2010/main" val="36408950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2" y="554318"/>
            <a:ext cx="9404723" cy="1400530"/>
          </a:xfrm>
        </p:spPr>
        <p:txBody>
          <a:bodyPr/>
          <a:lstStyle/>
          <a:p>
            <a:r>
              <a:rPr lang="es-AR" dirty="0" smtClean="0"/>
              <a:t>EJEMPLO</a:t>
            </a:r>
            <a:endParaRPr lang="es-AR" dirty="0"/>
          </a:p>
        </p:txBody>
      </p:sp>
      <p:sp>
        <p:nvSpPr>
          <p:cNvPr id="3" name="Marcador de contenido 2"/>
          <p:cNvSpPr>
            <a:spLocks noGrp="1"/>
          </p:cNvSpPr>
          <p:nvPr>
            <p:ph idx="1"/>
          </p:nvPr>
        </p:nvSpPr>
        <p:spPr>
          <a:xfrm>
            <a:off x="646112" y="1465944"/>
            <a:ext cx="9403742" cy="4782456"/>
          </a:xfrm>
        </p:spPr>
        <p:txBody>
          <a:bodyPr>
            <a:normAutofit/>
          </a:bodyPr>
          <a:lstStyle/>
          <a:p>
            <a:r>
              <a:rPr lang="es-AR" dirty="0" smtClean="0"/>
              <a:t>Juan saca un crédito de 100 con “Financia SA” a una tasa de 100% anual a pagar en 4 años más una tasa punitoria desde  la mora del 50%. Si no entra en mora, en total pagará 500 pesos (100 de capital y 100 de intereses por cada año). </a:t>
            </a:r>
          </a:p>
          <a:p>
            <a:endParaRPr lang="es-AR" dirty="0" smtClean="0"/>
          </a:p>
          <a:p>
            <a:endParaRPr lang="es-AR" dirty="0"/>
          </a:p>
          <a:p>
            <a:endParaRPr lang="es-AR" dirty="0" smtClean="0"/>
          </a:p>
          <a:p>
            <a:endParaRPr lang="es-AR" dirty="0"/>
          </a:p>
          <a:p>
            <a:endParaRPr lang="es-AR" dirty="0" smtClean="0"/>
          </a:p>
          <a:p>
            <a:r>
              <a:rPr lang="es-AR" dirty="0" smtClean="0"/>
              <a:t>TOTAL A PAGAR AL VENCIMIENTO DEL AÑO </a:t>
            </a:r>
            <a:r>
              <a:rPr lang="es-AR" dirty="0"/>
              <a:t>4</a:t>
            </a:r>
            <a:r>
              <a:rPr lang="es-AR" dirty="0" smtClean="0"/>
              <a:t>: $ 500</a:t>
            </a:r>
          </a:p>
          <a:p>
            <a:r>
              <a:rPr lang="es-AR" dirty="0" smtClean="0"/>
              <a:t>PAGARÉ FIRMADO POR $ 500 a la vista</a:t>
            </a:r>
            <a:endParaRPr lang="es-AR" dirty="0"/>
          </a:p>
        </p:txBody>
      </p:sp>
      <p:graphicFrame>
        <p:nvGraphicFramePr>
          <p:cNvPr id="5" name="Diagrama 4"/>
          <p:cNvGraphicFramePr/>
          <p:nvPr>
            <p:extLst>
              <p:ext uri="{D42A27DB-BD31-4B8C-83A1-F6EECF244321}">
                <p14:modId xmlns:p14="http://schemas.microsoft.com/office/powerpoint/2010/main" val="1339000112"/>
              </p:ext>
            </p:extLst>
          </p:nvPr>
        </p:nvGraphicFramePr>
        <p:xfrm>
          <a:off x="442153" y="2365829"/>
          <a:ext cx="10922532" cy="2749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54493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Dos situaciones</a:t>
            </a:r>
            <a:endParaRPr lang="es-AR" dirty="0"/>
          </a:p>
        </p:txBody>
      </p:sp>
      <p:sp>
        <p:nvSpPr>
          <p:cNvPr id="3" name="Marcador de contenido 2"/>
          <p:cNvSpPr>
            <a:spLocks noGrp="1"/>
          </p:cNvSpPr>
          <p:nvPr>
            <p:ph idx="1"/>
          </p:nvPr>
        </p:nvSpPr>
        <p:spPr/>
        <p:txBody>
          <a:bodyPr>
            <a:normAutofit/>
          </a:bodyPr>
          <a:lstStyle/>
          <a:p>
            <a:r>
              <a:rPr lang="es-AR" sz="2400" dirty="0" smtClean="0"/>
              <a:t>SI FINANCIA SA EJECUTA EL MUTUO por un proceso de conocimiento: Juan deberá el capital de $ 100 más los intereses compensatorios y moratorios desde la mora hasta el efectivo pago. </a:t>
            </a:r>
          </a:p>
          <a:p>
            <a:pPr lvl="1"/>
            <a:r>
              <a:rPr lang="es-AR" sz="2000" dirty="0" smtClean="0"/>
              <a:t>Al finalizar el primer año deberá $ 250. (capital $ 100 e intereses totales $ 150)</a:t>
            </a:r>
          </a:p>
          <a:p>
            <a:pPr lvl="1"/>
            <a:endParaRPr lang="es-AR" dirty="0"/>
          </a:p>
          <a:p>
            <a:pPr lvl="1"/>
            <a:endParaRPr lang="es-AR" dirty="0" smtClean="0"/>
          </a:p>
          <a:p>
            <a:endParaRPr lang="es-AR" dirty="0"/>
          </a:p>
        </p:txBody>
      </p:sp>
      <p:graphicFrame>
        <p:nvGraphicFramePr>
          <p:cNvPr id="6" name="Diagrama 5"/>
          <p:cNvGraphicFramePr/>
          <p:nvPr>
            <p:extLst>
              <p:ext uri="{D42A27DB-BD31-4B8C-83A1-F6EECF244321}">
                <p14:modId xmlns:p14="http://schemas.microsoft.com/office/powerpoint/2010/main" val="2199495829"/>
              </p:ext>
            </p:extLst>
          </p:nvPr>
        </p:nvGraphicFramePr>
        <p:xfrm>
          <a:off x="2400301" y="3800552"/>
          <a:ext cx="7527470" cy="24478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10332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Proporción capital intereses</a:t>
            </a:r>
            <a:endParaRPr lang="es-AR"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3382304541"/>
              </p:ext>
            </p:extLst>
          </p:nvPr>
        </p:nvGraphicFramePr>
        <p:xfrm>
          <a:off x="874897" y="1422400"/>
          <a:ext cx="8947150" cy="48405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930081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3312" y="783772"/>
            <a:ext cx="8946541" cy="5464628"/>
          </a:xfrm>
        </p:spPr>
        <p:txBody>
          <a:bodyPr/>
          <a:lstStyle/>
          <a:p>
            <a:pPr lvl="0">
              <a:buClr>
                <a:srgbClr val="1E5155">
                  <a:lumMod val="40000"/>
                  <a:lumOff val="60000"/>
                </a:srgbClr>
              </a:buClr>
            </a:pPr>
            <a:endParaRPr lang="es-AR" dirty="0">
              <a:solidFill>
                <a:prstClr val="white"/>
              </a:solidFill>
            </a:endParaRPr>
          </a:p>
          <a:p>
            <a:pPr lvl="0">
              <a:buClr>
                <a:srgbClr val="1E5155">
                  <a:lumMod val="40000"/>
                  <a:lumOff val="60000"/>
                </a:srgbClr>
              </a:buClr>
            </a:pPr>
            <a:r>
              <a:rPr lang="es-AR" sz="2800" dirty="0" smtClean="0">
                <a:solidFill>
                  <a:prstClr val="white"/>
                </a:solidFill>
              </a:rPr>
              <a:t>Si FINANCIA </a:t>
            </a:r>
            <a:r>
              <a:rPr lang="es-AR" sz="2800" dirty="0">
                <a:solidFill>
                  <a:prstClr val="white"/>
                </a:solidFill>
              </a:rPr>
              <a:t>EJECUTA EL </a:t>
            </a:r>
            <a:r>
              <a:rPr lang="es-AR" sz="2800" dirty="0" smtClean="0">
                <a:solidFill>
                  <a:prstClr val="white"/>
                </a:solidFill>
              </a:rPr>
              <a:t>PAGARÉ Y TOMA COMO CAPITAL EL VALOR DE PAGARÉ: </a:t>
            </a:r>
            <a:r>
              <a:rPr lang="es-AR" sz="2800" dirty="0">
                <a:solidFill>
                  <a:prstClr val="white"/>
                </a:solidFill>
              </a:rPr>
              <a:t>Juan deberá $ 500 más intereses pactados hasta el efectivo pago</a:t>
            </a:r>
          </a:p>
          <a:p>
            <a:pPr lvl="1">
              <a:buClr>
                <a:srgbClr val="1E5155">
                  <a:lumMod val="40000"/>
                  <a:lumOff val="60000"/>
                </a:srgbClr>
              </a:buClr>
            </a:pPr>
            <a:r>
              <a:rPr lang="es-AR" sz="2400" dirty="0">
                <a:solidFill>
                  <a:prstClr val="white"/>
                </a:solidFill>
              </a:rPr>
              <a:t>En el lapso de un año </a:t>
            </a:r>
            <a:r>
              <a:rPr lang="es-AR" sz="2400" dirty="0" smtClean="0">
                <a:solidFill>
                  <a:prstClr val="white"/>
                </a:solidFill>
              </a:rPr>
              <a:t>deberá </a:t>
            </a:r>
            <a:r>
              <a:rPr lang="es-AR" sz="2400" dirty="0">
                <a:solidFill>
                  <a:prstClr val="white"/>
                </a:solidFill>
              </a:rPr>
              <a:t>$ 1.250 ($ 100 de capital y $ 1.150 de intereses totales incluyendo la capitalización</a:t>
            </a:r>
            <a:r>
              <a:rPr lang="es-AR" sz="2400" dirty="0" smtClean="0">
                <a:solidFill>
                  <a:prstClr val="white"/>
                </a:solidFill>
              </a:rPr>
              <a:t>)</a:t>
            </a:r>
          </a:p>
          <a:p>
            <a:pPr lvl="1">
              <a:buClr>
                <a:srgbClr val="1E5155">
                  <a:lumMod val="40000"/>
                  <a:lumOff val="60000"/>
                </a:srgbClr>
              </a:buClr>
            </a:pPr>
            <a:endParaRPr lang="es-AR" dirty="0">
              <a:solidFill>
                <a:prstClr val="white"/>
              </a:solidFill>
            </a:endParaRPr>
          </a:p>
          <a:p>
            <a:endParaRPr lang="es-AR" dirty="0"/>
          </a:p>
        </p:txBody>
      </p:sp>
      <p:graphicFrame>
        <p:nvGraphicFramePr>
          <p:cNvPr id="7" name="Diagrama 6"/>
          <p:cNvGraphicFramePr/>
          <p:nvPr>
            <p:extLst>
              <p:ext uri="{D42A27DB-BD31-4B8C-83A1-F6EECF244321}">
                <p14:modId xmlns:p14="http://schemas.microsoft.com/office/powerpoint/2010/main" val="3160816862"/>
              </p:ext>
            </p:extLst>
          </p:nvPr>
        </p:nvGraphicFramePr>
        <p:xfrm>
          <a:off x="881743" y="4476466"/>
          <a:ext cx="10686900" cy="1771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01414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graphicFrame>
        <p:nvGraphicFramePr>
          <p:cNvPr id="5" name="Marcador de contenido 5"/>
          <p:cNvGraphicFramePr>
            <a:graphicFrameLocks noGrp="1"/>
          </p:cNvGraphicFramePr>
          <p:nvPr>
            <p:ph idx="1"/>
            <p:extLst>
              <p:ext uri="{D42A27DB-BD31-4B8C-83A1-F6EECF244321}">
                <p14:modId xmlns:p14="http://schemas.microsoft.com/office/powerpoint/2010/main" val="1433218547"/>
              </p:ext>
            </p:extLst>
          </p:nvPr>
        </p:nvGraphicFramePr>
        <p:xfrm>
          <a:off x="754970" y="1853248"/>
          <a:ext cx="8947150" cy="48405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900010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Conclusiones del  ejemplo</a:t>
            </a:r>
            <a:endParaRPr lang="es-AR" dirty="0"/>
          </a:p>
        </p:txBody>
      </p:sp>
      <p:sp>
        <p:nvSpPr>
          <p:cNvPr id="3" name="Marcador de contenido 2"/>
          <p:cNvSpPr>
            <a:spLocks noGrp="1"/>
          </p:cNvSpPr>
          <p:nvPr>
            <p:ph idx="1"/>
          </p:nvPr>
        </p:nvSpPr>
        <p:spPr>
          <a:xfrm>
            <a:off x="1103312" y="1518558"/>
            <a:ext cx="8946541" cy="4729842"/>
          </a:xfrm>
        </p:spPr>
        <p:txBody>
          <a:bodyPr>
            <a:normAutofit/>
          </a:bodyPr>
          <a:lstStyle/>
          <a:p>
            <a:r>
              <a:rPr lang="es-AR" dirty="0" smtClean="0"/>
              <a:t>El pagaré ejecutado de esa forma produce:</a:t>
            </a:r>
          </a:p>
          <a:p>
            <a:endParaRPr lang="es-AR" dirty="0" smtClean="0"/>
          </a:p>
          <a:p>
            <a:pPr marL="800100" lvl="1" indent="-342900">
              <a:buAutoNum type="alphaUcParenR"/>
            </a:pPr>
            <a:r>
              <a:rPr lang="es-AR" dirty="0" smtClean="0"/>
              <a:t>Reclamo de intereses futuros aún no devengados</a:t>
            </a:r>
          </a:p>
          <a:p>
            <a:pPr marL="800100" lvl="1" indent="-342900">
              <a:buAutoNum type="alphaUcParenR"/>
            </a:pPr>
            <a:endParaRPr lang="es-AR" dirty="0"/>
          </a:p>
          <a:p>
            <a:pPr marL="800100" lvl="1" indent="-342900">
              <a:buAutoNum type="alphaUcParenR"/>
            </a:pPr>
            <a:endParaRPr lang="es-AR" dirty="0" smtClean="0"/>
          </a:p>
          <a:p>
            <a:pPr marL="800100" lvl="1" indent="-342900">
              <a:buAutoNum type="alphaUcParenR"/>
            </a:pPr>
            <a:endParaRPr lang="es-AR" dirty="0" smtClean="0"/>
          </a:p>
          <a:p>
            <a:pPr marL="457200" lvl="1" indent="0">
              <a:buNone/>
            </a:pPr>
            <a:endParaRPr lang="es-AR" dirty="0" smtClean="0"/>
          </a:p>
          <a:p>
            <a:pPr marL="457200" lvl="1" indent="0">
              <a:buNone/>
            </a:pPr>
            <a:r>
              <a:rPr lang="es-AR" dirty="0" smtClean="0"/>
              <a:t>B) los capitaliza, con lo que aumenta la base de los intereses posteriores</a:t>
            </a:r>
          </a:p>
          <a:p>
            <a:pPr marL="457200" lvl="1" indent="0">
              <a:buNone/>
            </a:pPr>
            <a:endParaRPr lang="es-AR" dirty="0" smtClean="0"/>
          </a:p>
        </p:txBody>
      </p:sp>
      <p:graphicFrame>
        <p:nvGraphicFramePr>
          <p:cNvPr id="4" name="Diagrama 3"/>
          <p:cNvGraphicFramePr/>
          <p:nvPr>
            <p:extLst>
              <p:ext uri="{D42A27DB-BD31-4B8C-83A1-F6EECF244321}">
                <p14:modId xmlns:p14="http://schemas.microsoft.com/office/powerpoint/2010/main" val="3368069943"/>
              </p:ext>
            </p:extLst>
          </p:nvPr>
        </p:nvGraphicFramePr>
        <p:xfrm>
          <a:off x="932010" y="3247140"/>
          <a:ext cx="10106104" cy="1012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p:cNvGraphicFramePr/>
          <p:nvPr>
            <p:extLst>
              <p:ext uri="{D42A27DB-BD31-4B8C-83A1-F6EECF244321}">
                <p14:modId xmlns:p14="http://schemas.microsoft.com/office/powerpoint/2010/main" val="2032500921"/>
              </p:ext>
            </p:extLst>
          </p:nvPr>
        </p:nvGraphicFramePr>
        <p:xfrm>
          <a:off x="932010" y="5208815"/>
          <a:ext cx="9991538" cy="103958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64907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lgn="ctr">
              <a:buNone/>
            </a:pPr>
            <a:r>
              <a:rPr lang="es-AR" sz="5400" b="1" dirty="0" smtClean="0"/>
              <a:t>Postura</a:t>
            </a:r>
          </a:p>
          <a:p>
            <a:pPr marL="0" indent="0" algn="ctr">
              <a:buNone/>
            </a:pPr>
            <a:r>
              <a:rPr lang="es-AR" sz="5400" b="1" dirty="0" smtClean="0"/>
              <a:t> </a:t>
            </a:r>
            <a:r>
              <a:rPr lang="es-AR" sz="5400" b="1" dirty="0"/>
              <a:t>de la </a:t>
            </a:r>
            <a:endParaRPr lang="es-AR" sz="5400" b="1" dirty="0" smtClean="0"/>
          </a:p>
          <a:p>
            <a:pPr marL="0" indent="0" algn="ctr">
              <a:buNone/>
            </a:pPr>
            <a:r>
              <a:rPr lang="es-AR" sz="5400" b="1" dirty="0" smtClean="0"/>
              <a:t>compatibilidad</a:t>
            </a:r>
            <a:endParaRPr lang="es-AR" sz="5400" b="1" dirty="0"/>
          </a:p>
          <a:p>
            <a:endParaRPr lang="es-AR" dirty="0"/>
          </a:p>
        </p:txBody>
      </p:sp>
    </p:spTree>
    <p:extLst>
      <p:ext uri="{BB962C8B-B14F-4D97-AF65-F5344CB8AC3E}">
        <p14:creationId xmlns:p14="http://schemas.microsoft.com/office/powerpoint/2010/main" val="13578700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¿Y el deber de información?</a:t>
            </a:r>
            <a:endParaRPr lang="es-AR" dirty="0"/>
          </a:p>
        </p:txBody>
      </p:sp>
      <p:sp>
        <p:nvSpPr>
          <p:cNvPr id="3" name="Marcador de contenido 2"/>
          <p:cNvSpPr>
            <a:spLocks noGrp="1"/>
          </p:cNvSpPr>
          <p:nvPr>
            <p:ph idx="1"/>
          </p:nvPr>
        </p:nvSpPr>
        <p:spPr/>
        <p:txBody>
          <a:bodyPr/>
          <a:lstStyle/>
          <a:p>
            <a:endParaRPr lang="es-AR" dirty="0"/>
          </a:p>
          <a:p>
            <a:r>
              <a:rPr lang="es-AR" sz="3200" dirty="0"/>
              <a:t>Los efectos mencionados no están detallados en el mutuo ni en la compraventa, por lo tanto son costos ocultos que no cumplen con el principio de información</a:t>
            </a:r>
          </a:p>
          <a:p>
            <a:endParaRPr lang="es-AR" dirty="0"/>
          </a:p>
        </p:txBody>
      </p:sp>
    </p:spTree>
    <p:extLst>
      <p:ext uri="{BB962C8B-B14F-4D97-AF65-F5344CB8AC3E}">
        <p14:creationId xmlns:p14="http://schemas.microsoft.com/office/powerpoint/2010/main" val="1225899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Martín </a:t>
            </a:r>
            <a:r>
              <a:rPr lang="es-AR" dirty="0" err="1" smtClean="0"/>
              <a:t>Paolantonio</a:t>
            </a:r>
            <a:endParaRPr lang="es-AR" dirty="0"/>
          </a:p>
        </p:txBody>
      </p:sp>
      <p:sp>
        <p:nvSpPr>
          <p:cNvPr id="3" name="Marcador de contenido 2"/>
          <p:cNvSpPr>
            <a:spLocks noGrp="1"/>
          </p:cNvSpPr>
          <p:nvPr>
            <p:ph idx="1"/>
          </p:nvPr>
        </p:nvSpPr>
        <p:spPr/>
        <p:txBody>
          <a:bodyPr/>
          <a:lstStyle/>
          <a:p>
            <a:pPr marL="0" indent="0">
              <a:buNone/>
            </a:pPr>
            <a:r>
              <a:rPr lang="es-ES" dirty="0"/>
              <a:t>En ese esquema, la práctica de mercado ha sido librar documentos a la vista (para operaciones a plazo), lo que constituye un riesgo cierto de abuso en </a:t>
            </a:r>
            <a:r>
              <a:rPr lang="es-ES" dirty="0" smtClean="0"/>
              <a:t>perjuicio del consumidor.</a:t>
            </a:r>
          </a:p>
          <a:p>
            <a:pPr marL="0" indent="0">
              <a:buNone/>
            </a:pPr>
            <a:endParaRPr lang="es-ES" dirty="0"/>
          </a:p>
          <a:p>
            <a:pPr marL="0" indent="0">
              <a:buNone/>
            </a:pPr>
            <a:r>
              <a:rPr lang="es-ES" dirty="0" smtClean="0"/>
              <a:t>“...podría </a:t>
            </a:r>
            <a:r>
              <a:rPr lang="es-ES" dirty="0"/>
              <a:t>llanamente prohibirse el libramiento incompleto del pagaré </a:t>
            </a:r>
            <a:r>
              <a:rPr lang="es-ES" dirty="0" smtClean="0"/>
              <a:t>, </a:t>
            </a:r>
            <a:r>
              <a:rPr lang="es-ES" dirty="0"/>
              <a:t>o admitirse el debate del abuso de firma en el juicio ejecutivo entre las partes directamente vinculadas, modificando el art. 544 del Código Procesal Civil y Comercial y normas provinciales </a:t>
            </a:r>
            <a:r>
              <a:rPr lang="es-ES" dirty="0" smtClean="0"/>
              <a:t>concordantes.</a:t>
            </a:r>
            <a:endParaRPr lang="es-AR" dirty="0"/>
          </a:p>
        </p:txBody>
      </p:sp>
    </p:spTree>
    <p:extLst>
      <p:ext uri="{BB962C8B-B14F-4D97-AF65-F5344CB8AC3E}">
        <p14:creationId xmlns:p14="http://schemas.microsoft.com/office/powerpoint/2010/main" val="28565052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Posición personal</a:t>
            </a:r>
            <a:endParaRPr lang="es-AR" dirty="0"/>
          </a:p>
        </p:txBody>
      </p:sp>
      <p:sp>
        <p:nvSpPr>
          <p:cNvPr id="3" name="Marcador de contenido 2"/>
          <p:cNvSpPr>
            <a:spLocks noGrp="1"/>
          </p:cNvSpPr>
          <p:nvPr>
            <p:ph idx="1"/>
          </p:nvPr>
        </p:nvSpPr>
        <p:spPr/>
        <p:txBody>
          <a:bodyPr/>
          <a:lstStyle/>
          <a:p>
            <a:r>
              <a:rPr lang="es-AR" dirty="0" smtClean="0"/>
              <a:t>La ejecución de un pagaré nunca puede arrojar un crédito superior al que se obtendría con la ejecución de la operación causal que le  sirve de base. </a:t>
            </a:r>
          </a:p>
          <a:p>
            <a:endParaRPr lang="es-AR" dirty="0"/>
          </a:p>
          <a:p>
            <a:r>
              <a:rPr lang="es-AR" dirty="0" smtClean="0"/>
              <a:t>No se debe admitir el anatocismo oculto que toda  suscripción de un pagaré.</a:t>
            </a:r>
          </a:p>
          <a:p>
            <a:endParaRPr lang="es-AR" dirty="0"/>
          </a:p>
          <a:p>
            <a:r>
              <a:rPr lang="es-AR" dirty="0" smtClean="0"/>
              <a:t>El reclamo de intereses no devengados no corresponde</a:t>
            </a:r>
          </a:p>
          <a:p>
            <a:endParaRPr lang="es-AR" dirty="0"/>
          </a:p>
          <a:p>
            <a:endParaRPr lang="es-AR" dirty="0"/>
          </a:p>
        </p:txBody>
      </p:sp>
    </p:spTree>
    <p:extLst>
      <p:ext uri="{BB962C8B-B14F-4D97-AF65-F5344CB8AC3E}">
        <p14:creationId xmlns:p14="http://schemas.microsoft.com/office/powerpoint/2010/main" val="687628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FORMA DE EJECUTAR UN PAGARÉ DE CONSUMO</a:t>
            </a:r>
            <a:endParaRPr lang="es-AR" dirty="0"/>
          </a:p>
        </p:txBody>
      </p:sp>
      <p:sp>
        <p:nvSpPr>
          <p:cNvPr id="3" name="Marcador de contenido 2"/>
          <p:cNvSpPr>
            <a:spLocks noGrp="1"/>
          </p:cNvSpPr>
          <p:nvPr>
            <p:ph idx="1"/>
          </p:nvPr>
        </p:nvSpPr>
        <p:spPr/>
        <p:txBody>
          <a:bodyPr>
            <a:normAutofit/>
          </a:bodyPr>
          <a:lstStyle/>
          <a:p>
            <a:r>
              <a:rPr lang="es-AR" dirty="0" smtClean="0"/>
              <a:t>Se acompaña el pagaré, el mutuo y la planilla de evolución del crédito que cumplan con los requisitos legales del régimen cambiario y </a:t>
            </a:r>
            <a:r>
              <a:rPr lang="es-AR" dirty="0" err="1" smtClean="0"/>
              <a:t>consumeril</a:t>
            </a:r>
            <a:r>
              <a:rPr lang="es-AR" dirty="0" smtClean="0"/>
              <a:t>. </a:t>
            </a:r>
          </a:p>
          <a:p>
            <a:r>
              <a:rPr lang="es-AR" dirty="0" smtClean="0"/>
              <a:t>Si el pagaré está librado correctamente se lo ejecuta. Está librado correctamente si: </a:t>
            </a:r>
          </a:p>
          <a:p>
            <a:r>
              <a:rPr lang="es-AR" dirty="0" smtClean="0"/>
              <a:t>A) cumple con el Decreto Ley 5965/63</a:t>
            </a:r>
          </a:p>
          <a:p>
            <a:r>
              <a:rPr lang="es-AR" dirty="0" smtClean="0"/>
              <a:t>B) No está librado en blanco</a:t>
            </a:r>
          </a:p>
          <a:p>
            <a:r>
              <a:rPr lang="es-AR" dirty="0" smtClean="0"/>
              <a:t>C) Está librado a un día fijo de fecha igual o posterior al vencimiento de la última cuota</a:t>
            </a:r>
          </a:p>
          <a:p>
            <a:pPr marL="0" indent="0">
              <a:buNone/>
            </a:pPr>
            <a:endParaRPr lang="es-AR" dirty="0" smtClean="0"/>
          </a:p>
        </p:txBody>
      </p:sp>
    </p:spTree>
    <p:extLst>
      <p:ext uri="{BB962C8B-B14F-4D97-AF65-F5344CB8AC3E}">
        <p14:creationId xmlns:p14="http://schemas.microsoft.com/office/powerpoint/2010/main" val="11433112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PROPUESTA</a:t>
            </a:r>
            <a:endParaRPr lang="es-AR" dirty="0"/>
          </a:p>
        </p:txBody>
      </p:sp>
      <p:sp>
        <p:nvSpPr>
          <p:cNvPr id="3" name="Marcador de contenido 2"/>
          <p:cNvSpPr>
            <a:spLocks noGrp="1"/>
          </p:cNvSpPr>
          <p:nvPr>
            <p:ph idx="1"/>
          </p:nvPr>
        </p:nvSpPr>
        <p:spPr>
          <a:xfrm>
            <a:off x="478972" y="1698172"/>
            <a:ext cx="10406742" cy="4550228"/>
          </a:xfrm>
        </p:spPr>
        <p:txBody>
          <a:bodyPr/>
          <a:lstStyle/>
          <a:p>
            <a:pPr marL="0" indent="0">
              <a:buNone/>
            </a:pPr>
            <a:r>
              <a:rPr lang="es-AR" dirty="0" smtClean="0"/>
              <a:t>Si el pagaré tiene fecha de vencimiento igual a la de la contratación o a la de la fecha de  la mora pero incluye los intereses proyectados que aún no se han generado (CASO TÍPICO): </a:t>
            </a:r>
            <a:endParaRPr lang="es-AR" dirty="0"/>
          </a:p>
          <a:p>
            <a:pPr marL="0" indent="0">
              <a:buNone/>
            </a:pPr>
            <a:endParaRPr lang="es-AR" dirty="0" smtClean="0"/>
          </a:p>
          <a:p>
            <a:pPr marL="0" indent="0">
              <a:buNone/>
            </a:pPr>
            <a:endParaRPr lang="es-AR" dirty="0"/>
          </a:p>
          <a:p>
            <a:pPr marL="0" indent="0">
              <a:buNone/>
            </a:pPr>
            <a:r>
              <a:rPr lang="es-AR" dirty="0" smtClean="0"/>
              <a:t>Se </a:t>
            </a:r>
            <a:r>
              <a:rPr lang="es-AR" dirty="0"/>
              <a:t>hace lugar a la demanda monitoria por el capital adeudado (del mutuo) más los  intereses </a:t>
            </a:r>
            <a:r>
              <a:rPr lang="es-AR" dirty="0" smtClean="0"/>
              <a:t>pactados (compensatorios y moratorios o punitorios) </a:t>
            </a:r>
            <a:r>
              <a:rPr lang="es-AR" dirty="0"/>
              <a:t>desde la mora hasta el efectivo pago. </a:t>
            </a:r>
            <a:endParaRPr lang="es-AR" dirty="0" smtClean="0"/>
          </a:p>
          <a:p>
            <a:pPr marL="0" indent="0">
              <a:buNone/>
            </a:pPr>
            <a:endParaRPr lang="es-AR" dirty="0"/>
          </a:p>
          <a:p>
            <a:pPr marL="0" indent="0">
              <a:buNone/>
            </a:pPr>
            <a:r>
              <a:rPr lang="es-AR" dirty="0" smtClean="0"/>
              <a:t>En definitiva, cuando no coincide el mutuo y el pagaré </a:t>
            </a:r>
            <a:r>
              <a:rPr lang="es-AR" b="1" dirty="0" smtClean="0"/>
              <a:t>SE EJECUTA POR VÍA MONITORIA HASTA EL VALOR DEL MUTUO U OPERACIÓN DE BASE</a:t>
            </a:r>
            <a:r>
              <a:rPr lang="es-AR" dirty="0" smtClean="0"/>
              <a:t>. </a:t>
            </a:r>
            <a:endParaRPr lang="es-AR" dirty="0"/>
          </a:p>
          <a:p>
            <a:endParaRPr lang="es-AR" dirty="0"/>
          </a:p>
        </p:txBody>
      </p:sp>
    </p:spTree>
    <p:extLst>
      <p:ext uri="{BB962C8B-B14F-4D97-AF65-F5344CB8AC3E}">
        <p14:creationId xmlns:p14="http://schemas.microsoft.com/office/powerpoint/2010/main" val="31324784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dirty="0" smtClean="0"/>
              <a:t>REFLEXIÓN FINAL</a:t>
            </a:r>
            <a:endParaRPr lang="es-AR" dirty="0"/>
          </a:p>
        </p:txBody>
      </p:sp>
      <p:sp>
        <p:nvSpPr>
          <p:cNvPr id="3" name="Marcador de contenido 2"/>
          <p:cNvSpPr>
            <a:spLocks noGrp="1"/>
          </p:cNvSpPr>
          <p:nvPr>
            <p:ph idx="1"/>
          </p:nvPr>
        </p:nvSpPr>
        <p:spPr/>
        <p:txBody>
          <a:bodyPr/>
          <a:lstStyle/>
          <a:p>
            <a:endParaRPr lang="es-AR" dirty="0"/>
          </a:p>
          <a:p>
            <a:pPr marL="0" indent="0">
              <a:buNone/>
            </a:pPr>
            <a:r>
              <a:rPr lang="es-AR" sz="2800" dirty="0"/>
              <a:t>La  suscripción del pagaré sirve a los fines de habilitar el proceso monitorio, pero no se admite como instrumento para potenciar deudas contra los  consumidores</a:t>
            </a:r>
          </a:p>
          <a:p>
            <a:endParaRPr lang="es-AR" dirty="0"/>
          </a:p>
        </p:txBody>
      </p:sp>
    </p:spTree>
    <p:extLst>
      <p:ext uri="{BB962C8B-B14F-4D97-AF65-F5344CB8AC3E}">
        <p14:creationId xmlns:p14="http://schemas.microsoft.com/office/powerpoint/2010/main" val="2689610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ext uri="{BEBA8EAE-BF5A-486C-A8C5-ECC9F3942E4B}">
                <a14:imgProps xmlns:a14="http://schemas.microsoft.com/office/drawing/2010/main">
                  <a14:imgLayer r:embed="rId3">
                    <a14:imgEffect>
                      <a14:artisticPaintBrush/>
                    </a14:imgEffect>
                  </a14:imgLayer>
                </a14:imgProps>
              </a:ext>
            </a:extLst>
          </a:blip>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3312" y="947058"/>
            <a:ext cx="8946541" cy="5301342"/>
          </a:xfrm>
        </p:spPr>
        <p:txBody>
          <a:bodyPr>
            <a:normAutofit/>
          </a:bodyPr>
          <a:lstStyle/>
          <a:p>
            <a:r>
              <a:rPr lang="es-AR" sz="2400" dirty="0" smtClean="0"/>
              <a:t>EXISTENCIA DE DOS PROCESOS</a:t>
            </a:r>
          </a:p>
          <a:p>
            <a:endParaRPr lang="es-AR" sz="2400" dirty="0"/>
          </a:p>
          <a:p>
            <a:pPr lvl="1"/>
            <a:r>
              <a:rPr lang="es-AR" sz="2000" dirty="0"/>
              <a:t>En el proceso monitorio o ejecutivo se analiza el </a:t>
            </a:r>
            <a:r>
              <a:rPr lang="es-AR" sz="2000" dirty="0" smtClean="0"/>
              <a:t>documento </a:t>
            </a:r>
            <a:r>
              <a:rPr lang="es-AR" sz="2000" dirty="0" err="1" smtClean="0"/>
              <a:t>cartular</a:t>
            </a:r>
            <a:endParaRPr lang="es-AR" sz="2000" dirty="0" smtClean="0"/>
          </a:p>
          <a:p>
            <a:pPr lvl="1"/>
            <a:endParaRPr lang="es-AR" sz="2000" dirty="0"/>
          </a:p>
          <a:p>
            <a:pPr lvl="1"/>
            <a:r>
              <a:rPr lang="es-AR" sz="2000" dirty="0" smtClean="0"/>
              <a:t>En </a:t>
            </a:r>
            <a:r>
              <a:rPr lang="es-AR" sz="2000" dirty="0"/>
              <a:t>el proceso de conocimiento autónomo o posterior se analiza el contrato causal que dio origen al </a:t>
            </a:r>
            <a:r>
              <a:rPr lang="es-AR" sz="2000" dirty="0" smtClean="0"/>
              <a:t>título</a:t>
            </a:r>
          </a:p>
          <a:p>
            <a:pPr lvl="1"/>
            <a:endParaRPr lang="es-AR" sz="2000" dirty="0" smtClean="0"/>
          </a:p>
          <a:p>
            <a:r>
              <a:rPr lang="es-AR" sz="2400" dirty="0" smtClean="0"/>
              <a:t>No hay violación de derechos porque el proceso compulsorio, ejecutivo o monitorio no hacen cosa juzgada material</a:t>
            </a:r>
            <a:endParaRPr lang="es-AR" sz="2400" dirty="0"/>
          </a:p>
        </p:txBody>
      </p:sp>
    </p:spTree>
    <p:extLst>
      <p:ext uri="{BB962C8B-B14F-4D97-AF65-F5344CB8AC3E}">
        <p14:creationId xmlns:p14="http://schemas.microsoft.com/office/powerpoint/2010/main" val="1193875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09684" y="696036"/>
            <a:ext cx="9340169" cy="5552363"/>
          </a:xfrm>
        </p:spPr>
        <p:txBody>
          <a:bodyPr>
            <a:normAutofit/>
          </a:bodyPr>
          <a:lstStyle/>
          <a:p>
            <a:pPr marL="0" indent="0">
              <a:buNone/>
            </a:pPr>
            <a:endParaRPr lang="es-AR" sz="3600" dirty="0" smtClean="0"/>
          </a:p>
          <a:p>
            <a:pPr marL="0" indent="0">
              <a:buNone/>
            </a:pPr>
            <a:endParaRPr lang="es-AR" sz="3600" dirty="0"/>
          </a:p>
          <a:p>
            <a:pPr marL="0" indent="0">
              <a:buNone/>
            </a:pPr>
            <a:r>
              <a:rPr lang="es-AR" sz="3600" dirty="0" smtClean="0"/>
              <a:t>En la práctica este sistema termina implicando un predominio del  régimen cambiario sobre el sistema protectorio de la LDC, porque el juicio ordinario posterior rara vez se articula. </a:t>
            </a:r>
            <a:endParaRPr lang="es-AR" sz="3600" dirty="0"/>
          </a:p>
        </p:txBody>
      </p:sp>
    </p:spTree>
    <p:extLst>
      <p:ext uri="{BB962C8B-B14F-4D97-AF65-F5344CB8AC3E}">
        <p14:creationId xmlns:p14="http://schemas.microsoft.com/office/powerpoint/2010/main" val="474039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3312" y="1289958"/>
            <a:ext cx="8946541" cy="4958442"/>
          </a:xfrm>
        </p:spPr>
        <p:txBody>
          <a:bodyPr>
            <a:noAutofit/>
          </a:bodyPr>
          <a:lstStyle/>
          <a:p>
            <a:r>
              <a:rPr lang="es-AR" sz="2800" dirty="0"/>
              <a:t>Este sistema fue el que predominó hasta que  fue reemplazado por el “pagaré de consumo</a:t>
            </a:r>
            <a:r>
              <a:rPr lang="es-AR" sz="2800" dirty="0" smtClean="0"/>
              <a:t>”</a:t>
            </a:r>
          </a:p>
          <a:p>
            <a:endParaRPr lang="es-AR" sz="2800" dirty="0"/>
          </a:p>
          <a:p>
            <a:r>
              <a:rPr lang="es-AR" sz="2800" dirty="0" smtClean="0"/>
              <a:t>Frase </a:t>
            </a:r>
            <a:r>
              <a:rPr lang="es-AR" sz="2800" dirty="0"/>
              <a:t>que resume este sistema: “en un proceso compulsorio por ejecución de un pagaré no puede discutirse la </a:t>
            </a:r>
            <a:r>
              <a:rPr lang="es-AR" sz="2800" dirty="0" smtClean="0"/>
              <a:t>causa. Si el demandado la </a:t>
            </a:r>
            <a:r>
              <a:rPr lang="es-AR" sz="2800" dirty="0"/>
              <a:t>quiere plantear </a:t>
            </a:r>
            <a:r>
              <a:rPr lang="es-AR" sz="2800" dirty="0" smtClean="0"/>
              <a:t>cuenta con </a:t>
            </a:r>
            <a:r>
              <a:rPr lang="es-AR" sz="2800" dirty="0"/>
              <a:t>el  proceso de conocimiento posterior</a:t>
            </a:r>
            <a:r>
              <a:rPr lang="es-AR" sz="2800" dirty="0" smtClean="0"/>
              <a:t>”</a:t>
            </a:r>
            <a:r>
              <a:rPr lang="es-AR" sz="2800" dirty="0"/>
              <a:t> </a:t>
            </a:r>
            <a:endParaRPr lang="es-AR" sz="2800" dirty="0" smtClean="0"/>
          </a:p>
          <a:p>
            <a:endParaRPr lang="es-AR" sz="2800" dirty="0"/>
          </a:p>
          <a:p>
            <a:endParaRPr lang="es-AR" sz="2800" dirty="0"/>
          </a:p>
        </p:txBody>
      </p:sp>
    </p:spTree>
    <p:extLst>
      <p:ext uri="{BB962C8B-B14F-4D97-AF65-F5344CB8AC3E}">
        <p14:creationId xmlns:p14="http://schemas.microsoft.com/office/powerpoint/2010/main" val="264886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07790" y="832757"/>
            <a:ext cx="9681363" cy="5361051"/>
          </a:xfrm>
        </p:spPr>
        <p:txBody>
          <a:bodyPr>
            <a:normAutofit/>
          </a:bodyPr>
          <a:lstStyle/>
          <a:p>
            <a:pPr marL="0" indent="0">
              <a:buNone/>
            </a:pPr>
            <a:r>
              <a:rPr lang="es-ES" sz="4800" dirty="0" smtClean="0"/>
              <a:t>“</a:t>
            </a:r>
            <a:r>
              <a:rPr lang="es-ES" sz="3200" dirty="0" smtClean="0"/>
              <a:t>Tratándose </a:t>
            </a:r>
            <a:r>
              <a:rPr lang="es-ES" sz="3200" dirty="0"/>
              <a:t>de un pagaré no se puede pretender que se investigue la causa de la obligación para obstaculizar el progreso de la acción por el conocido principio de obligación </a:t>
            </a:r>
            <a:r>
              <a:rPr lang="es-ES" sz="3200" dirty="0" err="1"/>
              <a:t>cartular</a:t>
            </a:r>
            <a:r>
              <a:rPr lang="es-ES" sz="3200" dirty="0"/>
              <a:t> autónoma, salvo que se demuestre fehacientemente que la causa es </a:t>
            </a:r>
            <a:r>
              <a:rPr lang="es-ES" sz="3200" dirty="0" smtClean="0"/>
              <a:t>ilícita…”</a:t>
            </a:r>
          </a:p>
          <a:p>
            <a:pPr marL="0" indent="0">
              <a:buNone/>
            </a:pPr>
            <a:endParaRPr lang="es-ES" dirty="0"/>
          </a:p>
          <a:p>
            <a:pPr marL="0" indent="0">
              <a:buNone/>
            </a:pPr>
            <a:endParaRPr lang="es-ES" sz="1400" dirty="0" smtClean="0"/>
          </a:p>
          <a:p>
            <a:pPr marL="0" indent="0">
              <a:buNone/>
            </a:pPr>
            <a:endParaRPr lang="es-ES" sz="1400" dirty="0"/>
          </a:p>
          <a:p>
            <a:pPr marL="0" indent="0">
              <a:buNone/>
            </a:pPr>
            <a:endParaRPr lang="es-ES" sz="1400" dirty="0"/>
          </a:p>
          <a:p>
            <a:pPr marL="0" indent="0">
              <a:buNone/>
            </a:pPr>
            <a:r>
              <a:rPr lang="es-ES" sz="1400" dirty="0" smtClean="0"/>
              <a:t>*</a:t>
            </a:r>
            <a:r>
              <a:rPr lang="es-AR" sz="1400" dirty="0"/>
              <a:t>Cuarta Cámara Civil y </a:t>
            </a:r>
            <a:r>
              <a:rPr lang="es-AR" sz="1400" dirty="0" smtClean="0"/>
              <a:t>Comercial </a:t>
            </a:r>
            <a:r>
              <a:rPr lang="es-ES" sz="1400" dirty="0" smtClean="0"/>
              <a:t>Expte</a:t>
            </a:r>
            <a:r>
              <a:rPr lang="es-ES" sz="1400" dirty="0"/>
              <a:t>.:  21958 - </a:t>
            </a:r>
            <a:r>
              <a:rPr lang="es-ES" sz="1400" dirty="0" smtClean="0"/>
              <a:t>Emperador Cía. Financiera </a:t>
            </a:r>
            <a:r>
              <a:rPr lang="es-ES" sz="1400" dirty="0" err="1" smtClean="0"/>
              <a:t>Cecic</a:t>
            </a:r>
            <a:r>
              <a:rPr lang="es-ES" sz="1400" dirty="0" smtClean="0"/>
              <a:t> Ejecución Cambiaria :</a:t>
            </a:r>
            <a:r>
              <a:rPr lang="es-ES" sz="1400" dirty="0"/>
              <a:t> </a:t>
            </a:r>
            <a:r>
              <a:rPr lang="es-ES" sz="1400" dirty="0" smtClean="0"/>
              <a:t>18/04/1997</a:t>
            </a:r>
            <a:endParaRPr lang="es-ES" sz="1400" dirty="0"/>
          </a:p>
        </p:txBody>
      </p:sp>
    </p:spTree>
    <p:extLst>
      <p:ext uri="{BB962C8B-B14F-4D97-AF65-F5344CB8AC3E}">
        <p14:creationId xmlns:p14="http://schemas.microsoft.com/office/powerpoint/2010/main" val="3992719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CREENCIAS QUE DEFIENDEN LA COMPATIBILIDAD</a:t>
            </a:r>
            <a:endParaRPr lang="es-AR" dirty="0"/>
          </a:p>
        </p:txBody>
      </p:sp>
      <p:graphicFrame>
        <p:nvGraphicFramePr>
          <p:cNvPr id="5" name="Diagrama 4"/>
          <p:cNvGraphicFramePr/>
          <p:nvPr>
            <p:extLst>
              <p:ext uri="{D42A27DB-BD31-4B8C-83A1-F6EECF244321}">
                <p14:modId xmlns:p14="http://schemas.microsoft.com/office/powerpoint/2010/main" val="3374880697"/>
              </p:ext>
            </p:extLst>
          </p:nvPr>
        </p:nvGraphicFramePr>
        <p:xfrm>
          <a:off x="1284472" y="14393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87839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4835</TotalTime>
  <Words>2174</Words>
  <Application>Microsoft Office PowerPoint</Application>
  <PresentationFormat>Panorámica</PresentationFormat>
  <Paragraphs>257</Paragraphs>
  <Slides>45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45</vt:i4>
      </vt:variant>
    </vt:vector>
  </HeadingPairs>
  <TitlesOfParts>
    <vt:vector size="49" baseType="lpstr">
      <vt:lpstr>Arial</vt:lpstr>
      <vt:lpstr>Century Gothic</vt:lpstr>
      <vt:lpstr>Wingdings 3</vt:lpstr>
      <vt:lpstr>Ion</vt:lpstr>
      <vt:lpstr>PAGARÉ DE CONSUMO</vt:lpstr>
      <vt:lpstr>La gran pregunta que da origen al pagaré de  consumo</vt:lpstr>
      <vt:lpstr>Presentación de PowerPoint</vt:lpstr>
      <vt:lpstr>Presentación de PowerPoint</vt:lpstr>
      <vt:lpstr>Presentación de PowerPoint</vt:lpstr>
      <vt:lpstr>Presentación de PowerPoint</vt:lpstr>
      <vt:lpstr>Presentación de PowerPoint</vt:lpstr>
      <vt:lpstr>Presentación de PowerPoint</vt:lpstr>
      <vt:lpstr>CREENCIAS QUE DEFIENDEN LA COMPATIBILIDAD</vt:lpstr>
      <vt:lpstr>CAUSA DE LAS ALTAS TASAS DE INTERÉS</vt:lpstr>
      <vt:lpstr>Presentación de PowerPoint</vt:lpstr>
      <vt:lpstr>Martín E. Paolantonio*</vt:lpstr>
      <vt:lpstr>Presentación de PowerPoint</vt:lpstr>
      <vt:lpstr>Presentación de PowerPoint</vt:lpstr>
      <vt:lpstr>ARTÍCULO 37  Ley de Defensa del Consumidor</vt:lpstr>
      <vt:lpstr>PREGUNTAS RESPECTO AL PAGARÉ DE CONSUMO</vt:lpstr>
      <vt:lpstr>Artículo 53 LDC</vt:lpstr>
      <vt:lpstr>CREENCIA TRAS LA DEFENSA DE ESTE SISTEMA</vt:lpstr>
      <vt:lpstr>Derecho comparado*</vt:lpstr>
      <vt:lpstr>Presentación de PowerPoint</vt:lpstr>
      <vt:lpstr>Presentación de PowerPoint</vt:lpstr>
      <vt:lpstr>Presentación de PowerPoint</vt:lpstr>
      <vt:lpstr>c) Tercera Cámara Civil de Mendoza*</vt:lpstr>
      <vt:lpstr>Segunda Cámara Civil de Mendoza*</vt:lpstr>
      <vt:lpstr>Cámara de Apelaciones en lo Comercial Sala F*</vt:lpstr>
      <vt:lpstr>XXIV Jornadas Nacionales de Derecho Civil de 2013</vt:lpstr>
      <vt:lpstr>Cámara de Apelaciones en lo Comercial Sala F*</vt:lpstr>
      <vt:lpstr>Cámara de Apelaciones en lo Comercial Sala F*</vt:lpstr>
      <vt:lpstr>Derecho comparado</vt:lpstr>
      <vt:lpstr>PREGUNTA</vt:lpstr>
      <vt:lpstr>Discusiones zanjadas en la actualidad</vt:lpstr>
      <vt:lpstr>DISCUSIÓN QUE NOS DEBEMOS</vt:lpstr>
      <vt:lpstr>PREGUNTA</vt:lpstr>
      <vt:lpstr>EJEMPLO</vt:lpstr>
      <vt:lpstr>Dos situaciones</vt:lpstr>
      <vt:lpstr>Proporción capital intereses</vt:lpstr>
      <vt:lpstr>Presentación de PowerPoint</vt:lpstr>
      <vt:lpstr>Presentación de PowerPoint</vt:lpstr>
      <vt:lpstr>Conclusiones del  ejemplo</vt:lpstr>
      <vt:lpstr>¿Y el deber de información?</vt:lpstr>
      <vt:lpstr>Martín Paolantonio</vt:lpstr>
      <vt:lpstr>Posición personal</vt:lpstr>
      <vt:lpstr>FORMA DE EJECUTAR UN PAGARÉ DE CONSUMO</vt:lpstr>
      <vt:lpstr>PROPUESTA</vt:lpstr>
      <vt:lpstr>REFLEXIÓN FINAL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PAGARÉ DE CONSUMO</dc:title>
  <dc:creator>USUARIO</dc:creator>
  <cp:lastModifiedBy>USUARIO</cp:lastModifiedBy>
  <cp:revision>48</cp:revision>
  <dcterms:created xsi:type="dcterms:W3CDTF">2022-07-13T20:24:26Z</dcterms:created>
  <dcterms:modified xsi:type="dcterms:W3CDTF">2022-08-24T18:35:10Z</dcterms:modified>
</cp:coreProperties>
</file>